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4"/>
  </p:notesMasterIdLst>
  <p:sldIdLst>
    <p:sldId id="269" r:id="rId2"/>
    <p:sldId id="275" r:id="rId3"/>
    <p:sldId id="277" r:id="rId4"/>
    <p:sldId id="260" r:id="rId5"/>
    <p:sldId id="364" r:id="rId6"/>
    <p:sldId id="276" r:id="rId7"/>
    <p:sldId id="278" r:id="rId8"/>
    <p:sldId id="279" r:id="rId9"/>
    <p:sldId id="280" r:id="rId10"/>
    <p:sldId id="365" r:id="rId11"/>
    <p:sldId id="366" r:id="rId12"/>
    <p:sldId id="281" r:id="rId13"/>
    <p:sldId id="282" r:id="rId14"/>
    <p:sldId id="288" r:id="rId15"/>
    <p:sldId id="285" r:id="rId16"/>
    <p:sldId id="289" r:id="rId17"/>
    <p:sldId id="291" r:id="rId18"/>
    <p:sldId id="292" r:id="rId19"/>
    <p:sldId id="293" r:id="rId20"/>
    <p:sldId id="294" r:id="rId21"/>
    <p:sldId id="295"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 id="311" r:id="rId37"/>
    <p:sldId id="367" r:id="rId38"/>
    <p:sldId id="312" r:id="rId39"/>
    <p:sldId id="313" r:id="rId40"/>
    <p:sldId id="314" r:id="rId41"/>
    <p:sldId id="315" r:id="rId42"/>
    <p:sldId id="316" r:id="rId43"/>
    <p:sldId id="317" r:id="rId44"/>
    <p:sldId id="319" r:id="rId45"/>
    <p:sldId id="318" r:id="rId46"/>
    <p:sldId id="321" r:id="rId47"/>
    <p:sldId id="322" r:id="rId48"/>
    <p:sldId id="323" r:id="rId49"/>
    <p:sldId id="324" r:id="rId50"/>
    <p:sldId id="325" r:id="rId51"/>
    <p:sldId id="326" r:id="rId52"/>
    <p:sldId id="327" r:id="rId53"/>
    <p:sldId id="328" r:id="rId54"/>
    <p:sldId id="329" r:id="rId55"/>
    <p:sldId id="330" r:id="rId56"/>
    <p:sldId id="331" r:id="rId57"/>
    <p:sldId id="332" r:id="rId58"/>
    <p:sldId id="333" r:id="rId59"/>
    <p:sldId id="334" r:id="rId60"/>
    <p:sldId id="335" r:id="rId61"/>
    <p:sldId id="336" r:id="rId62"/>
    <p:sldId id="337" r:id="rId63"/>
    <p:sldId id="339" r:id="rId64"/>
    <p:sldId id="340" r:id="rId65"/>
    <p:sldId id="343" r:id="rId66"/>
    <p:sldId id="344" r:id="rId67"/>
    <p:sldId id="345" r:id="rId68"/>
    <p:sldId id="346" r:id="rId69"/>
    <p:sldId id="347" r:id="rId70"/>
    <p:sldId id="348" r:id="rId71"/>
    <p:sldId id="350" r:id="rId72"/>
    <p:sldId id="351" r:id="rId73"/>
    <p:sldId id="352" r:id="rId74"/>
    <p:sldId id="354" r:id="rId75"/>
    <p:sldId id="356" r:id="rId76"/>
    <p:sldId id="355" r:id="rId77"/>
    <p:sldId id="357" r:id="rId78"/>
    <p:sldId id="358" r:id="rId79"/>
    <p:sldId id="359" r:id="rId80"/>
    <p:sldId id="360" r:id="rId81"/>
    <p:sldId id="361" r:id="rId82"/>
    <p:sldId id="362" r:id="rId8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3C5C"/>
    <a:srgbClr val="003262"/>
    <a:srgbClr val="FAFAFA"/>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69" d="100"/>
          <a:sy n="69" d="100"/>
        </p:scale>
        <p:origin x="488"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B1F5F-3D74-4683-83AC-4D07B7E16C39}" type="datetimeFigureOut">
              <a:rPr lang="en-US" smtClean="0"/>
              <a:t>12/8/2023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A7F7E8-5B34-4F51-A24F-CA6DF52773A5}" type="slidenum">
              <a:rPr lang="en-US" smtClean="0"/>
              <a:t>‹#›</a:t>
            </a:fld>
            <a:endParaRPr lang="en-US"/>
          </a:p>
        </p:txBody>
      </p:sp>
    </p:spTree>
    <p:extLst>
      <p:ext uri="{BB962C8B-B14F-4D97-AF65-F5344CB8AC3E}">
        <p14:creationId xmlns:p14="http://schemas.microsoft.com/office/powerpoint/2010/main" val="4052972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AAF6F8-D33E-457F-B317-560FBB6D6B77}" type="datetime1">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D2B5E-E7C5-4AFF-98A0-CE95374149DA}" type="slidenum">
              <a:rPr lang="en-US" smtClean="0"/>
              <a:t>‹#›</a:t>
            </a:fld>
            <a:endParaRPr lang="en-US"/>
          </a:p>
        </p:txBody>
      </p:sp>
    </p:spTree>
    <p:extLst>
      <p:ext uri="{BB962C8B-B14F-4D97-AF65-F5344CB8AC3E}">
        <p14:creationId xmlns:p14="http://schemas.microsoft.com/office/powerpoint/2010/main" val="3619346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194CB1-3AD3-43B5-BEA1-AC4193DF3E4C}" type="datetime1">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D2B5E-E7C5-4AFF-98A0-CE95374149DA}" type="slidenum">
              <a:rPr lang="en-US" smtClean="0"/>
              <a:t>‹#›</a:t>
            </a:fld>
            <a:endParaRPr lang="en-US"/>
          </a:p>
        </p:txBody>
      </p:sp>
    </p:spTree>
    <p:extLst>
      <p:ext uri="{BB962C8B-B14F-4D97-AF65-F5344CB8AC3E}">
        <p14:creationId xmlns:p14="http://schemas.microsoft.com/office/powerpoint/2010/main" val="1712682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591789-28A9-479C-BAAD-C61B8B87E6A0}" type="datetime1">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D2B5E-E7C5-4AFF-98A0-CE95374149DA}" type="slidenum">
              <a:rPr lang="en-US" smtClean="0"/>
              <a:t>‹#›</a:t>
            </a:fld>
            <a:endParaRPr lang="en-US"/>
          </a:p>
        </p:txBody>
      </p:sp>
    </p:spTree>
    <p:extLst>
      <p:ext uri="{BB962C8B-B14F-4D97-AF65-F5344CB8AC3E}">
        <p14:creationId xmlns:p14="http://schemas.microsoft.com/office/powerpoint/2010/main" val="1431737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CDF214-9E08-47D9-8D5F-7E093903CCC8}" type="datetime1">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D2B5E-E7C5-4AFF-98A0-CE95374149DA}" type="slidenum">
              <a:rPr lang="en-US" smtClean="0"/>
              <a:t>‹#›</a:t>
            </a:fld>
            <a:endParaRPr lang="en-US"/>
          </a:p>
        </p:txBody>
      </p:sp>
    </p:spTree>
    <p:extLst>
      <p:ext uri="{BB962C8B-B14F-4D97-AF65-F5344CB8AC3E}">
        <p14:creationId xmlns:p14="http://schemas.microsoft.com/office/powerpoint/2010/main" val="3743915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1A7B422-DC3A-4B0C-A6E9-81FB74136D7A}" type="datetime1">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D2B5E-E7C5-4AFF-98A0-CE95374149DA}" type="slidenum">
              <a:rPr lang="en-US" smtClean="0"/>
              <a:t>‹#›</a:t>
            </a:fld>
            <a:endParaRPr lang="en-US"/>
          </a:p>
        </p:txBody>
      </p:sp>
    </p:spTree>
    <p:extLst>
      <p:ext uri="{BB962C8B-B14F-4D97-AF65-F5344CB8AC3E}">
        <p14:creationId xmlns:p14="http://schemas.microsoft.com/office/powerpoint/2010/main" val="935399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60C9CC-551B-4412-BDA1-14517907744B}" type="datetime1">
              <a:rPr lang="en-US" smtClean="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D2B5E-E7C5-4AFF-98A0-CE95374149DA}" type="slidenum">
              <a:rPr lang="en-US" smtClean="0"/>
              <a:t>‹#›</a:t>
            </a:fld>
            <a:endParaRPr lang="en-US"/>
          </a:p>
        </p:txBody>
      </p:sp>
    </p:spTree>
    <p:extLst>
      <p:ext uri="{BB962C8B-B14F-4D97-AF65-F5344CB8AC3E}">
        <p14:creationId xmlns:p14="http://schemas.microsoft.com/office/powerpoint/2010/main" val="3964791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5BC2AD-A8D4-49FF-99AC-A1651ECAD143}" type="datetime1">
              <a:rPr lang="en-US" smtClean="0"/>
              <a:t>12/8/2023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AD2B5E-E7C5-4AFF-98A0-CE95374149DA}" type="slidenum">
              <a:rPr lang="en-US" smtClean="0"/>
              <a:t>‹#›</a:t>
            </a:fld>
            <a:endParaRPr lang="en-US"/>
          </a:p>
        </p:txBody>
      </p:sp>
    </p:spTree>
    <p:extLst>
      <p:ext uri="{BB962C8B-B14F-4D97-AF65-F5344CB8AC3E}">
        <p14:creationId xmlns:p14="http://schemas.microsoft.com/office/powerpoint/2010/main" val="2483125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15F447-B9E9-46BA-A673-4EF450885485}" type="datetime1">
              <a:rPr lang="en-US" smtClean="0"/>
              <a:t>12/8/2023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AD2B5E-E7C5-4AFF-98A0-CE95374149DA}" type="slidenum">
              <a:rPr lang="en-US" smtClean="0"/>
              <a:t>‹#›</a:t>
            </a:fld>
            <a:endParaRPr lang="en-US"/>
          </a:p>
        </p:txBody>
      </p:sp>
    </p:spTree>
    <p:extLst>
      <p:ext uri="{BB962C8B-B14F-4D97-AF65-F5344CB8AC3E}">
        <p14:creationId xmlns:p14="http://schemas.microsoft.com/office/powerpoint/2010/main" val="675353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50146-A9BB-4BC3-AEFD-3D3034F819EF}" type="datetime1">
              <a:rPr lang="en-US" smtClean="0"/>
              <a:t>12/8/2023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AD2B5E-E7C5-4AFF-98A0-CE95374149DA}" type="slidenum">
              <a:rPr lang="en-US" smtClean="0"/>
              <a:t>‹#›</a:t>
            </a:fld>
            <a:endParaRPr lang="en-US"/>
          </a:p>
        </p:txBody>
      </p:sp>
    </p:spTree>
    <p:extLst>
      <p:ext uri="{BB962C8B-B14F-4D97-AF65-F5344CB8AC3E}">
        <p14:creationId xmlns:p14="http://schemas.microsoft.com/office/powerpoint/2010/main" val="222310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035887-5ABF-48B5-94FA-691655C1E19B}" type="datetime1">
              <a:rPr lang="en-US" smtClean="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D2B5E-E7C5-4AFF-98A0-CE95374149DA}" type="slidenum">
              <a:rPr lang="en-US" smtClean="0"/>
              <a:t>‹#›</a:t>
            </a:fld>
            <a:endParaRPr lang="en-US"/>
          </a:p>
        </p:txBody>
      </p:sp>
    </p:spTree>
    <p:extLst>
      <p:ext uri="{BB962C8B-B14F-4D97-AF65-F5344CB8AC3E}">
        <p14:creationId xmlns:p14="http://schemas.microsoft.com/office/powerpoint/2010/main" val="2458352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622612-E8C0-4380-87DF-92F9E3AABDFC}" type="datetime1">
              <a:rPr lang="en-US" smtClean="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D2B5E-E7C5-4AFF-98A0-CE95374149DA}" type="slidenum">
              <a:rPr lang="en-US" smtClean="0"/>
              <a:t>‹#›</a:t>
            </a:fld>
            <a:endParaRPr lang="en-US"/>
          </a:p>
        </p:txBody>
      </p:sp>
    </p:spTree>
    <p:extLst>
      <p:ext uri="{BB962C8B-B14F-4D97-AF65-F5344CB8AC3E}">
        <p14:creationId xmlns:p14="http://schemas.microsoft.com/office/powerpoint/2010/main" val="256378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B2A72-17C8-4E55-B86B-AB58416E78B1}" type="datetime1">
              <a:rPr lang="en-US" smtClean="0"/>
              <a:t>12/8/2023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AD2B5E-E7C5-4AFF-98A0-CE95374149DA}" type="slidenum">
              <a:rPr lang="en-US" smtClean="0"/>
              <a:t>‹#›</a:t>
            </a:fld>
            <a:endParaRPr lang="en-US"/>
          </a:p>
        </p:txBody>
      </p:sp>
    </p:spTree>
    <p:extLst>
      <p:ext uri="{BB962C8B-B14F-4D97-AF65-F5344CB8AC3E}">
        <p14:creationId xmlns:p14="http://schemas.microsoft.com/office/powerpoint/2010/main" val="3000841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8472"/>
            <a:ext cx="12192000" cy="6858000"/>
          </a:xfrm>
          <a:prstGeom prst="rect">
            <a:avLst/>
          </a:prstGeom>
        </p:spPr>
      </p:pic>
      <p:sp>
        <p:nvSpPr>
          <p:cNvPr id="7" name="TextBox 6"/>
          <p:cNvSpPr txBox="1"/>
          <p:nvPr/>
        </p:nvSpPr>
        <p:spPr>
          <a:xfrm>
            <a:off x="1149015" y="457201"/>
            <a:ext cx="10148638" cy="1335504"/>
          </a:xfrm>
          <a:prstGeom prst="rect">
            <a:avLst/>
          </a:prstGeom>
          <a:noFill/>
        </p:spPr>
        <p:txBody>
          <a:bodyPr wrap="square" rtlCol="0" anchor="ctr">
            <a:noAutofit/>
          </a:bodyPr>
          <a:lstStyle/>
          <a:p>
            <a:r>
              <a:rPr lang="en-US" sz="4500" dirty="0" smtClean="0">
                <a:solidFill>
                  <a:srgbClr val="FAFAFA"/>
                </a:solidFill>
                <a:latin typeface="FreightSans Pro Medium" panose="02000606030000020004" pitchFamily="50" charset="0"/>
                <a:cs typeface="Calibri" panose="020F0502020204030204" pitchFamily="34" charset="0"/>
              </a:rPr>
              <a:t>Recharge Policies and Procedures</a:t>
            </a:r>
          </a:p>
        </p:txBody>
      </p:sp>
      <p:sp>
        <p:nvSpPr>
          <p:cNvPr id="2" name="Slide Number Placeholder 1"/>
          <p:cNvSpPr>
            <a:spLocks noGrp="1"/>
          </p:cNvSpPr>
          <p:nvPr>
            <p:ph type="sldNum" sz="quarter" idx="12"/>
          </p:nvPr>
        </p:nvSpPr>
        <p:spPr/>
        <p:txBody>
          <a:bodyPr/>
          <a:lstStyle/>
          <a:p>
            <a:fld id="{8DAD2B5E-E7C5-4AFF-98A0-CE95374149DA}" type="slidenum">
              <a:rPr lang="en-US" smtClean="0">
                <a:solidFill>
                  <a:schemeClr val="bg1"/>
                </a:solidFill>
              </a:rPr>
              <a:t>1</a:t>
            </a:fld>
            <a:endParaRPr lang="en-US" dirty="0">
              <a:solidFill>
                <a:schemeClr val="bg1"/>
              </a:solidFill>
            </a:endParaRPr>
          </a:p>
        </p:txBody>
      </p:sp>
      <p:sp>
        <p:nvSpPr>
          <p:cNvPr id="8" name="TextBox 7"/>
          <p:cNvSpPr txBox="1"/>
          <p:nvPr/>
        </p:nvSpPr>
        <p:spPr>
          <a:xfrm>
            <a:off x="1149016" y="2141621"/>
            <a:ext cx="9992226" cy="451184"/>
          </a:xfrm>
          <a:prstGeom prst="rect">
            <a:avLst/>
          </a:prstGeom>
          <a:noFill/>
        </p:spPr>
        <p:txBody>
          <a:bodyPr wrap="square" rtlCol="0" anchor="ctr">
            <a:noAutofit/>
          </a:bodyPr>
          <a:lstStyle/>
          <a:p>
            <a:r>
              <a:rPr lang="en-US" sz="3600" dirty="0" smtClean="0">
                <a:solidFill>
                  <a:srgbClr val="FAFAFA"/>
                </a:solidFill>
                <a:latin typeface="FreightSans Pro Medium" panose="02000606030000020004" pitchFamily="50" charset="0"/>
                <a:cs typeface="Calibri" panose="020F0502020204030204" pitchFamily="34" charset="0"/>
              </a:rPr>
              <a:t>Financial Planning and Analysis</a:t>
            </a:r>
            <a:endParaRPr lang="en-US" sz="3600" dirty="0">
              <a:solidFill>
                <a:srgbClr val="FAFAFA"/>
              </a:solidFill>
              <a:latin typeface="FreightSans Pro Medium" panose="02000606030000020004" pitchFamily="50" charset="0"/>
              <a:cs typeface="Calibri" panose="020F0502020204030204" pitchFamily="34" charset="0"/>
            </a:endParaRPr>
          </a:p>
        </p:txBody>
      </p:sp>
      <p:sp>
        <p:nvSpPr>
          <p:cNvPr id="9" name="TextBox 8"/>
          <p:cNvSpPr txBox="1"/>
          <p:nvPr/>
        </p:nvSpPr>
        <p:spPr>
          <a:xfrm>
            <a:off x="1149016" y="2923674"/>
            <a:ext cx="9992226" cy="451184"/>
          </a:xfrm>
          <a:prstGeom prst="rect">
            <a:avLst/>
          </a:prstGeom>
          <a:noFill/>
        </p:spPr>
        <p:txBody>
          <a:bodyPr wrap="square" rtlCol="0" anchor="ctr">
            <a:noAutofit/>
          </a:bodyPr>
          <a:lstStyle/>
          <a:p>
            <a:r>
              <a:rPr lang="en-US" sz="2800" dirty="0" smtClean="0">
                <a:solidFill>
                  <a:srgbClr val="FAFAFA"/>
                </a:solidFill>
                <a:latin typeface="FreightSans Pro Medium" panose="02000606030000020004" pitchFamily="50" charset="0"/>
                <a:cs typeface="Calibri" panose="020F0502020204030204" pitchFamily="34" charset="0"/>
              </a:rPr>
              <a:t>Herv</a:t>
            </a:r>
            <a:r>
              <a:rPr lang="en-US" sz="2800" dirty="0">
                <a:solidFill>
                  <a:srgbClr val="FAFAFA"/>
                </a:solidFill>
                <a:latin typeface="FreightSans Pro Medium" panose="02000606030000020004" pitchFamily="50" charset="0"/>
                <a:cs typeface="Calibri" panose="020F0502020204030204" pitchFamily="34" charset="0"/>
              </a:rPr>
              <a:t>é</a:t>
            </a:r>
            <a:r>
              <a:rPr lang="en-US" sz="2800" dirty="0" smtClean="0">
                <a:solidFill>
                  <a:srgbClr val="FAFAFA"/>
                </a:solidFill>
                <a:latin typeface="FreightSans Pro Medium" panose="02000606030000020004" pitchFamily="50" charset="0"/>
                <a:cs typeface="Calibri" panose="020F0502020204030204" pitchFamily="34" charset="0"/>
              </a:rPr>
              <a:t> Bruckert</a:t>
            </a:r>
            <a:endParaRPr lang="en-US" sz="2800" dirty="0">
              <a:solidFill>
                <a:srgbClr val="FAFAFA"/>
              </a:solidFill>
              <a:latin typeface="FreightSans Pro Medium" panose="02000606030000020004" pitchFamily="50" charset="0"/>
              <a:cs typeface="Calibri" panose="020F0502020204030204" pitchFamily="34" charset="0"/>
            </a:endParaRPr>
          </a:p>
        </p:txBody>
      </p:sp>
      <p:sp>
        <p:nvSpPr>
          <p:cNvPr id="10" name="TextBox 9"/>
          <p:cNvSpPr txBox="1"/>
          <p:nvPr/>
        </p:nvSpPr>
        <p:spPr>
          <a:xfrm>
            <a:off x="1149016" y="3397752"/>
            <a:ext cx="9992226" cy="451184"/>
          </a:xfrm>
          <a:prstGeom prst="rect">
            <a:avLst/>
          </a:prstGeom>
          <a:noFill/>
        </p:spPr>
        <p:txBody>
          <a:bodyPr wrap="square" rtlCol="0" anchor="ctr">
            <a:noAutofit/>
          </a:bodyPr>
          <a:lstStyle/>
          <a:p>
            <a:r>
              <a:rPr lang="en-US" sz="2800" dirty="0" smtClean="0">
                <a:solidFill>
                  <a:srgbClr val="FAFAFA"/>
                </a:solidFill>
                <a:latin typeface="FreightSans Pro Medium" panose="02000606030000020004" pitchFamily="50" charset="0"/>
                <a:cs typeface="Calibri" panose="020F0502020204030204" pitchFamily="34" charset="0"/>
              </a:rPr>
              <a:t>December </a:t>
            </a:r>
            <a:r>
              <a:rPr lang="en-US" sz="2800" dirty="0" smtClean="0">
                <a:solidFill>
                  <a:srgbClr val="FAFAFA"/>
                </a:solidFill>
                <a:latin typeface="FreightSans Pro Medium" panose="02000606030000020004" pitchFamily="50" charset="0"/>
                <a:cs typeface="Calibri" panose="020F0502020204030204" pitchFamily="34" charset="0"/>
              </a:rPr>
              <a:t>, </a:t>
            </a:r>
            <a:r>
              <a:rPr lang="en-US" sz="2800" dirty="0" smtClean="0">
                <a:solidFill>
                  <a:srgbClr val="FAFAFA"/>
                </a:solidFill>
                <a:latin typeface="FreightSans Pro Medium" panose="02000606030000020004" pitchFamily="50" charset="0"/>
                <a:cs typeface="Calibri" panose="020F0502020204030204" pitchFamily="34" charset="0"/>
              </a:rPr>
              <a:t>2023</a:t>
            </a:r>
            <a:endParaRPr lang="en-US" sz="2800" dirty="0">
              <a:solidFill>
                <a:srgbClr val="FAFAFA"/>
              </a:solidFill>
              <a:latin typeface="FreightSans Pro Medium" panose="02000606030000020004" pitchFamily="50" charset="0"/>
              <a:cs typeface="Calibri" panose="020F0502020204030204" pitchFamily="34" charset="0"/>
            </a:endParaRPr>
          </a:p>
        </p:txBody>
      </p:sp>
    </p:spTree>
    <p:extLst>
      <p:ext uri="{BB962C8B-B14F-4D97-AF65-F5344CB8AC3E}">
        <p14:creationId xmlns:p14="http://schemas.microsoft.com/office/powerpoint/2010/main" val="13402095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What </a:t>
            </a:r>
            <a:r>
              <a:rPr lang="en-US" sz="3200" dirty="0">
                <a:solidFill>
                  <a:schemeClr val="bg1"/>
                </a:solidFill>
                <a:latin typeface="FreightSans Pro Medium" panose="02000606030000020004" pitchFamily="50" charset="0"/>
              </a:rPr>
              <a:t>is a Recharge Center</a:t>
            </a:r>
            <a:r>
              <a:rPr lang="en-US" sz="3200" dirty="0" smtClean="0">
                <a:solidFill>
                  <a:schemeClr val="bg1"/>
                </a:solidFill>
                <a:latin typeface="FreightSans Pro Medium" panose="02000606030000020004" pitchFamily="50" charset="0"/>
              </a:rPr>
              <a:t>?</a:t>
            </a:r>
          </a:p>
          <a:p>
            <a:pPr>
              <a:lnSpc>
                <a:spcPct val="150000"/>
              </a:lnSpc>
            </a:pPr>
            <a:r>
              <a:rPr lang="en-US" sz="2400" b="1" dirty="0">
                <a:solidFill>
                  <a:schemeClr val="bg1"/>
                </a:solidFill>
                <a:latin typeface="FreightSans Pro Medium" panose="02000606030000020004" pitchFamily="50" charset="0"/>
              </a:rPr>
              <a:t>Rules and </a:t>
            </a:r>
            <a:r>
              <a:rPr lang="en-US" sz="2400" b="1" dirty="0" smtClean="0">
                <a:solidFill>
                  <a:schemeClr val="bg1"/>
                </a:solidFill>
                <a:latin typeface="FreightSans Pro Medium" panose="02000606030000020004" pitchFamily="50" charset="0"/>
              </a:rPr>
              <a:t>Criteria</a:t>
            </a:r>
            <a:endParaRPr lang="en-US" sz="2400" b="1" dirty="0">
              <a:solidFill>
                <a:schemeClr val="bg1"/>
              </a:solidFill>
              <a:latin typeface="FreightSans Pro Medium" panose="02000606030000020004" pitchFamily="50" charset="0"/>
            </a:endParaRP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10</a:t>
            </a:fld>
            <a:endParaRPr lang="en-US" dirty="0">
              <a:solidFill>
                <a:schemeClr val="bg1"/>
              </a:solidFill>
            </a:endParaRPr>
          </a:p>
        </p:txBody>
      </p:sp>
      <p:sp>
        <p:nvSpPr>
          <p:cNvPr id="8" name="TextBox 7"/>
          <p:cNvSpPr txBox="1"/>
          <p:nvPr/>
        </p:nvSpPr>
        <p:spPr>
          <a:xfrm>
            <a:off x="1090863" y="2081960"/>
            <a:ext cx="9992226" cy="3013915"/>
          </a:xfrm>
          <a:prstGeom prst="rect">
            <a:avLst/>
          </a:prstGeom>
          <a:noFill/>
        </p:spPr>
        <p:txBody>
          <a:bodyPr wrap="square" rtlCol="0" anchor="ctr">
            <a:noAutofit/>
          </a:bodyPr>
          <a:lstStyle/>
          <a:p>
            <a:pPr marL="342900" indent="-342900">
              <a:lnSpc>
                <a:spcPts val="3000"/>
              </a:lnSpc>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Some </a:t>
            </a:r>
            <a:r>
              <a:rPr lang="en-US" sz="2400" dirty="0">
                <a:solidFill>
                  <a:srgbClr val="FAFAFA"/>
                </a:solidFill>
                <a:latin typeface="FreightSans Pro Book" panose="02000606030000020004" pitchFamily="50" charset="0"/>
                <a:cs typeface="Calibri" panose="020F0502020204030204" pitchFamily="34" charset="0"/>
              </a:rPr>
              <a:t>recharge centers may generate revenues from incidental sales or services to individuals or off-campus </a:t>
            </a:r>
            <a:r>
              <a:rPr lang="en-US" sz="2400" dirty="0" smtClean="0">
                <a:solidFill>
                  <a:srgbClr val="FAFAFA"/>
                </a:solidFill>
                <a:latin typeface="FreightSans Pro Book" panose="02000606030000020004" pitchFamily="50" charset="0"/>
                <a:cs typeface="Calibri" panose="020F0502020204030204" pitchFamily="34" charset="0"/>
              </a:rPr>
              <a:t>entities</a:t>
            </a:r>
          </a:p>
          <a:p>
            <a:pPr marL="342900" indent="-342900">
              <a:lnSpc>
                <a:spcPts val="30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Services provided should not be readily available from outside sources</a:t>
            </a:r>
          </a:p>
          <a:p>
            <a:pPr marL="800100" lvl="1" indent="-342900">
              <a:lnSpc>
                <a:spcPts val="30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or if they are, there must be overriding economic or ethical issues requiring the university to provide these </a:t>
            </a:r>
            <a:r>
              <a:rPr lang="en-US" sz="2400" dirty="0" smtClean="0">
                <a:solidFill>
                  <a:srgbClr val="FAFAFA"/>
                </a:solidFill>
                <a:latin typeface="FreightSans Pro Book" panose="02000606030000020004" pitchFamily="50" charset="0"/>
                <a:cs typeface="Calibri" panose="020F0502020204030204" pitchFamily="34" charset="0"/>
              </a:rPr>
              <a:t>services</a:t>
            </a:r>
            <a:endParaRPr lang="en-US" sz="2400" dirty="0">
              <a:solidFill>
                <a:srgbClr val="FAFAFA"/>
              </a:solidFill>
              <a:latin typeface="FreightSans Pro Book" panose="02000606030000020004" pitchFamily="50" charset="0"/>
              <a:cs typeface="Calibri" panose="020F0502020204030204" pitchFamily="34" charset="0"/>
            </a:endParaRPr>
          </a:p>
        </p:txBody>
      </p:sp>
    </p:spTree>
    <p:extLst>
      <p:ext uri="{BB962C8B-B14F-4D97-AF65-F5344CB8AC3E}">
        <p14:creationId xmlns:p14="http://schemas.microsoft.com/office/powerpoint/2010/main" val="427671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What is a Recharge Center</a:t>
            </a:r>
            <a:r>
              <a:rPr lang="en-US" sz="3200" dirty="0" smtClean="0">
                <a:solidFill>
                  <a:schemeClr val="bg1"/>
                </a:solidFill>
                <a:latin typeface="FreightSans Pro Medium" panose="02000606030000020004" pitchFamily="50" charset="0"/>
              </a:rPr>
              <a:t>?</a:t>
            </a:r>
          </a:p>
          <a:p>
            <a:pPr>
              <a:lnSpc>
                <a:spcPct val="150000"/>
              </a:lnSpc>
            </a:pPr>
            <a:r>
              <a:rPr lang="en-US" sz="2400" b="1" dirty="0">
                <a:solidFill>
                  <a:schemeClr val="bg1"/>
                </a:solidFill>
                <a:latin typeface="FreightSans Pro Medium" panose="02000606030000020004" pitchFamily="50" charset="0"/>
              </a:rPr>
              <a:t>Rules and </a:t>
            </a:r>
            <a:r>
              <a:rPr lang="en-US" sz="2400" b="1" dirty="0" smtClean="0">
                <a:solidFill>
                  <a:schemeClr val="bg1"/>
                </a:solidFill>
                <a:latin typeface="FreightSans Pro Medium" panose="02000606030000020004" pitchFamily="50" charset="0"/>
              </a:rPr>
              <a:t>Criteria</a:t>
            </a:r>
            <a:endParaRPr lang="en-US" sz="2400" b="1" dirty="0">
              <a:solidFill>
                <a:schemeClr val="bg1"/>
              </a:solidFill>
              <a:latin typeface="FreightSans Pro Medium" panose="02000606030000020004" pitchFamily="50" charset="0"/>
            </a:endParaRP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11</a:t>
            </a:fld>
            <a:endParaRPr lang="en-US" dirty="0">
              <a:solidFill>
                <a:schemeClr val="bg1"/>
              </a:solidFill>
            </a:endParaRPr>
          </a:p>
        </p:txBody>
      </p:sp>
      <p:sp>
        <p:nvSpPr>
          <p:cNvPr id="8" name="TextBox 7"/>
          <p:cNvSpPr txBox="1"/>
          <p:nvPr/>
        </p:nvSpPr>
        <p:spPr>
          <a:xfrm>
            <a:off x="1090863" y="2129584"/>
            <a:ext cx="9992226" cy="2861516"/>
          </a:xfrm>
          <a:prstGeom prst="rect">
            <a:avLst/>
          </a:prstGeom>
          <a:noFill/>
        </p:spPr>
        <p:txBody>
          <a:bodyPr wrap="square" rtlCol="0" anchor="ctr">
            <a:noAutofit/>
          </a:bodyPr>
          <a:lstStyle/>
          <a:p>
            <a:pPr marL="342900" indent="-342900">
              <a:lnSpc>
                <a:spcPts val="3000"/>
              </a:lnSpc>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Services </a:t>
            </a:r>
            <a:r>
              <a:rPr lang="en-US" sz="2400" dirty="0">
                <a:solidFill>
                  <a:srgbClr val="FAFAFA"/>
                </a:solidFill>
                <a:latin typeface="FreightSans Pro Book" panose="02000606030000020004" pitchFamily="50" charset="0"/>
                <a:cs typeface="Calibri" panose="020F0502020204030204" pitchFamily="34" charset="0"/>
              </a:rPr>
              <a:t>can be provided to non-campus, non-affiliate entities only if they are unique and support the campus’ academic mission or are not in competition with commercial sources</a:t>
            </a:r>
          </a:p>
          <a:p>
            <a:pPr marL="800100" lvl="1" indent="-342900">
              <a:lnSpc>
                <a:spcPts val="30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Recharge rates </a:t>
            </a:r>
            <a:r>
              <a:rPr lang="en-US" sz="2400" dirty="0" smtClean="0">
                <a:solidFill>
                  <a:srgbClr val="FAFAFA"/>
                </a:solidFill>
                <a:latin typeface="FreightSans Pro Book" panose="02000606030000020004" pitchFamily="50" charset="0"/>
                <a:cs typeface="Calibri" panose="020F0502020204030204" pitchFamily="34" charset="0"/>
              </a:rPr>
              <a:t>to external clients should </a:t>
            </a:r>
            <a:r>
              <a:rPr lang="en-US" sz="2400" dirty="0">
                <a:solidFill>
                  <a:srgbClr val="FAFAFA"/>
                </a:solidFill>
                <a:latin typeface="FreightSans Pro Book" panose="02000606030000020004" pitchFamily="50" charset="0"/>
                <a:cs typeface="Calibri" panose="020F0502020204030204" pitchFamily="34" charset="0"/>
              </a:rPr>
              <a:t>be fully costed and include a surcharge to recover campus indirect </a:t>
            </a:r>
            <a:r>
              <a:rPr lang="en-US" sz="2400" dirty="0" smtClean="0">
                <a:solidFill>
                  <a:srgbClr val="FAFAFA"/>
                </a:solidFill>
                <a:latin typeface="FreightSans Pro Book" panose="02000606030000020004" pitchFamily="50" charset="0"/>
                <a:cs typeface="Calibri" panose="020F0502020204030204" pitchFamily="34" charset="0"/>
              </a:rPr>
              <a:t>costs</a:t>
            </a:r>
            <a:endParaRPr lang="en-US" sz="2400" dirty="0">
              <a:solidFill>
                <a:srgbClr val="FAFAFA"/>
              </a:solidFill>
              <a:latin typeface="FreightSans Pro Book" panose="02000606030000020004" pitchFamily="50" charset="0"/>
              <a:cs typeface="Calibri" panose="020F0502020204030204" pitchFamily="34" charset="0"/>
            </a:endParaRPr>
          </a:p>
        </p:txBody>
      </p:sp>
    </p:spTree>
    <p:extLst>
      <p:ext uri="{BB962C8B-B14F-4D97-AF65-F5344CB8AC3E}">
        <p14:creationId xmlns:p14="http://schemas.microsoft.com/office/powerpoint/2010/main" val="33568588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236"/>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What is a Recharge Center</a:t>
            </a:r>
            <a:r>
              <a:rPr lang="en-US" sz="3200" dirty="0" smtClean="0">
                <a:solidFill>
                  <a:schemeClr val="bg1"/>
                </a:solidFill>
                <a:latin typeface="FreightSans Pro Medium" panose="02000606030000020004" pitchFamily="50" charset="0"/>
              </a:rPr>
              <a:t>?</a:t>
            </a:r>
          </a:p>
          <a:p>
            <a:pPr>
              <a:lnSpc>
                <a:spcPct val="150000"/>
              </a:lnSpc>
            </a:pPr>
            <a:r>
              <a:rPr lang="en-US" sz="2400" b="1" dirty="0">
                <a:solidFill>
                  <a:schemeClr val="bg1"/>
                </a:solidFill>
                <a:latin typeface="FreightSans Pro Medium" panose="02000606030000020004" pitchFamily="50" charset="0"/>
              </a:rPr>
              <a:t>Rules and </a:t>
            </a:r>
            <a:r>
              <a:rPr lang="en-US" sz="2400" b="1" dirty="0" smtClean="0">
                <a:solidFill>
                  <a:schemeClr val="bg1"/>
                </a:solidFill>
                <a:latin typeface="FreightSans Pro Medium" panose="02000606030000020004" pitchFamily="50" charset="0"/>
              </a:rPr>
              <a:t>Criteria</a:t>
            </a:r>
            <a:endParaRPr lang="en-US" sz="2400" b="1" dirty="0">
              <a:solidFill>
                <a:schemeClr val="bg1"/>
              </a:solidFill>
              <a:latin typeface="FreightSans Pro Medium" panose="02000606030000020004" pitchFamily="50" charset="0"/>
            </a:endParaRP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12</a:t>
            </a:fld>
            <a:endParaRPr lang="en-US" dirty="0">
              <a:solidFill>
                <a:schemeClr val="bg1"/>
              </a:solidFill>
            </a:endParaRPr>
          </a:p>
        </p:txBody>
      </p:sp>
      <p:sp>
        <p:nvSpPr>
          <p:cNvPr id="8" name="TextBox 7"/>
          <p:cNvSpPr txBox="1"/>
          <p:nvPr/>
        </p:nvSpPr>
        <p:spPr>
          <a:xfrm>
            <a:off x="1090863" y="2129588"/>
            <a:ext cx="9992226" cy="2042361"/>
          </a:xfrm>
          <a:prstGeom prst="rect">
            <a:avLst/>
          </a:prstGeom>
          <a:noFill/>
        </p:spPr>
        <p:txBody>
          <a:bodyPr wrap="square" rtlCol="0" anchor="ctr">
            <a:noAutofit/>
          </a:bodyPr>
          <a:lstStyle/>
          <a:p>
            <a:pPr marL="342900" indent="-342900">
              <a:lnSpc>
                <a:spcPts val="3300"/>
              </a:lnSpc>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Recharge </a:t>
            </a:r>
            <a:r>
              <a:rPr lang="en-US" sz="2400" dirty="0">
                <a:solidFill>
                  <a:srgbClr val="FAFAFA"/>
                </a:solidFill>
                <a:latin typeface="FreightSans Pro Book" panose="02000606030000020004" pitchFamily="50" charset="0"/>
                <a:cs typeface="Calibri" panose="020F0502020204030204" pitchFamily="34" charset="0"/>
              </a:rPr>
              <a:t>centers are expected to comply with the University of California Policy on Sustainable Practices and help, among other things, achieve our goals of zero waste and carbon neutrality by 2025</a:t>
            </a:r>
          </a:p>
        </p:txBody>
      </p:sp>
    </p:spTree>
    <p:extLst>
      <p:ext uri="{BB962C8B-B14F-4D97-AF65-F5344CB8AC3E}">
        <p14:creationId xmlns:p14="http://schemas.microsoft.com/office/powerpoint/2010/main" val="23293515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What is a Recharge Center</a:t>
            </a:r>
            <a:r>
              <a:rPr lang="en-US" sz="3200" dirty="0" smtClean="0">
                <a:solidFill>
                  <a:schemeClr val="bg1"/>
                </a:solidFill>
                <a:latin typeface="FreightSans Pro Medium" panose="02000606030000020004" pitchFamily="50" charset="0"/>
              </a:rPr>
              <a:t>?</a:t>
            </a:r>
          </a:p>
          <a:p>
            <a:pPr>
              <a:lnSpc>
                <a:spcPct val="150000"/>
              </a:lnSpc>
            </a:pPr>
            <a:r>
              <a:rPr lang="en-US" sz="2400" b="1" dirty="0">
                <a:solidFill>
                  <a:schemeClr val="bg1"/>
                </a:solidFill>
                <a:latin typeface="FreightSans Pro Medium" panose="02000606030000020004" pitchFamily="50" charset="0"/>
              </a:rPr>
              <a:t>Rules and </a:t>
            </a:r>
            <a:r>
              <a:rPr lang="en-US" sz="2400" b="1" dirty="0" smtClean="0">
                <a:solidFill>
                  <a:schemeClr val="bg1"/>
                </a:solidFill>
                <a:latin typeface="FreightSans Pro Medium" panose="02000606030000020004" pitchFamily="50" charset="0"/>
              </a:rPr>
              <a:t>Criteria</a:t>
            </a:r>
            <a:endParaRPr lang="en-US" sz="2400" b="1" dirty="0">
              <a:solidFill>
                <a:schemeClr val="bg1"/>
              </a:solidFill>
              <a:latin typeface="FreightSans Pro Medium" panose="02000606030000020004" pitchFamily="50" charset="0"/>
            </a:endParaRP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13</a:t>
            </a:fld>
            <a:endParaRPr lang="en-US" dirty="0">
              <a:solidFill>
                <a:schemeClr val="bg1"/>
              </a:solidFill>
            </a:endParaRPr>
          </a:p>
        </p:txBody>
      </p:sp>
      <p:sp>
        <p:nvSpPr>
          <p:cNvPr id="8" name="TextBox 7"/>
          <p:cNvSpPr txBox="1"/>
          <p:nvPr/>
        </p:nvSpPr>
        <p:spPr>
          <a:xfrm>
            <a:off x="1090863" y="2129588"/>
            <a:ext cx="9992226" cy="3328237"/>
          </a:xfrm>
          <a:prstGeom prst="rect">
            <a:avLst/>
          </a:prstGeom>
          <a:noFill/>
        </p:spPr>
        <p:txBody>
          <a:bodyPr wrap="square" rtlCol="0" anchor="ctr">
            <a:noAutofit/>
          </a:bodyPr>
          <a:lstStyle/>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If a recharge activity is charged to </a:t>
            </a:r>
            <a:r>
              <a:rPr lang="en-US" sz="2400" dirty="0" smtClean="0">
                <a:solidFill>
                  <a:srgbClr val="FAFAFA"/>
                </a:solidFill>
                <a:latin typeface="FreightSans Pro Book" panose="02000606030000020004" pitchFamily="50" charset="0"/>
                <a:cs typeface="Calibri" panose="020F0502020204030204" pitchFamily="34" charset="0"/>
              </a:rPr>
              <a:t>C&amp;G, </a:t>
            </a:r>
            <a:r>
              <a:rPr lang="en-US" sz="2400" dirty="0">
                <a:solidFill>
                  <a:srgbClr val="FAFAFA"/>
                </a:solidFill>
                <a:latin typeface="FreightSans Pro Book" panose="02000606030000020004" pitchFamily="50" charset="0"/>
                <a:cs typeface="Calibri" panose="020F0502020204030204" pitchFamily="34" charset="0"/>
              </a:rPr>
              <a:t>or if a recharge activity is not charged to C&amp;G but generates </a:t>
            </a:r>
            <a:r>
              <a:rPr lang="en-US" sz="2400" dirty="0" smtClean="0">
                <a:solidFill>
                  <a:srgbClr val="FAFAFA"/>
                </a:solidFill>
                <a:latin typeface="FreightSans Pro Book" panose="02000606030000020004" pitchFamily="50" charset="0"/>
                <a:cs typeface="Calibri" panose="020F0502020204030204" pitchFamily="34" charset="0"/>
              </a:rPr>
              <a:t>“recharge income” </a:t>
            </a:r>
            <a:r>
              <a:rPr lang="en-US" sz="2400" dirty="0">
                <a:solidFill>
                  <a:srgbClr val="FAFAFA"/>
                </a:solidFill>
                <a:latin typeface="FreightSans Pro Book" panose="02000606030000020004" pitchFamily="50" charset="0"/>
                <a:cs typeface="Calibri" panose="020F0502020204030204" pitchFamily="34" charset="0"/>
              </a:rPr>
              <a:t>greater than </a:t>
            </a:r>
            <a:r>
              <a:rPr lang="en-US" sz="2400" dirty="0" smtClean="0">
                <a:solidFill>
                  <a:srgbClr val="FAFAFA"/>
                </a:solidFill>
                <a:latin typeface="FreightSans Pro Book" panose="02000606030000020004" pitchFamily="50" charset="0"/>
                <a:cs typeface="Calibri" panose="020F0502020204030204" pitchFamily="34" charset="0"/>
              </a:rPr>
              <a:t>$500,000 </a:t>
            </a:r>
            <a:r>
              <a:rPr lang="en-US" sz="2400" dirty="0">
                <a:solidFill>
                  <a:srgbClr val="FAFAFA"/>
                </a:solidFill>
                <a:latin typeface="FreightSans Pro Book" panose="02000606030000020004" pitchFamily="50" charset="0"/>
                <a:cs typeface="Calibri" panose="020F0502020204030204" pitchFamily="34" charset="0"/>
              </a:rPr>
              <a:t>per </a:t>
            </a:r>
            <a:r>
              <a:rPr lang="en-US" sz="2400" dirty="0" smtClean="0">
                <a:solidFill>
                  <a:srgbClr val="FAFAFA"/>
                </a:solidFill>
                <a:latin typeface="FreightSans Pro Book" panose="02000606030000020004" pitchFamily="50" charset="0"/>
                <a:cs typeface="Calibri" panose="020F0502020204030204" pitchFamily="34" charset="0"/>
              </a:rPr>
              <a:t>year:</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T</a:t>
            </a:r>
            <a:r>
              <a:rPr lang="en-US" sz="2400" dirty="0" smtClean="0">
                <a:solidFill>
                  <a:srgbClr val="FAFAFA"/>
                </a:solidFill>
                <a:latin typeface="FreightSans Pro Book" panose="02000606030000020004" pitchFamily="50" charset="0"/>
                <a:cs typeface="Calibri" panose="020F0502020204030204" pitchFamily="34" charset="0"/>
              </a:rPr>
              <a:t>he </a:t>
            </a:r>
            <a:r>
              <a:rPr lang="en-US" sz="2400" dirty="0">
                <a:solidFill>
                  <a:srgbClr val="FAFAFA"/>
                </a:solidFill>
                <a:latin typeface="FreightSans Pro Book" panose="02000606030000020004" pitchFamily="50" charset="0"/>
                <a:cs typeface="Calibri" panose="020F0502020204030204" pitchFamily="34" charset="0"/>
              </a:rPr>
              <a:t>unit is expected to comply with the university's recharge policies and </a:t>
            </a:r>
            <a:r>
              <a:rPr lang="en-US" sz="2400" dirty="0" smtClean="0">
                <a:solidFill>
                  <a:srgbClr val="FAFAFA"/>
                </a:solidFill>
                <a:latin typeface="FreightSans Pro Book" panose="02000606030000020004" pitchFamily="50" charset="0"/>
                <a:cs typeface="Calibri" panose="020F0502020204030204" pitchFamily="34" charset="0"/>
              </a:rPr>
              <a:t>procedures</a:t>
            </a:r>
          </a:p>
          <a:p>
            <a:pPr marL="800100" lvl="1"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The unit is </a:t>
            </a:r>
            <a:r>
              <a:rPr lang="en-US" sz="2400" dirty="0">
                <a:solidFill>
                  <a:srgbClr val="FAFAFA"/>
                </a:solidFill>
                <a:latin typeface="FreightSans Pro Book" panose="02000606030000020004" pitchFamily="50" charset="0"/>
                <a:cs typeface="Calibri" panose="020F0502020204030204" pitchFamily="34" charset="0"/>
              </a:rPr>
              <a:t>subject to central </a:t>
            </a:r>
            <a:r>
              <a:rPr lang="en-US" sz="2400" dirty="0" smtClean="0">
                <a:solidFill>
                  <a:srgbClr val="FAFAFA"/>
                </a:solidFill>
                <a:latin typeface="FreightSans Pro Book" panose="02000606030000020004" pitchFamily="50" charset="0"/>
                <a:cs typeface="Calibri" panose="020F0502020204030204" pitchFamily="34" charset="0"/>
              </a:rPr>
              <a:t>review</a:t>
            </a:r>
            <a:endParaRPr lang="en-US" sz="2400" dirty="0">
              <a:solidFill>
                <a:srgbClr val="FAFAFA"/>
              </a:solidFill>
              <a:latin typeface="FreightSans Pro Book" panose="02000606030000020004" pitchFamily="50" charset="0"/>
              <a:cs typeface="Calibri" panose="020F0502020204030204" pitchFamily="34" charset="0"/>
            </a:endParaRPr>
          </a:p>
          <a:p>
            <a:pPr marL="800100" lvl="1"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Need </a:t>
            </a:r>
            <a:r>
              <a:rPr lang="en-US" sz="2400" dirty="0">
                <a:solidFill>
                  <a:srgbClr val="FAFAFA"/>
                </a:solidFill>
                <a:latin typeface="FreightSans Pro Book" panose="02000606030000020004" pitchFamily="50" charset="0"/>
                <a:cs typeface="Calibri" panose="020F0502020204030204" pitchFamily="34" charset="0"/>
              </a:rPr>
              <a:t>to submit yearly </a:t>
            </a:r>
            <a:r>
              <a:rPr lang="en-US" sz="2400" dirty="0" smtClean="0">
                <a:solidFill>
                  <a:srgbClr val="FAFAFA"/>
                </a:solidFill>
                <a:latin typeface="FreightSans Pro Book" panose="02000606030000020004" pitchFamily="50" charset="0"/>
                <a:cs typeface="Calibri" panose="020F0502020204030204" pitchFamily="34" charset="0"/>
              </a:rPr>
              <a:t>self-certification</a:t>
            </a:r>
            <a:endParaRPr lang="en-US" sz="2400" dirty="0">
              <a:solidFill>
                <a:srgbClr val="FAFAFA"/>
              </a:solidFill>
              <a:latin typeface="FreightSans Pro Book" panose="02000606030000020004" pitchFamily="50" charset="0"/>
              <a:cs typeface="Calibri" panose="020F0502020204030204" pitchFamily="34" charset="0"/>
            </a:endParaRPr>
          </a:p>
        </p:txBody>
      </p:sp>
    </p:spTree>
    <p:extLst>
      <p:ext uri="{BB962C8B-B14F-4D97-AF65-F5344CB8AC3E}">
        <p14:creationId xmlns:p14="http://schemas.microsoft.com/office/powerpoint/2010/main" val="8685779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What is a Recharge Center</a:t>
            </a:r>
            <a:r>
              <a:rPr lang="en-US" sz="3200" dirty="0" smtClean="0">
                <a:solidFill>
                  <a:schemeClr val="bg1"/>
                </a:solidFill>
                <a:latin typeface="FreightSans Pro Medium" panose="02000606030000020004" pitchFamily="50" charset="0"/>
              </a:rPr>
              <a:t>?</a:t>
            </a:r>
          </a:p>
          <a:p>
            <a:pPr>
              <a:lnSpc>
                <a:spcPct val="150000"/>
              </a:lnSpc>
            </a:pPr>
            <a:r>
              <a:rPr lang="en-US" sz="2400" b="1" dirty="0">
                <a:solidFill>
                  <a:schemeClr val="bg1"/>
                </a:solidFill>
                <a:latin typeface="FreightSans Pro Medium" panose="02000606030000020004" pitchFamily="50" charset="0"/>
              </a:rPr>
              <a:t>Rules and </a:t>
            </a:r>
            <a:r>
              <a:rPr lang="en-US" sz="2400" b="1" dirty="0" smtClean="0">
                <a:solidFill>
                  <a:schemeClr val="bg1"/>
                </a:solidFill>
                <a:latin typeface="FreightSans Pro Medium" panose="02000606030000020004" pitchFamily="50" charset="0"/>
              </a:rPr>
              <a:t>Criteria</a:t>
            </a:r>
            <a:endParaRPr lang="en-US" sz="2400" b="1" dirty="0">
              <a:solidFill>
                <a:schemeClr val="bg1"/>
              </a:solidFill>
              <a:latin typeface="FreightSans Pro Medium" panose="02000606030000020004" pitchFamily="50" charset="0"/>
            </a:endParaRP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14</a:t>
            </a:fld>
            <a:endParaRPr lang="en-US" dirty="0">
              <a:solidFill>
                <a:schemeClr val="bg1"/>
              </a:solidFill>
            </a:endParaRPr>
          </a:p>
        </p:txBody>
      </p:sp>
      <p:sp>
        <p:nvSpPr>
          <p:cNvPr id="8" name="TextBox 7"/>
          <p:cNvSpPr txBox="1"/>
          <p:nvPr/>
        </p:nvSpPr>
        <p:spPr>
          <a:xfrm>
            <a:off x="1090863" y="2129588"/>
            <a:ext cx="9992226" cy="3328237"/>
          </a:xfrm>
          <a:prstGeom prst="rect">
            <a:avLst/>
          </a:prstGeom>
          <a:noFill/>
        </p:spPr>
        <p:txBody>
          <a:bodyPr wrap="square" rtlCol="0" anchor="ctr">
            <a:noAutofit/>
          </a:bodyPr>
          <a:lstStyle/>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If a recharge activity is </a:t>
            </a:r>
            <a:r>
              <a:rPr lang="en-US" sz="2400" b="1" dirty="0">
                <a:solidFill>
                  <a:srgbClr val="FAFAFA"/>
                </a:solidFill>
                <a:latin typeface="FreightSans Pro Book" panose="02000606030000020004" pitchFamily="50" charset="0"/>
                <a:cs typeface="Calibri" panose="020F0502020204030204" pitchFamily="34" charset="0"/>
              </a:rPr>
              <a:t>not</a:t>
            </a:r>
            <a:r>
              <a:rPr lang="en-US" sz="2400" dirty="0">
                <a:solidFill>
                  <a:srgbClr val="FAFAFA"/>
                </a:solidFill>
                <a:latin typeface="FreightSans Pro Book" panose="02000606030000020004" pitchFamily="50" charset="0"/>
                <a:cs typeface="Calibri" panose="020F0502020204030204" pitchFamily="34" charset="0"/>
              </a:rPr>
              <a:t> charged to C&amp;G and generates “recharge income” less than $500,000 per </a:t>
            </a:r>
            <a:r>
              <a:rPr lang="en-US" sz="2400" dirty="0" smtClean="0">
                <a:solidFill>
                  <a:srgbClr val="FAFAFA"/>
                </a:solidFill>
                <a:latin typeface="FreightSans Pro Book" panose="02000606030000020004" pitchFamily="50" charset="0"/>
                <a:cs typeface="Calibri" panose="020F0502020204030204" pitchFamily="34" charset="0"/>
              </a:rPr>
              <a:t>year</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T</a:t>
            </a:r>
            <a:r>
              <a:rPr lang="en-US" sz="2400" dirty="0" smtClean="0">
                <a:solidFill>
                  <a:srgbClr val="FAFAFA"/>
                </a:solidFill>
                <a:latin typeface="FreightSans Pro Book" panose="02000606030000020004" pitchFamily="50" charset="0"/>
                <a:cs typeface="Calibri" panose="020F0502020204030204" pitchFamily="34" charset="0"/>
              </a:rPr>
              <a:t>he </a:t>
            </a:r>
            <a:r>
              <a:rPr lang="en-US" sz="2400" dirty="0">
                <a:solidFill>
                  <a:srgbClr val="FAFAFA"/>
                </a:solidFill>
                <a:latin typeface="FreightSans Pro Book" panose="02000606030000020004" pitchFamily="50" charset="0"/>
                <a:cs typeface="Calibri" panose="020F0502020204030204" pitchFamily="34" charset="0"/>
              </a:rPr>
              <a:t>unit is expected to comply with the university's recharge policies and </a:t>
            </a:r>
            <a:r>
              <a:rPr lang="en-US" sz="2400" dirty="0" smtClean="0">
                <a:solidFill>
                  <a:srgbClr val="FAFAFA"/>
                </a:solidFill>
                <a:latin typeface="FreightSans Pro Book" panose="02000606030000020004" pitchFamily="50" charset="0"/>
                <a:cs typeface="Calibri" panose="020F0502020204030204" pitchFamily="34" charset="0"/>
              </a:rPr>
              <a:t>procedures</a:t>
            </a:r>
          </a:p>
          <a:p>
            <a:pPr marL="800100" lvl="1"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The unit is </a:t>
            </a:r>
            <a:r>
              <a:rPr lang="en-US" sz="2400" dirty="0">
                <a:solidFill>
                  <a:srgbClr val="FAFAFA"/>
                </a:solidFill>
                <a:latin typeface="FreightSans Pro Book" panose="02000606030000020004" pitchFamily="50" charset="0"/>
                <a:cs typeface="Calibri" panose="020F0502020204030204" pitchFamily="34" charset="0"/>
              </a:rPr>
              <a:t>not subject to central </a:t>
            </a:r>
            <a:r>
              <a:rPr lang="en-US" sz="2400" dirty="0" smtClean="0">
                <a:solidFill>
                  <a:srgbClr val="FAFAFA"/>
                </a:solidFill>
                <a:latin typeface="FreightSans Pro Book" panose="02000606030000020004" pitchFamily="50" charset="0"/>
                <a:cs typeface="Calibri" panose="020F0502020204030204" pitchFamily="34" charset="0"/>
              </a:rPr>
              <a:t>review</a:t>
            </a:r>
            <a:endParaRPr lang="en-US" sz="2400" dirty="0">
              <a:solidFill>
                <a:srgbClr val="FAFAFA"/>
              </a:solidFill>
              <a:latin typeface="FreightSans Pro Book" panose="02000606030000020004" pitchFamily="50" charset="0"/>
              <a:cs typeface="Calibri" panose="020F0502020204030204" pitchFamily="34" charset="0"/>
            </a:endParaRP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No need to submit the yearly self-certification</a:t>
            </a:r>
          </a:p>
        </p:txBody>
      </p:sp>
    </p:spTree>
    <p:extLst>
      <p:ext uri="{BB962C8B-B14F-4D97-AF65-F5344CB8AC3E}">
        <p14:creationId xmlns:p14="http://schemas.microsoft.com/office/powerpoint/2010/main" val="13284961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What is a Recharge Center</a:t>
            </a:r>
            <a:r>
              <a:rPr lang="en-US" sz="3200" dirty="0" smtClean="0">
                <a:solidFill>
                  <a:schemeClr val="bg1"/>
                </a:solidFill>
                <a:latin typeface="FreightSans Pro Medium" panose="02000606030000020004" pitchFamily="50" charset="0"/>
              </a:rPr>
              <a:t>?</a:t>
            </a:r>
          </a:p>
          <a:p>
            <a:pPr>
              <a:lnSpc>
                <a:spcPct val="150000"/>
              </a:lnSpc>
            </a:pPr>
            <a:r>
              <a:rPr lang="en-US" sz="2400" b="1" dirty="0">
                <a:solidFill>
                  <a:schemeClr val="bg1"/>
                </a:solidFill>
                <a:latin typeface="FreightSans Pro Medium" panose="02000606030000020004" pitchFamily="50" charset="0"/>
              </a:rPr>
              <a:t>Rules and </a:t>
            </a:r>
            <a:r>
              <a:rPr lang="en-US" sz="2400" b="1" dirty="0" smtClean="0">
                <a:solidFill>
                  <a:schemeClr val="bg1"/>
                </a:solidFill>
                <a:latin typeface="FreightSans Pro Medium" panose="02000606030000020004" pitchFamily="50" charset="0"/>
              </a:rPr>
              <a:t>Criteria</a:t>
            </a:r>
            <a:endParaRPr lang="en-US" sz="2400" b="1" dirty="0">
              <a:solidFill>
                <a:schemeClr val="bg1"/>
              </a:solidFill>
              <a:latin typeface="FreightSans Pro Medium" panose="02000606030000020004" pitchFamily="50" charset="0"/>
            </a:endParaRP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15</a:t>
            </a:fld>
            <a:endParaRPr lang="en-US" dirty="0">
              <a:solidFill>
                <a:schemeClr val="bg1"/>
              </a:solidFill>
            </a:endParaRPr>
          </a:p>
        </p:txBody>
      </p:sp>
      <p:sp>
        <p:nvSpPr>
          <p:cNvPr id="8" name="TextBox 7"/>
          <p:cNvSpPr txBox="1"/>
          <p:nvPr/>
        </p:nvSpPr>
        <p:spPr>
          <a:xfrm>
            <a:off x="1090863" y="2129589"/>
            <a:ext cx="9992226" cy="445446"/>
          </a:xfrm>
          <a:prstGeom prst="rect">
            <a:avLst/>
          </a:prstGeom>
          <a:noFill/>
        </p:spPr>
        <p:txBody>
          <a:bodyPr wrap="square" rtlCol="0" anchor="ctr">
            <a:noAutofit/>
          </a:bodyPr>
          <a:lstStyle/>
          <a:p>
            <a:r>
              <a:rPr lang="en-US" sz="2400" dirty="0" smtClean="0">
                <a:solidFill>
                  <a:srgbClr val="FAFAFA"/>
                </a:solidFill>
                <a:latin typeface="FreightSans Pro Book" panose="02000606030000020004" pitchFamily="50" charset="0"/>
                <a:cs typeface="Calibri" panose="020F0502020204030204" pitchFamily="34" charset="0"/>
              </a:rPr>
              <a:t>Self-Certification Matrix:</a:t>
            </a:r>
            <a:endParaRPr lang="en-US" sz="2400" dirty="0">
              <a:solidFill>
                <a:srgbClr val="FAFAFA"/>
              </a:solidFill>
              <a:latin typeface="FreightSans Pro Book" panose="02000606030000020004" pitchFamily="50" charset="0"/>
              <a:cs typeface="Calibri" panose="020F050202020403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79322064"/>
              </p:ext>
            </p:extLst>
          </p:nvPr>
        </p:nvGraphicFramePr>
        <p:xfrm>
          <a:off x="1179093" y="2867548"/>
          <a:ext cx="9783198" cy="3047478"/>
        </p:xfrm>
        <a:graphic>
          <a:graphicData uri="http://schemas.openxmlformats.org/drawingml/2006/table">
            <a:tbl>
              <a:tblPr firstRow="1">
                <a:tableStyleId>{5C22544A-7EE6-4342-B048-85BDC9FD1C3A}</a:tableStyleId>
              </a:tblPr>
              <a:tblGrid>
                <a:gridCol w="4097100">
                  <a:extLst>
                    <a:ext uri="{9D8B030D-6E8A-4147-A177-3AD203B41FA5}">
                      <a16:colId xmlns:a16="http://schemas.microsoft.com/office/drawing/2014/main" val="3200652821"/>
                    </a:ext>
                  </a:extLst>
                </a:gridCol>
                <a:gridCol w="2879835">
                  <a:extLst>
                    <a:ext uri="{9D8B030D-6E8A-4147-A177-3AD203B41FA5}">
                      <a16:colId xmlns:a16="http://schemas.microsoft.com/office/drawing/2014/main" val="1266665995"/>
                    </a:ext>
                  </a:extLst>
                </a:gridCol>
                <a:gridCol w="2806263">
                  <a:extLst>
                    <a:ext uri="{9D8B030D-6E8A-4147-A177-3AD203B41FA5}">
                      <a16:colId xmlns:a16="http://schemas.microsoft.com/office/drawing/2014/main" val="918196998"/>
                    </a:ext>
                  </a:extLst>
                </a:gridCol>
              </a:tblGrid>
              <a:tr h="1015826">
                <a:tc>
                  <a:txBody>
                    <a:bodyPr/>
                    <a:lstStyle/>
                    <a:p>
                      <a:r>
                        <a:rPr lang="en-US" sz="2200" b="0" dirty="0" smtClean="0">
                          <a:ln>
                            <a:solidFill>
                              <a:srgbClr val="FEFEFE"/>
                            </a:solidFill>
                          </a:ln>
                          <a:solidFill>
                            <a:srgbClr val="FAFAFA"/>
                          </a:solidFill>
                          <a:latin typeface="FreightSans Pro Book" panose="02000606030000020004" pitchFamily="50" charset="0"/>
                        </a:rPr>
                        <a:t>If the recharge activity:</a:t>
                      </a:r>
                      <a:endParaRPr lang="en-US" sz="2200" b="0" dirty="0">
                        <a:ln>
                          <a:solidFill>
                            <a:srgbClr val="FEFEFE"/>
                          </a:solidFill>
                        </a:ln>
                        <a:solidFill>
                          <a:srgbClr val="FAFAFA"/>
                        </a:solidFill>
                        <a:latin typeface="FreightSans Pro Book" panose="02000606030000020004" pitchFamily="50" charset="0"/>
                      </a:endParaRPr>
                    </a:p>
                  </a:txBody>
                  <a:tcPr>
                    <a:lnL w="12700" cap="flat" cmpd="sng" algn="ctr">
                      <a:solidFill>
                        <a:srgbClr val="FAFAFA"/>
                      </a:solidFill>
                      <a:prstDash val="solid"/>
                      <a:round/>
                      <a:headEnd type="none" w="med" len="med"/>
                      <a:tailEnd type="none" w="med" len="med"/>
                    </a:lnL>
                    <a:lnR w="12700" cap="flat" cmpd="sng" algn="ctr">
                      <a:solidFill>
                        <a:srgbClr val="FAFAFA"/>
                      </a:solidFill>
                      <a:prstDash val="solid"/>
                      <a:round/>
                      <a:headEnd type="none" w="med" len="med"/>
                      <a:tailEnd type="none" w="med" len="med"/>
                    </a:lnR>
                    <a:lnT w="12700" cap="flat" cmpd="sng" algn="ctr">
                      <a:solidFill>
                        <a:srgbClr val="FAFAFA"/>
                      </a:solidFill>
                      <a:prstDash val="solid"/>
                      <a:round/>
                      <a:headEnd type="none" w="med" len="med"/>
                      <a:tailEnd type="none" w="med" len="med"/>
                    </a:lnT>
                    <a:lnB w="12700" cap="flat" cmpd="sng" algn="ctr">
                      <a:solidFill>
                        <a:srgbClr val="FAFAF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200" b="0" dirty="0" smtClean="0">
                          <a:ln>
                            <a:solidFill>
                              <a:srgbClr val="FEFEFE"/>
                            </a:solidFill>
                          </a:ln>
                          <a:solidFill>
                            <a:srgbClr val="FAFAFA"/>
                          </a:solidFill>
                          <a:latin typeface="FreightSans Pro Book" panose="02000606030000020004" pitchFamily="50" charset="0"/>
                        </a:rPr>
                        <a:t>is </a:t>
                      </a:r>
                      <a:r>
                        <a:rPr lang="en-US" sz="2200" b="0" dirty="0" smtClean="0">
                          <a:ln>
                            <a:solidFill>
                              <a:srgbClr val="FEFEFE"/>
                            </a:solidFill>
                          </a:ln>
                          <a:solidFill>
                            <a:srgbClr val="FAFAFA"/>
                          </a:solidFill>
                          <a:latin typeface="FreightSans Pro Semibold" panose="02000603040000020004" pitchFamily="50" charset="0"/>
                        </a:rPr>
                        <a:t>charged</a:t>
                      </a:r>
                      <a:r>
                        <a:rPr lang="en-US" sz="2200" b="0" dirty="0" smtClean="0">
                          <a:ln>
                            <a:solidFill>
                              <a:srgbClr val="FEFEFE"/>
                            </a:solidFill>
                          </a:ln>
                          <a:solidFill>
                            <a:srgbClr val="FAFAFA"/>
                          </a:solidFill>
                          <a:latin typeface="FreightSans Pro Book" panose="02000606030000020004" pitchFamily="50" charset="0"/>
                        </a:rPr>
                        <a:t> to C&amp;G:</a:t>
                      </a:r>
                      <a:endParaRPr lang="en-US" sz="2200" b="0" dirty="0">
                        <a:ln>
                          <a:solidFill>
                            <a:srgbClr val="FEFEFE"/>
                          </a:solidFill>
                        </a:ln>
                        <a:solidFill>
                          <a:srgbClr val="FAFAFA"/>
                        </a:solidFill>
                        <a:latin typeface="FreightSans Pro Book" panose="02000606030000020004" pitchFamily="50" charset="0"/>
                      </a:endParaRPr>
                    </a:p>
                  </a:txBody>
                  <a:tcPr>
                    <a:lnL w="12700" cap="flat" cmpd="sng" algn="ctr">
                      <a:solidFill>
                        <a:srgbClr val="FAFAFA"/>
                      </a:solidFill>
                      <a:prstDash val="solid"/>
                      <a:round/>
                      <a:headEnd type="none" w="med" len="med"/>
                      <a:tailEnd type="none" w="med" len="med"/>
                    </a:lnL>
                    <a:lnR w="12700" cap="flat" cmpd="sng" algn="ctr">
                      <a:solidFill>
                        <a:srgbClr val="FAFAFA"/>
                      </a:solidFill>
                      <a:prstDash val="solid"/>
                      <a:round/>
                      <a:headEnd type="none" w="med" len="med"/>
                      <a:tailEnd type="none" w="med" len="med"/>
                    </a:lnR>
                    <a:lnT w="12700" cap="flat" cmpd="sng" algn="ctr">
                      <a:solidFill>
                        <a:srgbClr val="FAFAFA"/>
                      </a:solidFill>
                      <a:prstDash val="solid"/>
                      <a:round/>
                      <a:headEnd type="none" w="med" len="med"/>
                      <a:tailEnd type="none" w="med" len="med"/>
                    </a:lnT>
                    <a:lnB w="12700" cap="flat" cmpd="sng" algn="ctr">
                      <a:solidFill>
                        <a:srgbClr val="FAFAF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200" b="0" kern="1200" dirty="0" smtClean="0">
                          <a:ln>
                            <a:solidFill>
                              <a:srgbClr val="FEFEFE"/>
                            </a:solidFill>
                          </a:ln>
                          <a:solidFill>
                            <a:srgbClr val="FAFAFA"/>
                          </a:solidFill>
                          <a:latin typeface="FreightSans Pro Book" panose="02000606030000020004" pitchFamily="50" charset="0"/>
                          <a:ea typeface="+mn-ea"/>
                          <a:cs typeface="+mn-cs"/>
                        </a:rPr>
                        <a:t>is </a:t>
                      </a:r>
                      <a:r>
                        <a:rPr lang="en-US" sz="2200" b="0" kern="1200" dirty="0" smtClean="0">
                          <a:ln>
                            <a:solidFill>
                              <a:srgbClr val="FEFEFE"/>
                            </a:solidFill>
                          </a:ln>
                          <a:solidFill>
                            <a:srgbClr val="FAFAFA"/>
                          </a:solidFill>
                          <a:latin typeface="FreightSans Pro Semibold" panose="02000603040000020004" pitchFamily="50" charset="0"/>
                          <a:ea typeface="+mn-ea"/>
                          <a:cs typeface="+mn-cs"/>
                        </a:rPr>
                        <a:t>not charged </a:t>
                      </a:r>
                      <a:r>
                        <a:rPr lang="en-US" sz="2200" b="0" kern="1200" dirty="0" smtClean="0">
                          <a:ln>
                            <a:solidFill>
                              <a:srgbClr val="FEFEFE"/>
                            </a:solidFill>
                          </a:ln>
                          <a:solidFill>
                            <a:srgbClr val="FAFAFA"/>
                          </a:solidFill>
                          <a:latin typeface="FreightSans Pro Book" panose="02000606030000020004" pitchFamily="50" charset="0"/>
                          <a:ea typeface="+mn-ea"/>
                          <a:cs typeface="+mn-cs"/>
                        </a:rPr>
                        <a:t>to C&amp;G:</a:t>
                      </a:r>
                      <a:endParaRPr lang="en-US" sz="2200" b="0" kern="1200" dirty="0">
                        <a:ln>
                          <a:solidFill>
                            <a:srgbClr val="FEFEFE"/>
                          </a:solidFill>
                        </a:ln>
                        <a:solidFill>
                          <a:srgbClr val="FAFAFA"/>
                        </a:solidFill>
                        <a:latin typeface="FreightSans Pro Book" panose="02000606030000020004" pitchFamily="50" charset="0"/>
                        <a:ea typeface="+mn-ea"/>
                        <a:cs typeface="+mn-cs"/>
                      </a:endParaRPr>
                    </a:p>
                  </a:txBody>
                  <a:tcPr>
                    <a:lnL w="12700" cap="flat" cmpd="sng" algn="ctr">
                      <a:solidFill>
                        <a:srgbClr val="FAFAFA"/>
                      </a:solidFill>
                      <a:prstDash val="solid"/>
                      <a:round/>
                      <a:headEnd type="none" w="med" len="med"/>
                      <a:tailEnd type="none" w="med" len="med"/>
                    </a:lnL>
                    <a:lnR w="12700" cap="flat" cmpd="sng" algn="ctr">
                      <a:solidFill>
                        <a:srgbClr val="FAFAFA"/>
                      </a:solidFill>
                      <a:prstDash val="solid"/>
                      <a:round/>
                      <a:headEnd type="none" w="med" len="med"/>
                      <a:tailEnd type="none" w="med" len="med"/>
                    </a:lnR>
                    <a:lnT w="12700" cap="flat" cmpd="sng" algn="ctr">
                      <a:solidFill>
                        <a:srgbClr val="FAFAFA"/>
                      </a:solidFill>
                      <a:prstDash val="solid"/>
                      <a:round/>
                      <a:headEnd type="none" w="med" len="med"/>
                      <a:tailEnd type="none" w="med" len="med"/>
                    </a:lnT>
                    <a:lnB w="12700" cap="flat" cmpd="sng" algn="ctr">
                      <a:solidFill>
                        <a:srgbClr val="FAFAF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63626081"/>
                  </a:ext>
                </a:extLst>
              </a:tr>
              <a:tr h="1015826">
                <a:tc>
                  <a:txBody>
                    <a:bodyPr/>
                    <a:lstStyle/>
                    <a:p>
                      <a:r>
                        <a:rPr lang="en-US" sz="2200" b="0" dirty="0" smtClean="0">
                          <a:ln>
                            <a:solidFill>
                              <a:srgbClr val="FEFEFE"/>
                            </a:solidFill>
                          </a:ln>
                          <a:solidFill>
                            <a:srgbClr val="FAFAFA"/>
                          </a:solidFill>
                          <a:latin typeface="FreightSans Pro Book" panose="02000606030000020004" pitchFamily="50" charset="0"/>
                        </a:rPr>
                        <a:t>generates “recharge income” </a:t>
                      </a:r>
                    </a:p>
                    <a:p>
                      <a:r>
                        <a:rPr lang="en-US" sz="2200" b="0" dirty="0" smtClean="0">
                          <a:ln>
                            <a:solidFill>
                              <a:srgbClr val="FEFEFE"/>
                            </a:solidFill>
                          </a:ln>
                          <a:solidFill>
                            <a:srgbClr val="FAFAFA"/>
                          </a:solidFill>
                          <a:latin typeface="FreightSans Pro Semibold" panose="02000603040000020004" pitchFamily="50" charset="0"/>
                        </a:rPr>
                        <a:t>greater than $500,000 </a:t>
                      </a:r>
                      <a:r>
                        <a:rPr lang="en-US" sz="2200" b="0" dirty="0" smtClean="0">
                          <a:ln>
                            <a:solidFill>
                              <a:srgbClr val="FEFEFE"/>
                            </a:solidFill>
                          </a:ln>
                          <a:solidFill>
                            <a:srgbClr val="FAFAFA"/>
                          </a:solidFill>
                          <a:latin typeface="FreightSans Pro Book" panose="02000606030000020004" pitchFamily="50" charset="0"/>
                        </a:rPr>
                        <a:t>per year:</a:t>
                      </a:r>
                      <a:endParaRPr lang="en-US" sz="2200" b="0" dirty="0">
                        <a:ln>
                          <a:solidFill>
                            <a:srgbClr val="FEFEFE"/>
                          </a:solidFill>
                        </a:ln>
                        <a:solidFill>
                          <a:srgbClr val="FAFAFA"/>
                        </a:solidFill>
                        <a:latin typeface="FreightSans Pro Book" panose="02000606030000020004" pitchFamily="50" charset="0"/>
                      </a:endParaRPr>
                    </a:p>
                  </a:txBody>
                  <a:tcPr>
                    <a:lnL w="12700" cap="flat" cmpd="sng" algn="ctr">
                      <a:solidFill>
                        <a:srgbClr val="FAFAFA"/>
                      </a:solidFill>
                      <a:prstDash val="solid"/>
                      <a:round/>
                      <a:headEnd type="none" w="med" len="med"/>
                      <a:tailEnd type="none" w="med" len="med"/>
                    </a:lnL>
                    <a:lnR w="12700" cap="flat" cmpd="sng" algn="ctr">
                      <a:solidFill>
                        <a:srgbClr val="FAFAFA"/>
                      </a:solidFill>
                      <a:prstDash val="solid"/>
                      <a:round/>
                      <a:headEnd type="none" w="med" len="med"/>
                      <a:tailEnd type="none" w="med" len="med"/>
                    </a:lnR>
                    <a:lnT w="12700" cap="flat" cmpd="sng" algn="ctr">
                      <a:solidFill>
                        <a:srgbClr val="FAFAFA"/>
                      </a:solidFill>
                      <a:prstDash val="solid"/>
                      <a:round/>
                      <a:headEnd type="none" w="med" len="med"/>
                      <a:tailEnd type="none" w="med" len="med"/>
                    </a:lnT>
                    <a:lnB w="12700" cap="flat" cmpd="sng" algn="ctr">
                      <a:solidFill>
                        <a:srgbClr val="FAFAF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200" b="0" dirty="0" smtClean="0">
                          <a:ln>
                            <a:solidFill>
                              <a:srgbClr val="FEFEFE"/>
                            </a:solidFill>
                          </a:ln>
                          <a:solidFill>
                            <a:srgbClr val="FAFAFA"/>
                          </a:solidFill>
                          <a:latin typeface="FreightSans Pro Book" panose="02000606030000020004" pitchFamily="50" charset="0"/>
                        </a:rPr>
                        <a:t>Self-certification</a:t>
                      </a:r>
                      <a:endParaRPr lang="en-US" sz="2200" b="0" dirty="0">
                        <a:ln>
                          <a:solidFill>
                            <a:srgbClr val="FEFEFE"/>
                          </a:solidFill>
                        </a:ln>
                        <a:solidFill>
                          <a:srgbClr val="FAFAFA"/>
                        </a:solidFill>
                        <a:latin typeface="FreightSans Pro Book" panose="02000606030000020004" pitchFamily="50" charset="0"/>
                      </a:endParaRPr>
                    </a:p>
                  </a:txBody>
                  <a:tcPr>
                    <a:lnL w="12700" cap="flat" cmpd="sng" algn="ctr">
                      <a:solidFill>
                        <a:srgbClr val="FAFAFA"/>
                      </a:solidFill>
                      <a:prstDash val="solid"/>
                      <a:round/>
                      <a:headEnd type="none" w="med" len="med"/>
                      <a:tailEnd type="none" w="med" len="med"/>
                    </a:lnL>
                    <a:lnR w="12700" cap="flat" cmpd="sng" algn="ctr">
                      <a:solidFill>
                        <a:srgbClr val="FAFAFA"/>
                      </a:solidFill>
                      <a:prstDash val="solid"/>
                      <a:round/>
                      <a:headEnd type="none" w="med" len="med"/>
                      <a:tailEnd type="none" w="med" len="med"/>
                    </a:lnR>
                    <a:lnT w="12700" cap="flat" cmpd="sng" algn="ctr">
                      <a:solidFill>
                        <a:srgbClr val="FAFAFA"/>
                      </a:solidFill>
                      <a:prstDash val="solid"/>
                      <a:round/>
                      <a:headEnd type="none" w="med" len="med"/>
                      <a:tailEnd type="none" w="med" len="med"/>
                    </a:lnT>
                    <a:lnB w="12700" cap="flat" cmpd="sng" algn="ctr">
                      <a:solidFill>
                        <a:srgbClr val="FAFAF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dirty="0" smtClean="0">
                          <a:ln>
                            <a:solidFill>
                              <a:srgbClr val="FEFEFE"/>
                            </a:solidFill>
                          </a:ln>
                          <a:solidFill>
                            <a:srgbClr val="FAFAFA"/>
                          </a:solidFill>
                          <a:latin typeface="FreightSans Pro Book" panose="02000606030000020004" pitchFamily="50" charset="0"/>
                        </a:rPr>
                        <a:t>Self-certification</a:t>
                      </a:r>
                    </a:p>
                  </a:txBody>
                  <a:tcPr>
                    <a:lnL w="12700" cap="flat" cmpd="sng" algn="ctr">
                      <a:solidFill>
                        <a:srgbClr val="FAFAFA"/>
                      </a:solidFill>
                      <a:prstDash val="solid"/>
                      <a:round/>
                      <a:headEnd type="none" w="med" len="med"/>
                      <a:tailEnd type="none" w="med" len="med"/>
                    </a:lnL>
                    <a:lnR w="12700" cap="flat" cmpd="sng" algn="ctr">
                      <a:solidFill>
                        <a:srgbClr val="FAFAFA"/>
                      </a:solidFill>
                      <a:prstDash val="solid"/>
                      <a:round/>
                      <a:headEnd type="none" w="med" len="med"/>
                      <a:tailEnd type="none" w="med" len="med"/>
                    </a:lnR>
                    <a:lnT w="12700" cap="flat" cmpd="sng" algn="ctr">
                      <a:solidFill>
                        <a:srgbClr val="FAFAFA"/>
                      </a:solidFill>
                      <a:prstDash val="solid"/>
                      <a:round/>
                      <a:headEnd type="none" w="med" len="med"/>
                      <a:tailEnd type="none" w="med" len="med"/>
                    </a:lnT>
                    <a:lnB w="12700" cap="flat" cmpd="sng" algn="ctr">
                      <a:solidFill>
                        <a:srgbClr val="FAFAF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5464605"/>
                  </a:ext>
                </a:extLst>
              </a:tr>
              <a:tr h="1015826">
                <a:tc>
                  <a:txBody>
                    <a:bodyPr/>
                    <a:lstStyle/>
                    <a:p>
                      <a:r>
                        <a:rPr lang="en-US" sz="2200" b="0" dirty="0" smtClean="0">
                          <a:ln>
                            <a:solidFill>
                              <a:srgbClr val="FEFEFE"/>
                            </a:solidFill>
                          </a:ln>
                          <a:solidFill>
                            <a:srgbClr val="FAFAFA"/>
                          </a:solidFill>
                          <a:latin typeface="FreightSans Pro Book" panose="02000606030000020004" pitchFamily="50" charset="0"/>
                        </a:rPr>
                        <a:t>generates “recharge income” </a:t>
                      </a:r>
                    </a:p>
                    <a:p>
                      <a:r>
                        <a:rPr lang="en-US" sz="2200" b="0" dirty="0" smtClean="0">
                          <a:ln>
                            <a:solidFill>
                              <a:srgbClr val="FEFEFE"/>
                            </a:solidFill>
                          </a:ln>
                          <a:solidFill>
                            <a:srgbClr val="FAFAFA"/>
                          </a:solidFill>
                          <a:latin typeface="FreightSans Pro Semibold" panose="02000603040000020004" pitchFamily="50" charset="0"/>
                        </a:rPr>
                        <a:t>less than $500,000 </a:t>
                      </a:r>
                      <a:r>
                        <a:rPr lang="en-US" sz="2200" b="0" dirty="0" smtClean="0">
                          <a:ln>
                            <a:solidFill>
                              <a:srgbClr val="FEFEFE"/>
                            </a:solidFill>
                          </a:ln>
                          <a:solidFill>
                            <a:srgbClr val="FAFAFA"/>
                          </a:solidFill>
                          <a:latin typeface="FreightSans Pro Book" panose="02000606030000020004" pitchFamily="50" charset="0"/>
                        </a:rPr>
                        <a:t>per year:</a:t>
                      </a:r>
                      <a:endParaRPr lang="en-US" sz="2200" b="0" dirty="0">
                        <a:ln>
                          <a:solidFill>
                            <a:srgbClr val="FEFEFE"/>
                          </a:solidFill>
                        </a:ln>
                        <a:solidFill>
                          <a:srgbClr val="FAFAFA"/>
                        </a:solidFill>
                        <a:latin typeface="FreightSans Pro Book" panose="02000606030000020004" pitchFamily="50" charset="0"/>
                      </a:endParaRPr>
                    </a:p>
                  </a:txBody>
                  <a:tcPr>
                    <a:lnL w="12700" cap="flat" cmpd="sng" algn="ctr">
                      <a:solidFill>
                        <a:srgbClr val="FAFAFA"/>
                      </a:solidFill>
                      <a:prstDash val="solid"/>
                      <a:round/>
                      <a:headEnd type="none" w="med" len="med"/>
                      <a:tailEnd type="none" w="med" len="med"/>
                    </a:lnL>
                    <a:lnR w="12700" cap="flat" cmpd="sng" algn="ctr">
                      <a:solidFill>
                        <a:srgbClr val="FAFAFA"/>
                      </a:solidFill>
                      <a:prstDash val="solid"/>
                      <a:round/>
                      <a:headEnd type="none" w="med" len="med"/>
                      <a:tailEnd type="none" w="med" len="med"/>
                    </a:lnR>
                    <a:lnT w="12700" cap="flat" cmpd="sng" algn="ctr">
                      <a:solidFill>
                        <a:srgbClr val="FAFAFA"/>
                      </a:solidFill>
                      <a:prstDash val="solid"/>
                      <a:round/>
                      <a:headEnd type="none" w="med" len="med"/>
                      <a:tailEnd type="none" w="med" len="med"/>
                    </a:lnT>
                    <a:lnB w="12700" cap="flat" cmpd="sng" algn="ctr">
                      <a:solidFill>
                        <a:srgbClr val="FAFAF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200" b="0" dirty="0" smtClean="0">
                          <a:ln>
                            <a:solidFill>
                              <a:srgbClr val="FEFEFE"/>
                            </a:solidFill>
                          </a:ln>
                          <a:solidFill>
                            <a:srgbClr val="FAFAFA"/>
                          </a:solidFill>
                          <a:latin typeface="FreightSans Pro Book" panose="02000606030000020004" pitchFamily="50" charset="0"/>
                        </a:rPr>
                        <a:t>Self-certification</a:t>
                      </a:r>
                      <a:endParaRPr lang="en-US" sz="2200" b="0" dirty="0">
                        <a:ln>
                          <a:solidFill>
                            <a:srgbClr val="FEFEFE"/>
                          </a:solidFill>
                        </a:ln>
                        <a:solidFill>
                          <a:srgbClr val="FAFAFA"/>
                        </a:solidFill>
                        <a:latin typeface="FreightSans Pro Book" panose="02000606030000020004" pitchFamily="50" charset="0"/>
                      </a:endParaRPr>
                    </a:p>
                  </a:txBody>
                  <a:tcPr>
                    <a:lnL w="12700" cap="flat" cmpd="sng" algn="ctr">
                      <a:solidFill>
                        <a:srgbClr val="FAFAFA"/>
                      </a:solidFill>
                      <a:prstDash val="solid"/>
                      <a:round/>
                      <a:headEnd type="none" w="med" len="med"/>
                      <a:tailEnd type="none" w="med" len="med"/>
                    </a:lnL>
                    <a:lnR w="12700" cap="flat" cmpd="sng" algn="ctr">
                      <a:solidFill>
                        <a:srgbClr val="FAFAFA"/>
                      </a:solidFill>
                      <a:prstDash val="solid"/>
                      <a:round/>
                      <a:headEnd type="none" w="med" len="med"/>
                      <a:tailEnd type="none" w="med" len="med"/>
                    </a:lnR>
                    <a:lnT w="12700" cap="flat" cmpd="sng" algn="ctr">
                      <a:solidFill>
                        <a:srgbClr val="FAFAFA"/>
                      </a:solidFill>
                      <a:prstDash val="solid"/>
                      <a:round/>
                      <a:headEnd type="none" w="med" len="med"/>
                      <a:tailEnd type="none" w="med" len="med"/>
                    </a:lnT>
                    <a:lnB w="12700" cap="flat" cmpd="sng" algn="ctr">
                      <a:solidFill>
                        <a:srgbClr val="FAFAF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200" b="0" dirty="0" smtClean="0">
                          <a:ln>
                            <a:solidFill>
                              <a:srgbClr val="FEFEFE"/>
                            </a:solidFill>
                          </a:ln>
                          <a:solidFill>
                            <a:srgbClr val="FAFAFA"/>
                          </a:solidFill>
                          <a:latin typeface="FreightSans Pro Book" panose="02000606030000020004" pitchFamily="50" charset="0"/>
                        </a:rPr>
                        <a:t>No self-certification</a:t>
                      </a:r>
                      <a:endParaRPr lang="en-US" sz="2200" b="0" dirty="0">
                        <a:ln>
                          <a:solidFill>
                            <a:srgbClr val="FEFEFE"/>
                          </a:solidFill>
                        </a:ln>
                        <a:solidFill>
                          <a:srgbClr val="FAFAFA"/>
                        </a:solidFill>
                        <a:latin typeface="FreightSans Pro Book" panose="02000606030000020004" pitchFamily="50" charset="0"/>
                      </a:endParaRPr>
                    </a:p>
                  </a:txBody>
                  <a:tcPr>
                    <a:lnL w="12700" cap="flat" cmpd="sng" algn="ctr">
                      <a:solidFill>
                        <a:srgbClr val="FAFAFA"/>
                      </a:solidFill>
                      <a:prstDash val="solid"/>
                      <a:round/>
                      <a:headEnd type="none" w="med" len="med"/>
                      <a:tailEnd type="none" w="med" len="med"/>
                    </a:lnL>
                    <a:lnR w="12700" cap="flat" cmpd="sng" algn="ctr">
                      <a:solidFill>
                        <a:srgbClr val="FAFAFA"/>
                      </a:solidFill>
                      <a:prstDash val="solid"/>
                      <a:round/>
                      <a:headEnd type="none" w="med" len="med"/>
                      <a:tailEnd type="none" w="med" len="med"/>
                    </a:lnR>
                    <a:lnT w="12700" cap="flat" cmpd="sng" algn="ctr">
                      <a:solidFill>
                        <a:srgbClr val="FAFAFA"/>
                      </a:solidFill>
                      <a:prstDash val="solid"/>
                      <a:round/>
                      <a:headEnd type="none" w="med" len="med"/>
                      <a:tailEnd type="none" w="med" len="med"/>
                    </a:lnT>
                    <a:lnB w="12700" cap="flat" cmpd="sng" algn="ctr">
                      <a:solidFill>
                        <a:srgbClr val="FAFAF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705410"/>
                  </a:ext>
                </a:extLst>
              </a:tr>
            </a:tbl>
          </a:graphicData>
        </a:graphic>
      </p:graphicFrame>
    </p:spTree>
    <p:extLst>
      <p:ext uri="{BB962C8B-B14F-4D97-AF65-F5344CB8AC3E}">
        <p14:creationId xmlns:p14="http://schemas.microsoft.com/office/powerpoint/2010/main" val="18541419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What is a Recharge Center</a:t>
            </a:r>
            <a:r>
              <a:rPr lang="en-US" sz="3200" dirty="0" smtClean="0">
                <a:solidFill>
                  <a:schemeClr val="bg1"/>
                </a:solidFill>
                <a:latin typeface="FreightSans Pro Medium" panose="02000606030000020004" pitchFamily="50" charset="0"/>
              </a:rPr>
              <a:t>?</a:t>
            </a:r>
          </a:p>
          <a:p>
            <a:pPr>
              <a:lnSpc>
                <a:spcPct val="150000"/>
              </a:lnSpc>
            </a:pPr>
            <a:r>
              <a:rPr lang="en-US" sz="2400" b="1" dirty="0">
                <a:solidFill>
                  <a:schemeClr val="bg1"/>
                </a:solidFill>
                <a:latin typeface="FreightSans Pro Medium" panose="02000606030000020004" pitchFamily="50" charset="0"/>
              </a:rPr>
              <a:t>Rules and </a:t>
            </a:r>
            <a:r>
              <a:rPr lang="en-US" sz="2400" b="1" dirty="0" smtClean="0">
                <a:solidFill>
                  <a:schemeClr val="bg1"/>
                </a:solidFill>
                <a:latin typeface="FreightSans Pro Medium" panose="02000606030000020004" pitchFamily="50" charset="0"/>
              </a:rPr>
              <a:t>Criteria</a:t>
            </a:r>
            <a:endParaRPr lang="en-US" sz="2400" b="1" dirty="0">
              <a:solidFill>
                <a:schemeClr val="bg1"/>
              </a:solidFill>
              <a:latin typeface="FreightSans Pro Medium" panose="02000606030000020004" pitchFamily="50" charset="0"/>
            </a:endParaRP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16</a:t>
            </a:fld>
            <a:endParaRPr lang="en-US" dirty="0">
              <a:solidFill>
                <a:schemeClr val="bg1"/>
              </a:solidFill>
            </a:endParaRPr>
          </a:p>
        </p:txBody>
      </p:sp>
      <p:sp>
        <p:nvSpPr>
          <p:cNvPr id="8" name="TextBox 7"/>
          <p:cNvSpPr txBox="1"/>
          <p:nvPr/>
        </p:nvSpPr>
        <p:spPr>
          <a:xfrm>
            <a:off x="1090863" y="2129588"/>
            <a:ext cx="9992226" cy="3328237"/>
          </a:xfrm>
          <a:prstGeom prst="rect">
            <a:avLst/>
          </a:prstGeom>
          <a:noFill/>
        </p:spPr>
        <p:txBody>
          <a:bodyPr wrap="square" rtlCol="0" anchor="ctr">
            <a:noAutofit/>
          </a:bodyPr>
          <a:lstStyle/>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All campus users are charged the same rate for the same services performed or goods provided</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Rates to affiliates can include a surcharge up to the ICR rate to cover any indirect cost</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Recharge centers must only charge their published, authorized rates</a:t>
            </a:r>
          </a:p>
          <a:p>
            <a:pPr marL="342900"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Units </a:t>
            </a:r>
            <a:r>
              <a:rPr lang="en-US" sz="2400" dirty="0">
                <a:solidFill>
                  <a:srgbClr val="FAFAFA"/>
                </a:solidFill>
                <a:latin typeface="FreightSans Pro Book" panose="02000606030000020004" pitchFamily="50" charset="0"/>
                <a:cs typeface="Calibri" panose="020F0502020204030204" pitchFamily="34" charset="0"/>
              </a:rPr>
              <a:t>should operate at close to break even</a:t>
            </a:r>
          </a:p>
        </p:txBody>
      </p:sp>
    </p:spTree>
    <p:extLst>
      <p:ext uri="{BB962C8B-B14F-4D97-AF65-F5344CB8AC3E}">
        <p14:creationId xmlns:p14="http://schemas.microsoft.com/office/powerpoint/2010/main" val="37690495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What is a Recharge Center</a:t>
            </a:r>
            <a:r>
              <a:rPr lang="en-US" sz="3200" dirty="0" smtClean="0">
                <a:solidFill>
                  <a:schemeClr val="bg1"/>
                </a:solidFill>
                <a:latin typeface="FreightSans Pro Medium" panose="02000606030000020004" pitchFamily="50" charset="0"/>
              </a:rPr>
              <a:t>?</a:t>
            </a:r>
          </a:p>
          <a:p>
            <a:pPr>
              <a:lnSpc>
                <a:spcPct val="150000"/>
              </a:lnSpc>
            </a:pPr>
            <a:r>
              <a:rPr lang="en-US" sz="2400" b="1" dirty="0">
                <a:solidFill>
                  <a:schemeClr val="bg1"/>
                </a:solidFill>
                <a:latin typeface="FreightSans Pro Medium" panose="02000606030000020004" pitchFamily="50" charset="0"/>
              </a:rPr>
              <a:t>Issues to Consider when Evaluating Setting up a Recharge Center</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17</a:t>
            </a:fld>
            <a:endParaRPr lang="en-US" dirty="0">
              <a:solidFill>
                <a:schemeClr val="bg1"/>
              </a:solidFill>
            </a:endParaRPr>
          </a:p>
        </p:txBody>
      </p:sp>
      <p:sp>
        <p:nvSpPr>
          <p:cNvPr id="8" name="TextBox 7"/>
          <p:cNvSpPr txBox="1"/>
          <p:nvPr/>
        </p:nvSpPr>
        <p:spPr>
          <a:xfrm>
            <a:off x="1090863" y="2129588"/>
            <a:ext cx="9992226" cy="3328237"/>
          </a:xfrm>
          <a:prstGeom prst="rect">
            <a:avLst/>
          </a:prstGeom>
          <a:noFill/>
        </p:spPr>
        <p:txBody>
          <a:bodyPr wrap="square" rtlCol="0" anchor="ctr">
            <a:noAutofit/>
          </a:bodyPr>
          <a:lstStyle/>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Why do we want to conduct this recharge activity?</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Should we be in this business?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Do we have the expertise to provide this service?</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What are the risks and how will we manage them?</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For example: </a:t>
            </a:r>
            <a:r>
              <a:rPr lang="en-US" sz="2400" dirty="0" smtClean="0">
                <a:solidFill>
                  <a:srgbClr val="FAFAFA"/>
                </a:solidFill>
                <a:latin typeface="FreightSans Pro Book" panose="02000606030000020004" pitchFamily="50" charset="0"/>
                <a:cs typeface="Calibri" panose="020F0502020204030204" pitchFamily="34" charset="0"/>
              </a:rPr>
              <a:t>product / service </a:t>
            </a:r>
            <a:r>
              <a:rPr lang="en-US" sz="2400" dirty="0">
                <a:solidFill>
                  <a:srgbClr val="FAFAFA"/>
                </a:solidFill>
                <a:latin typeface="FreightSans Pro Book" panose="02000606030000020004" pitchFamily="50" charset="0"/>
                <a:cs typeface="Calibri" panose="020F0502020204030204" pitchFamily="34" charset="0"/>
              </a:rPr>
              <a:t>liability, workers comp, etc.</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Do we have the time to </a:t>
            </a:r>
            <a:r>
              <a:rPr lang="en-US" sz="2400" dirty="0" smtClean="0">
                <a:solidFill>
                  <a:srgbClr val="FAFAFA"/>
                </a:solidFill>
                <a:latin typeface="FreightSans Pro Book" panose="02000606030000020004" pitchFamily="50" charset="0"/>
                <a:cs typeface="Calibri" panose="020F0502020204030204" pitchFamily="34" charset="0"/>
              </a:rPr>
              <a:t>manage and monitor </a:t>
            </a:r>
            <a:r>
              <a:rPr lang="en-US" sz="2400" dirty="0">
                <a:solidFill>
                  <a:srgbClr val="FAFAFA"/>
                </a:solidFill>
                <a:latin typeface="FreightSans Pro Book" panose="02000606030000020004" pitchFamily="50" charset="0"/>
                <a:cs typeface="Calibri" panose="020F0502020204030204" pitchFamily="34" charset="0"/>
              </a:rPr>
              <a:t>this activity?</a:t>
            </a:r>
          </a:p>
        </p:txBody>
      </p:sp>
    </p:spTree>
    <p:extLst>
      <p:ext uri="{BB962C8B-B14F-4D97-AF65-F5344CB8AC3E}">
        <p14:creationId xmlns:p14="http://schemas.microsoft.com/office/powerpoint/2010/main" val="24681709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What is a Recharge Center</a:t>
            </a:r>
            <a:r>
              <a:rPr lang="en-US" sz="3200" dirty="0" smtClean="0">
                <a:solidFill>
                  <a:schemeClr val="bg1"/>
                </a:solidFill>
                <a:latin typeface="FreightSans Pro Medium" panose="02000606030000020004" pitchFamily="50" charset="0"/>
              </a:rPr>
              <a:t>?</a:t>
            </a:r>
          </a:p>
          <a:p>
            <a:pPr>
              <a:lnSpc>
                <a:spcPct val="150000"/>
              </a:lnSpc>
            </a:pPr>
            <a:r>
              <a:rPr lang="en-US" sz="2400" b="1" dirty="0">
                <a:solidFill>
                  <a:schemeClr val="bg1"/>
                </a:solidFill>
                <a:latin typeface="FreightSans Pro Medium" panose="02000606030000020004" pitchFamily="50" charset="0"/>
              </a:rPr>
              <a:t>Issues to Consider when Evaluating Setting up a Recharge Center</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18</a:t>
            </a:fld>
            <a:endParaRPr lang="en-US" dirty="0">
              <a:solidFill>
                <a:schemeClr val="bg1"/>
              </a:solidFill>
            </a:endParaRPr>
          </a:p>
        </p:txBody>
      </p:sp>
      <p:sp>
        <p:nvSpPr>
          <p:cNvPr id="8" name="TextBox 7"/>
          <p:cNvSpPr txBox="1"/>
          <p:nvPr/>
        </p:nvSpPr>
        <p:spPr>
          <a:xfrm>
            <a:off x="1090863" y="2129588"/>
            <a:ext cx="9992226" cy="3690187"/>
          </a:xfrm>
          <a:prstGeom prst="rect">
            <a:avLst/>
          </a:prstGeom>
          <a:noFill/>
        </p:spPr>
        <p:txBody>
          <a:bodyPr wrap="square" rtlCol="0" anchor="ctr">
            <a:noAutofit/>
          </a:bodyPr>
          <a:lstStyle/>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Is this service covered by our existing budget?</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For example: 19900, 69750 fund sources, etc.</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How will we determine rates?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Who are our customers?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How will we budget for this activity?</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Will we breakeven?</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How will we cover an unforeseen loss?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How will we monitor the financial status?</a:t>
            </a:r>
          </a:p>
        </p:txBody>
      </p:sp>
    </p:spTree>
    <p:extLst>
      <p:ext uri="{BB962C8B-B14F-4D97-AF65-F5344CB8AC3E}">
        <p14:creationId xmlns:p14="http://schemas.microsoft.com/office/powerpoint/2010/main" val="6515380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What is a Recharge Center</a:t>
            </a:r>
            <a:r>
              <a:rPr lang="en-US" sz="3200" dirty="0" smtClean="0">
                <a:solidFill>
                  <a:schemeClr val="bg1"/>
                </a:solidFill>
                <a:latin typeface="FreightSans Pro Medium" panose="02000606030000020004" pitchFamily="50" charset="0"/>
              </a:rPr>
              <a:t>?</a:t>
            </a:r>
          </a:p>
          <a:p>
            <a:pPr>
              <a:lnSpc>
                <a:spcPct val="150000"/>
              </a:lnSpc>
            </a:pPr>
            <a:r>
              <a:rPr lang="en-US" sz="2400" b="1" dirty="0">
                <a:solidFill>
                  <a:schemeClr val="bg1"/>
                </a:solidFill>
                <a:latin typeface="FreightSans Pro Medium" panose="02000606030000020004" pitchFamily="50" charset="0"/>
              </a:rPr>
              <a:t>Issues to Consider when Evaluating Setting up a Recharge Center</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19</a:t>
            </a:fld>
            <a:endParaRPr lang="en-US" dirty="0">
              <a:solidFill>
                <a:schemeClr val="bg1"/>
              </a:solidFill>
            </a:endParaRPr>
          </a:p>
        </p:txBody>
      </p:sp>
      <p:sp>
        <p:nvSpPr>
          <p:cNvPr id="8" name="TextBox 7"/>
          <p:cNvSpPr txBox="1"/>
          <p:nvPr/>
        </p:nvSpPr>
        <p:spPr>
          <a:xfrm>
            <a:off x="1090863" y="2129589"/>
            <a:ext cx="9992226" cy="3204411"/>
          </a:xfrm>
          <a:prstGeom prst="rect">
            <a:avLst/>
          </a:prstGeom>
          <a:noFill/>
        </p:spPr>
        <p:txBody>
          <a:bodyPr wrap="square" rtlCol="0" anchor="ctr">
            <a:noAutofit/>
          </a:bodyPr>
          <a:lstStyle/>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How will we bill?</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How will we monitor the receivables?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How will we handle cash receipts: cash, checks, credit cards, etc.?</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How will we prepare the recharge journals?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How will we handle sales tax issues?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How will we report unrelated business income tax (UBIT)?</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Do we have adequate insurance coverage?</a:t>
            </a:r>
          </a:p>
        </p:txBody>
      </p:sp>
    </p:spTree>
    <p:extLst>
      <p:ext uri="{BB962C8B-B14F-4D97-AF65-F5344CB8AC3E}">
        <p14:creationId xmlns:p14="http://schemas.microsoft.com/office/powerpoint/2010/main" val="2690628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778592"/>
            <a:ext cx="10010274" cy="677108"/>
          </a:xfrm>
          <a:prstGeom prst="rect">
            <a:avLst/>
          </a:prstGeom>
          <a:noFill/>
        </p:spPr>
        <p:txBody>
          <a:bodyPr wrap="square" rtlCol="0" anchor="ctr">
            <a:spAutoFit/>
          </a:bodyPr>
          <a:lstStyle/>
          <a:p>
            <a:r>
              <a:rPr lang="en-US" sz="3800" dirty="0" smtClean="0">
                <a:solidFill>
                  <a:schemeClr val="bg1"/>
                </a:solidFill>
                <a:latin typeface="FreightSans Pro Medium" panose="02000606030000020004" pitchFamily="50" charset="0"/>
              </a:rPr>
              <a:t>Agenda</a:t>
            </a:r>
            <a:endParaRPr lang="en-US" sz="3800" dirty="0">
              <a:solidFill>
                <a:schemeClr val="bg1"/>
              </a:solidFill>
              <a:latin typeface="FreightSans Pro Medium" panose="02000606030000020004" pitchFamily="50" charset="0"/>
            </a:endParaRP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2</a:t>
            </a:fld>
            <a:endParaRPr lang="en-US" dirty="0">
              <a:solidFill>
                <a:schemeClr val="bg1"/>
              </a:solidFill>
            </a:endParaRPr>
          </a:p>
        </p:txBody>
      </p:sp>
      <p:sp>
        <p:nvSpPr>
          <p:cNvPr id="8" name="TextBox 7"/>
          <p:cNvSpPr txBox="1"/>
          <p:nvPr/>
        </p:nvSpPr>
        <p:spPr>
          <a:xfrm>
            <a:off x="1090863" y="1842572"/>
            <a:ext cx="9992226" cy="3777226"/>
          </a:xfrm>
          <a:prstGeom prst="rect">
            <a:avLst/>
          </a:prstGeom>
          <a:noFill/>
        </p:spPr>
        <p:txBody>
          <a:bodyPr wrap="square" rtlCol="0" anchor="ctr">
            <a:noAutofit/>
          </a:bodyPr>
          <a:lstStyle/>
          <a:p>
            <a:pPr marL="457200" indent="-457200">
              <a:lnSpc>
                <a:spcPct val="150000"/>
              </a:lnSpc>
              <a:buFont typeface="+mj-lt"/>
              <a:buAutoNum type="arabicPeriod"/>
            </a:pPr>
            <a:r>
              <a:rPr lang="en-US" sz="2400" dirty="0">
                <a:solidFill>
                  <a:srgbClr val="FAFAFA"/>
                </a:solidFill>
                <a:latin typeface="FreightSans Pro Medium" panose="02000606030000020004" pitchFamily="50" charset="0"/>
                <a:cs typeface="Calibri" panose="020F0502020204030204" pitchFamily="34" charset="0"/>
              </a:rPr>
              <a:t>Framing Recharge Activities: Why </a:t>
            </a:r>
            <a:r>
              <a:rPr lang="en-US" sz="2400" dirty="0" smtClean="0">
                <a:solidFill>
                  <a:srgbClr val="FAFAFA"/>
                </a:solidFill>
                <a:latin typeface="FreightSans Pro Medium" panose="02000606030000020004" pitchFamily="50" charset="0"/>
                <a:cs typeface="Calibri" panose="020F0502020204030204" pitchFamily="34" charset="0"/>
              </a:rPr>
              <a:t>Recharge?</a:t>
            </a:r>
          </a:p>
          <a:p>
            <a:pPr marL="457200" indent="-457200">
              <a:lnSpc>
                <a:spcPct val="150000"/>
              </a:lnSpc>
              <a:buFont typeface="+mj-lt"/>
              <a:buAutoNum type="arabicPeriod"/>
            </a:pPr>
            <a:r>
              <a:rPr lang="en-US" sz="2400" dirty="0" smtClean="0">
                <a:solidFill>
                  <a:srgbClr val="FAFAFA"/>
                </a:solidFill>
                <a:latin typeface="FreightSans Pro Medium" panose="02000606030000020004" pitchFamily="50" charset="0"/>
                <a:cs typeface="Calibri" panose="020F0502020204030204" pitchFamily="34" charset="0"/>
              </a:rPr>
              <a:t>What is a Recharge Center?</a:t>
            </a:r>
          </a:p>
          <a:p>
            <a:pPr marL="457200" indent="-457200">
              <a:lnSpc>
                <a:spcPct val="150000"/>
              </a:lnSpc>
              <a:buFont typeface="+mj-lt"/>
              <a:buAutoNum type="arabicPeriod"/>
            </a:pPr>
            <a:r>
              <a:rPr lang="en-US" sz="2400" dirty="0" smtClean="0">
                <a:solidFill>
                  <a:srgbClr val="FAFAFA"/>
                </a:solidFill>
                <a:latin typeface="FreightSans Pro Medium" panose="02000606030000020004" pitchFamily="50" charset="0"/>
                <a:cs typeface="Calibri" panose="020F0502020204030204" pitchFamily="34" charset="0"/>
              </a:rPr>
              <a:t>Functional </a:t>
            </a:r>
            <a:r>
              <a:rPr lang="en-US" sz="2400" dirty="0">
                <a:solidFill>
                  <a:srgbClr val="FAFAFA"/>
                </a:solidFill>
                <a:latin typeface="FreightSans Pro Medium" panose="02000606030000020004" pitchFamily="50" charset="0"/>
                <a:cs typeface="Calibri" panose="020F0502020204030204" pitchFamily="34" charset="0"/>
              </a:rPr>
              <a:t>Responsibilities</a:t>
            </a:r>
          </a:p>
          <a:p>
            <a:pPr marL="457200" indent="-457200">
              <a:lnSpc>
                <a:spcPct val="150000"/>
              </a:lnSpc>
              <a:buFont typeface="+mj-lt"/>
              <a:buAutoNum type="arabicPeriod"/>
            </a:pPr>
            <a:r>
              <a:rPr lang="en-US" sz="2400" dirty="0">
                <a:solidFill>
                  <a:srgbClr val="FAFAFA"/>
                </a:solidFill>
                <a:latin typeface="FreightSans Pro Medium" panose="02000606030000020004" pitchFamily="50" charset="0"/>
                <a:cs typeface="Calibri" panose="020F0502020204030204" pitchFamily="34" charset="0"/>
              </a:rPr>
              <a:t>How to Develop a Recharge Rate</a:t>
            </a:r>
          </a:p>
          <a:p>
            <a:pPr marL="457200" indent="-457200">
              <a:lnSpc>
                <a:spcPct val="150000"/>
              </a:lnSpc>
              <a:buFont typeface="+mj-lt"/>
              <a:buAutoNum type="arabicPeriod"/>
            </a:pPr>
            <a:r>
              <a:rPr lang="en-US" sz="2400" dirty="0">
                <a:solidFill>
                  <a:srgbClr val="FAFAFA"/>
                </a:solidFill>
                <a:latin typeface="FreightSans Pro Medium" panose="02000606030000020004" pitchFamily="50" charset="0"/>
                <a:cs typeface="Calibri" panose="020F0502020204030204" pitchFamily="34" charset="0"/>
              </a:rPr>
              <a:t>Billing for Recharge Goods or Services</a:t>
            </a:r>
          </a:p>
          <a:p>
            <a:pPr marL="457200" indent="-457200">
              <a:lnSpc>
                <a:spcPct val="150000"/>
              </a:lnSpc>
              <a:buFont typeface="+mj-lt"/>
              <a:buAutoNum type="arabicPeriod"/>
            </a:pPr>
            <a:r>
              <a:rPr lang="en-US" sz="2400" dirty="0">
                <a:solidFill>
                  <a:srgbClr val="FAFAFA"/>
                </a:solidFill>
                <a:latin typeface="FreightSans Pro Medium" panose="02000606030000020004" pitchFamily="50" charset="0"/>
                <a:cs typeface="Calibri" panose="020F0502020204030204" pitchFamily="34" charset="0"/>
              </a:rPr>
              <a:t>Surpluses and Deficits</a:t>
            </a:r>
          </a:p>
          <a:p>
            <a:pPr marL="457200" indent="-457200">
              <a:lnSpc>
                <a:spcPct val="150000"/>
              </a:lnSpc>
              <a:buFont typeface="+mj-lt"/>
              <a:buAutoNum type="arabicPeriod"/>
            </a:pPr>
            <a:r>
              <a:rPr lang="en-US" sz="2400" dirty="0" smtClean="0">
                <a:solidFill>
                  <a:srgbClr val="FAFAFA"/>
                </a:solidFill>
                <a:latin typeface="FreightSans Pro Medium" panose="02000606030000020004" pitchFamily="50" charset="0"/>
                <a:cs typeface="Calibri" panose="020F0502020204030204" pitchFamily="34" charset="0"/>
              </a:rPr>
              <a:t>Self-Monitoring</a:t>
            </a:r>
          </a:p>
        </p:txBody>
      </p:sp>
    </p:spTree>
    <p:extLst>
      <p:ext uri="{BB962C8B-B14F-4D97-AF65-F5344CB8AC3E}">
        <p14:creationId xmlns:p14="http://schemas.microsoft.com/office/powerpoint/2010/main" val="890709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What is a Recharge Center</a:t>
            </a:r>
            <a:r>
              <a:rPr lang="en-US" sz="3200" dirty="0" smtClean="0">
                <a:solidFill>
                  <a:schemeClr val="bg1"/>
                </a:solidFill>
                <a:latin typeface="FreightSans Pro Medium" panose="02000606030000020004" pitchFamily="50" charset="0"/>
              </a:rPr>
              <a:t>?</a:t>
            </a:r>
          </a:p>
          <a:p>
            <a:pPr>
              <a:lnSpc>
                <a:spcPct val="150000"/>
              </a:lnSpc>
            </a:pPr>
            <a:r>
              <a:rPr lang="en-US" sz="2400" b="1" dirty="0">
                <a:solidFill>
                  <a:schemeClr val="bg1"/>
                </a:solidFill>
                <a:latin typeface="FreightSans Pro Medium" panose="02000606030000020004" pitchFamily="50" charset="0"/>
              </a:rPr>
              <a:t>Examples of Recharge Activities</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20</a:t>
            </a:fld>
            <a:endParaRPr lang="en-US" dirty="0">
              <a:solidFill>
                <a:schemeClr val="bg1"/>
              </a:solidFill>
            </a:endParaRPr>
          </a:p>
        </p:txBody>
      </p:sp>
      <p:sp>
        <p:nvSpPr>
          <p:cNvPr id="8" name="TextBox 7"/>
          <p:cNvSpPr txBox="1"/>
          <p:nvPr/>
        </p:nvSpPr>
        <p:spPr>
          <a:xfrm>
            <a:off x="1090863" y="2129589"/>
            <a:ext cx="9992226" cy="3804486"/>
          </a:xfrm>
          <a:prstGeom prst="rect">
            <a:avLst/>
          </a:prstGeom>
          <a:noFill/>
        </p:spPr>
        <p:txBody>
          <a:bodyPr wrap="square" rtlCol="0" anchor="ctr">
            <a:noAutofit/>
          </a:bodyPr>
          <a:lstStyle/>
          <a:p>
            <a:pPr marL="342900" indent="-342900">
              <a:spcBef>
                <a:spcPts val="200"/>
              </a:spcBef>
              <a:spcAft>
                <a:spcPts val="2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Molecular Cell Biology</a:t>
            </a:r>
          </a:p>
          <a:p>
            <a:pPr marL="342900" indent="-342900">
              <a:spcBef>
                <a:spcPts val="200"/>
              </a:spcBef>
              <a:spcAft>
                <a:spcPts val="2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Genomic Sequencing Lab</a:t>
            </a:r>
          </a:p>
          <a:p>
            <a:pPr marL="342900" indent="-342900">
              <a:spcBef>
                <a:spcPts val="200"/>
              </a:spcBef>
              <a:spcAft>
                <a:spcPts val="200"/>
              </a:spcAft>
              <a:buFont typeface="Arial" panose="020B0604020202020204" pitchFamily="34" charset="0"/>
              <a:buChar char="•"/>
            </a:pPr>
            <a:r>
              <a:rPr lang="en-US" sz="2400" dirty="0" err="1">
                <a:solidFill>
                  <a:srgbClr val="FAFAFA"/>
                </a:solidFill>
                <a:latin typeface="FreightSans Pro Book" panose="02000606030000020004" pitchFamily="50" charset="0"/>
                <a:cs typeface="Calibri" panose="020F0502020204030204" pitchFamily="34" charset="0"/>
              </a:rPr>
              <a:t>Nanolab</a:t>
            </a:r>
            <a:r>
              <a:rPr lang="en-US" sz="2400" dirty="0">
                <a:solidFill>
                  <a:srgbClr val="FAFAFA"/>
                </a:solidFill>
                <a:latin typeface="FreightSans Pro Book" panose="02000606030000020004" pitchFamily="50" charset="0"/>
                <a:cs typeface="Calibri" panose="020F0502020204030204" pitchFamily="34" charset="0"/>
              </a:rPr>
              <a:t> Services</a:t>
            </a:r>
          </a:p>
          <a:p>
            <a:pPr marL="342900" indent="-342900">
              <a:spcBef>
                <a:spcPts val="200"/>
              </a:spcBef>
              <a:spcAft>
                <a:spcPts val="2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Chemical Waste Disposal</a:t>
            </a:r>
          </a:p>
          <a:p>
            <a:pPr marL="342900" indent="-342900">
              <a:spcBef>
                <a:spcPts val="200"/>
              </a:spcBef>
              <a:spcAft>
                <a:spcPts val="2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Electron Microscope Facility</a:t>
            </a:r>
          </a:p>
          <a:p>
            <a:pPr marL="342900" indent="-342900">
              <a:spcBef>
                <a:spcPts val="200"/>
              </a:spcBef>
              <a:spcAft>
                <a:spcPts val="2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Mail Services</a:t>
            </a:r>
          </a:p>
          <a:p>
            <a:pPr marL="342900" indent="-342900">
              <a:spcBef>
                <a:spcPts val="200"/>
              </a:spcBef>
              <a:spcAft>
                <a:spcPts val="2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Animal Care</a:t>
            </a:r>
          </a:p>
          <a:p>
            <a:pPr marL="342900" indent="-342900">
              <a:spcBef>
                <a:spcPts val="200"/>
              </a:spcBef>
              <a:spcAft>
                <a:spcPts val="2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IT and Facilities </a:t>
            </a:r>
            <a:r>
              <a:rPr lang="en-US" sz="2400" dirty="0" smtClean="0">
                <a:solidFill>
                  <a:srgbClr val="FAFAFA"/>
                </a:solidFill>
                <a:latin typeface="FreightSans Pro Book" panose="02000606030000020004" pitchFamily="50" charset="0"/>
                <a:cs typeface="Calibri" panose="020F0502020204030204" pitchFamily="34" charset="0"/>
              </a:rPr>
              <a:t>Services</a:t>
            </a:r>
          </a:p>
          <a:p>
            <a:pPr marL="800100" lvl="1" indent="-342900">
              <a:spcBef>
                <a:spcPts val="200"/>
              </a:spcBef>
              <a:spcAft>
                <a:spcPts val="2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S</a:t>
            </a:r>
            <a:r>
              <a:rPr lang="en-US" sz="2400" dirty="0" smtClean="0">
                <a:solidFill>
                  <a:srgbClr val="FAFAFA"/>
                </a:solidFill>
                <a:latin typeface="FreightSans Pro Book" panose="02000606030000020004" pitchFamily="50" charset="0"/>
                <a:cs typeface="Calibri" panose="020F0502020204030204" pitchFamily="34" charset="0"/>
              </a:rPr>
              <a:t>ome </a:t>
            </a:r>
            <a:r>
              <a:rPr lang="en-US" sz="2400" dirty="0">
                <a:solidFill>
                  <a:srgbClr val="FAFAFA"/>
                </a:solidFill>
                <a:latin typeface="FreightSans Pro Book" panose="02000606030000020004" pitchFamily="50" charset="0"/>
                <a:cs typeface="Calibri" panose="020F0502020204030204" pitchFamily="34" charset="0"/>
              </a:rPr>
              <a:t>of the </a:t>
            </a:r>
            <a:r>
              <a:rPr lang="en-US" sz="2400" dirty="0" smtClean="0">
                <a:solidFill>
                  <a:srgbClr val="FAFAFA"/>
                </a:solidFill>
                <a:latin typeface="FreightSans Pro Book" panose="02000606030000020004" pitchFamily="50" charset="0"/>
                <a:cs typeface="Calibri" panose="020F0502020204030204" pitchFamily="34" charset="0"/>
              </a:rPr>
              <a:t>IT </a:t>
            </a:r>
            <a:r>
              <a:rPr lang="en-US" sz="2400" dirty="0">
                <a:solidFill>
                  <a:srgbClr val="FAFAFA"/>
                </a:solidFill>
                <a:latin typeface="FreightSans Pro Book" panose="02000606030000020004" pitchFamily="50" charset="0"/>
                <a:cs typeface="Calibri" panose="020F0502020204030204" pitchFamily="34" charset="0"/>
              </a:rPr>
              <a:t>and FS services might, </a:t>
            </a:r>
            <a:r>
              <a:rPr lang="en-US" sz="2400" dirty="0" smtClean="0">
                <a:solidFill>
                  <a:srgbClr val="FAFAFA"/>
                </a:solidFill>
                <a:latin typeface="FreightSans Pro Book" panose="02000606030000020004" pitchFamily="50" charset="0"/>
                <a:cs typeface="Calibri" panose="020F0502020204030204" pitchFamily="34" charset="0"/>
              </a:rPr>
              <a:t>over time</a:t>
            </a:r>
            <a:r>
              <a:rPr lang="en-US" sz="2400" dirty="0">
                <a:solidFill>
                  <a:srgbClr val="FAFAFA"/>
                </a:solidFill>
                <a:latin typeface="FreightSans Pro Book" panose="02000606030000020004" pitchFamily="50" charset="0"/>
                <a:cs typeface="Calibri" panose="020F0502020204030204" pitchFamily="34" charset="0"/>
              </a:rPr>
              <a:t>, shift to a common goods assessment model instead of the current recharge </a:t>
            </a:r>
            <a:r>
              <a:rPr lang="en-US" sz="2400" dirty="0" smtClean="0">
                <a:solidFill>
                  <a:srgbClr val="FAFAFA"/>
                </a:solidFill>
                <a:latin typeface="FreightSans Pro Book" panose="02000606030000020004" pitchFamily="50" charset="0"/>
                <a:cs typeface="Calibri" panose="020F0502020204030204" pitchFamily="34" charset="0"/>
              </a:rPr>
              <a:t>model</a:t>
            </a:r>
            <a:endParaRPr lang="en-US" sz="2400" dirty="0">
              <a:solidFill>
                <a:srgbClr val="FAFAFA"/>
              </a:solidFill>
              <a:latin typeface="FreightSans Pro Book" panose="02000606030000020004" pitchFamily="50" charset="0"/>
              <a:cs typeface="Calibri" panose="020F0502020204030204" pitchFamily="34" charset="0"/>
            </a:endParaRPr>
          </a:p>
        </p:txBody>
      </p:sp>
    </p:spTree>
    <p:extLst>
      <p:ext uri="{BB962C8B-B14F-4D97-AF65-F5344CB8AC3E}">
        <p14:creationId xmlns:p14="http://schemas.microsoft.com/office/powerpoint/2010/main" val="15351512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What is a Recharge Center</a:t>
            </a:r>
            <a:r>
              <a:rPr lang="en-US" sz="3200" dirty="0" smtClean="0">
                <a:solidFill>
                  <a:schemeClr val="bg1"/>
                </a:solidFill>
                <a:latin typeface="FreightSans Pro Medium" panose="02000606030000020004" pitchFamily="50" charset="0"/>
              </a:rPr>
              <a:t>?</a:t>
            </a:r>
          </a:p>
          <a:p>
            <a:pPr>
              <a:lnSpc>
                <a:spcPct val="150000"/>
              </a:lnSpc>
            </a:pPr>
            <a:r>
              <a:rPr lang="en-US" sz="2400" b="1" dirty="0">
                <a:solidFill>
                  <a:schemeClr val="bg1"/>
                </a:solidFill>
                <a:latin typeface="FreightSans Pro Medium" panose="02000606030000020004" pitchFamily="50" charset="0"/>
              </a:rPr>
              <a:t>Examples of </a:t>
            </a:r>
            <a:r>
              <a:rPr lang="en-US" sz="2400" b="1" dirty="0" smtClean="0">
                <a:solidFill>
                  <a:schemeClr val="bg1"/>
                </a:solidFill>
                <a:latin typeface="FreightSans Pro Medium" panose="02000606030000020004" pitchFamily="50" charset="0"/>
              </a:rPr>
              <a:t>Non-Recharge </a:t>
            </a:r>
            <a:r>
              <a:rPr lang="en-US" sz="2400" b="1" dirty="0">
                <a:solidFill>
                  <a:schemeClr val="bg1"/>
                </a:solidFill>
                <a:latin typeface="FreightSans Pro Medium" panose="02000606030000020004" pitchFamily="50" charset="0"/>
              </a:rPr>
              <a:t>Activities</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21</a:t>
            </a:fld>
            <a:endParaRPr lang="en-US" dirty="0">
              <a:solidFill>
                <a:schemeClr val="bg1"/>
              </a:solidFill>
            </a:endParaRPr>
          </a:p>
        </p:txBody>
      </p:sp>
      <p:sp>
        <p:nvSpPr>
          <p:cNvPr id="8" name="TextBox 7"/>
          <p:cNvSpPr txBox="1"/>
          <p:nvPr/>
        </p:nvSpPr>
        <p:spPr>
          <a:xfrm>
            <a:off x="1090863" y="2129589"/>
            <a:ext cx="9992226" cy="3204411"/>
          </a:xfrm>
          <a:prstGeom prst="rect">
            <a:avLst/>
          </a:prstGeom>
          <a:noFill/>
        </p:spPr>
        <p:txBody>
          <a:bodyPr wrap="square" rtlCol="0" anchor="ctr">
            <a:noAutofit/>
          </a:bodyPr>
          <a:lstStyle/>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Customary services within general </a:t>
            </a:r>
            <a:r>
              <a:rPr lang="en-US" sz="2400" dirty="0" smtClean="0">
                <a:solidFill>
                  <a:srgbClr val="FAFAFA"/>
                </a:solidFill>
                <a:latin typeface="FreightSans Pro Book" panose="02000606030000020004" pitchFamily="50" charset="0"/>
                <a:cs typeface="Calibri" panose="020F0502020204030204" pitchFamily="34" charset="0"/>
              </a:rPr>
              <a:t>administration (Central Accounting, Human Resources, Budgeting)</a:t>
            </a:r>
          </a:p>
          <a:p>
            <a:pPr marL="342900"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Two </a:t>
            </a:r>
            <a:r>
              <a:rPr lang="en-US" sz="2400" dirty="0">
                <a:solidFill>
                  <a:srgbClr val="FAFAFA"/>
                </a:solidFill>
                <a:latin typeface="FreightSans Pro Book" panose="02000606030000020004" pitchFamily="50" charset="0"/>
                <a:cs typeface="Calibri" panose="020F0502020204030204" pitchFamily="34" charset="0"/>
              </a:rPr>
              <a:t>departments share the costs of a machine equally</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General, non-identifiable </a:t>
            </a:r>
            <a:r>
              <a:rPr lang="en-US" sz="2400" dirty="0" smtClean="0">
                <a:solidFill>
                  <a:srgbClr val="FAFAFA"/>
                </a:solidFill>
                <a:latin typeface="FreightSans Pro Book" panose="02000606030000020004" pitchFamily="50" charset="0"/>
                <a:cs typeface="Calibri" panose="020F0502020204030204" pitchFamily="34" charset="0"/>
              </a:rPr>
              <a:t>services (General administration fee)</a:t>
            </a:r>
          </a:p>
          <a:p>
            <a:pPr marL="342900"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Auxiliary </a:t>
            </a:r>
            <a:r>
              <a:rPr lang="en-US" sz="2400" dirty="0" smtClean="0">
                <a:solidFill>
                  <a:srgbClr val="FAFAFA"/>
                </a:solidFill>
                <a:latin typeface="FreightSans Pro Book" panose="02000606030000020004" pitchFamily="50" charset="0"/>
                <a:cs typeface="Calibri" panose="020F0502020204030204" pitchFamily="34" charset="0"/>
              </a:rPr>
              <a:t>Services (self supporting): </a:t>
            </a:r>
            <a:r>
              <a:rPr lang="en-US" sz="2400" dirty="0">
                <a:solidFill>
                  <a:srgbClr val="FAFAFA"/>
                </a:solidFill>
                <a:latin typeface="FreightSans Pro Book" panose="02000606030000020004" pitchFamily="50" charset="0"/>
                <a:cs typeface="Calibri" panose="020F0502020204030204" pitchFamily="34" charset="0"/>
              </a:rPr>
              <a:t>service to </a:t>
            </a:r>
            <a:r>
              <a:rPr lang="en-US" sz="2400" dirty="0">
                <a:solidFill>
                  <a:srgbClr val="FAFAFA"/>
                </a:solidFill>
                <a:latin typeface="FreightSans Pro Book" panose="02000606030000020004" pitchFamily="50" charset="0"/>
                <a:cs typeface="Calibri" panose="020F0502020204030204" pitchFamily="34" charset="0"/>
              </a:rPr>
              <a:t>students, faculty, or </a:t>
            </a:r>
            <a:r>
              <a:rPr lang="en-US" sz="2400" dirty="0" smtClean="0">
                <a:solidFill>
                  <a:srgbClr val="FAFAFA"/>
                </a:solidFill>
                <a:latin typeface="FreightSans Pro Book" panose="02000606030000020004" pitchFamily="50" charset="0"/>
                <a:cs typeface="Calibri" panose="020F0502020204030204" pitchFamily="34" charset="0"/>
              </a:rPr>
              <a:t>staff</a:t>
            </a:r>
            <a:r>
              <a:rPr lang="en-US" sz="2400" dirty="0" smtClean="0">
                <a:solidFill>
                  <a:srgbClr val="FAFAFA"/>
                </a:solidFill>
                <a:latin typeface="FreightSans Pro Book" panose="02000606030000020004" pitchFamily="50" charset="0"/>
                <a:cs typeface="Calibri" panose="020F0502020204030204" pitchFamily="34" charset="0"/>
              </a:rPr>
              <a:t> </a:t>
            </a:r>
            <a:r>
              <a:rPr lang="en-US" sz="2400" dirty="0" smtClean="0">
                <a:solidFill>
                  <a:srgbClr val="FAFAFA"/>
                </a:solidFill>
                <a:latin typeface="FreightSans Pro Book" panose="02000606030000020004" pitchFamily="50" charset="0"/>
                <a:cs typeface="Calibri" panose="020F0502020204030204" pitchFamily="34" charset="0"/>
              </a:rPr>
              <a:t>(Parking, residential and student services)</a:t>
            </a:r>
            <a:endParaRPr lang="en-US" sz="2400" dirty="0">
              <a:solidFill>
                <a:srgbClr val="FAFAFA"/>
              </a:solidFill>
              <a:latin typeface="FreightSans Pro Book" panose="02000606030000020004" pitchFamily="50" charset="0"/>
              <a:cs typeface="Calibri" panose="020F0502020204030204" pitchFamily="34" charset="0"/>
            </a:endParaRPr>
          </a:p>
        </p:txBody>
      </p:sp>
    </p:spTree>
    <p:extLst>
      <p:ext uri="{BB962C8B-B14F-4D97-AF65-F5344CB8AC3E}">
        <p14:creationId xmlns:p14="http://schemas.microsoft.com/office/powerpoint/2010/main" val="28054763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lide Number Placeholder 1"/>
          <p:cNvSpPr>
            <a:spLocks noGrp="1"/>
          </p:cNvSpPr>
          <p:nvPr>
            <p:ph type="sldNum" sz="quarter" idx="12"/>
          </p:nvPr>
        </p:nvSpPr>
        <p:spPr/>
        <p:txBody>
          <a:bodyPr/>
          <a:lstStyle/>
          <a:p>
            <a:fld id="{8DAD2B5E-E7C5-4AFF-98A0-CE95374149DA}" type="slidenum">
              <a:rPr lang="en-US" smtClean="0">
                <a:solidFill>
                  <a:schemeClr val="bg1"/>
                </a:solidFill>
              </a:rPr>
              <a:t>22</a:t>
            </a:fld>
            <a:endParaRPr lang="en-US" dirty="0">
              <a:solidFill>
                <a:schemeClr val="bg1"/>
              </a:solidFill>
            </a:endParaRPr>
          </a:p>
        </p:txBody>
      </p:sp>
      <p:sp>
        <p:nvSpPr>
          <p:cNvPr id="5" name="TextBox 4"/>
          <p:cNvSpPr txBox="1"/>
          <p:nvPr/>
        </p:nvSpPr>
        <p:spPr>
          <a:xfrm>
            <a:off x="2380414" y="2123574"/>
            <a:ext cx="7335922" cy="2109202"/>
          </a:xfrm>
          <a:prstGeom prst="rect">
            <a:avLst/>
          </a:prstGeom>
          <a:noFill/>
        </p:spPr>
        <p:txBody>
          <a:bodyPr wrap="square" rtlCol="0" anchor="ctr">
            <a:noAutofit/>
          </a:bodyPr>
          <a:lstStyle/>
          <a:p>
            <a:r>
              <a:rPr lang="en-US" sz="4800" dirty="0">
                <a:solidFill>
                  <a:srgbClr val="FAFAFA"/>
                </a:solidFill>
                <a:latin typeface="FreightSans Pro Medium" panose="02000606030000020004" pitchFamily="50" charset="0"/>
                <a:cs typeface="Calibri" panose="020F0502020204030204" pitchFamily="34" charset="0"/>
              </a:rPr>
              <a:t>3. Functional Responsibilities</a:t>
            </a:r>
          </a:p>
        </p:txBody>
      </p:sp>
    </p:spTree>
    <p:extLst>
      <p:ext uri="{BB962C8B-B14F-4D97-AF65-F5344CB8AC3E}">
        <p14:creationId xmlns:p14="http://schemas.microsoft.com/office/powerpoint/2010/main" val="3259043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Functional Responsibilities</a:t>
            </a:r>
          </a:p>
          <a:p>
            <a:pPr>
              <a:lnSpc>
                <a:spcPct val="150000"/>
              </a:lnSpc>
            </a:pPr>
            <a:r>
              <a:rPr lang="en-US" sz="2400" b="1" dirty="0">
                <a:solidFill>
                  <a:schemeClr val="bg1"/>
                </a:solidFill>
                <a:latin typeface="FreightSans Pro Medium" panose="02000606030000020004" pitchFamily="50" charset="0"/>
              </a:rPr>
              <a:t>Role of the Department</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23</a:t>
            </a:fld>
            <a:endParaRPr lang="en-US" dirty="0">
              <a:solidFill>
                <a:schemeClr val="bg1"/>
              </a:solidFill>
            </a:endParaRPr>
          </a:p>
        </p:txBody>
      </p:sp>
      <p:sp>
        <p:nvSpPr>
          <p:cNvPr id="8" name="TextBox 7"/>
          <p:cNvSpPr txBox="1"/>
          <p:nvPr/>
        </p:nvSpPr>
        <p:spPr>
          <a:xfrm>
            <a:off x="1090863" y="2129589"/>
            <a:ext cx="9992226" cy="3556836"/>
          </a:xfrm>
          <a:prstGeom prst="rect">
            <a:avLst/>
          </a:prstGeom>
          <a:noFill/>
        </p:spPr>
        <p:txBody>
          <a:bodyPr wrap="square" rtlCol="0" anchor="ctr">
            <a:noAutofit/>
          </a:bodyPr>
          <a:lstStyle/>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Overall operation of recharge centers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Assures compliance with current </a:t>
            </a:r>
            <a:r>
              <a:rPr lang="en-US" sz="2400" dirty="0" smtClean="0">
                <a:solidFill>
                  <a:srgbClr val="FAFAFA"/>
                </a:solidFill>
                <a:latin typeface="FreightSans Pro Book" panose="02000606030000020004" pitchFamily="50" charset="0"/>
                <a:cs typeface="Calibri" panose="020F0502020204030204" pitchFamily="34" charset="0"/>
              </a:rPr>
              <a:t>university </a:t>
            </a:r>
            <a:r>
              <a:rPr lang="en-US" sz="2400" dirty="0">
                <a:solidFill>
                  <a:srgbClr val="FAFAFA"/>
                </a:solidFill>
                <a:latin typeface="FreightSans Pro Book" panose="02000606030000020004" pitchFamily="50" charset="0"/>
                <a:cs typeface="Calibri" panose="020F0502020204030204" pitchFamily="34" charset="0"/>
              </a:rPr>
              <a:t>recharge policy</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Reviews services provided on an ongoing basis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Reviews budget, </a:t>
            </a:r>
            <a:r>
              <a:rPr lang="en-US" sz="2400" dirty="0" smtClean="0">
                <a:solidFill>
                  <a:srgbClr val="FAFAFA"/>
                </a:solidFill>
                <a:latin typeface="FreightSans Pro Book" panose="02000606030000020004" pitchFamily="50" charset="0"/>
                <a:cs typeface="Calibri" panose="020F0502020204030204" pitchFamily="34" charset="0"/>
              </a:rPr>
              <a:t>revenue, </a:t>
            </a:r>
            <a:r>
              <a:rPr lang="en-US" sz="2400" dirty="0">
                <a:solidFill>
                  <a:srgbClr val="FAFAFA"/>
                </a:solidFill>
                <a:latin typeface="FreightSans Pro Book" panose="02000606030000020004" pitchFamily="50" charset="0"/>
                <a:cs typeface="Calibri" panose="020F0502020204030204" pitchFamily="34" charset="0"/>
              </a:rPr>
              <a:t>and expenditures on an ongoing basis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Reviews rates as business needs change to assure </a:t>
            </a:r>
            <a:r>
              <a:rPr lang="en-US" sz="2400" dirty="0" smtClean="0">
                <a:solidFill>
                  <a:srgbClr val="FAFAFA"/>
                </a:solidFill>
                <a:latin typeface="FreightSans Pro Book" panose="02000606030000020004" pitchFamily="50" charset="0"/>
                <a:cs typeface="Calibri" panose="020F0502020204030204" pitchFamily="34" charset="0"/>
              </a:rPr>
              <a:t>the unit’s </a:t>
            </a:r>
            <a:r>
              <a:rPr lang="en-US" sz="2400" dirty="0">
                <a:solidFill>
                  <a:srgbClr val="FAFAFA"/>
                </a:solidFill>
                <a:latin typeface="FreightSans Pro Book" panose="02000606030000020004" pitchFamily="50" charset="0"/>
                <a:cs typeface="Calibri" panose="020F0502020204030204" pitchFamily="34" charset="0"/>
              </a:rPr>
              <a:t>balances remain within tolerance</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Submit annual </a:t>
            </a:r>
            <a:r>
              <a:rPr lang="en-US" sz="2400" dirty="0" smtClean="0">
                <a:solidFill>
                  <a:srgbClr val="FAFAFA"/>
                </a:solidFill>
                <a:latin typeface="FreightSans Pro Book" panose="02000606030000020004" pitchFamily="50" charset="0"/>
                <a:cs typeface="Calibri" panose="020F0502020204030204" pitchFamily="34" charset="0"/>
              </a:rPr>
              <a:t>self-certification </a:t>
            </a:r>
            <a:r>
              <a:rPr lang="en-US" sz="2400" dirty="0">
                <a:solidFill>
                  <a:srgbClr val="FAFAFA"/>
                </a:solidFill>
                <a:latin typeface="FreightSans Pro Book" panose="02000606030000020004" pitchFamily="50" charset="0"/>
                <a:cs typeface="Calibri" panose="020F0502020204030204" pitchFamily="34" charset="0"/>
              </a:rPr>
              <a:t>form as part of the yearly budget process</a:t>
            </a:r>
          </a:p>
        </p:txBody>
      </p:sp>
    </p:spTree>
    <p:extLst>
      <p:ext uri="{BB962C8B-B14F-4D97-AF65-F5344CB8AC3E}">
        <p14:creationId xmlns:p14="http://schemas.microsoft.com/office/powerpoint/2010/main" val="38787526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Functional Responsibilities</a:t>
            </a:r>
          </a:p>
          <a:p>
            <a:pPr>
              <a:lnSpc>
                <a:spcPct val="150000"/>
              </a:lnSpc>
            </a:pPr>
            <a:r>
              <a:rPr lang="en-US" sz="2400" b="1" dirty="0">
                <a:solidFill>
                  <a:schemeClr val="bg1"/>
                </a:solidFill>
                <a:latin typeface="FreightSans Pro Medium" panose="02000606030000020004" pitchFamily="50" charset="0"/>
              </a:rPr>
              <a:t>Role of the Division</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24</a:t>
            </a:fld>
            <a:endParaRPr lang="en-US" dirty="0">
              <a:solidFill>
                <a:schemeClr val="bg1"/>
              </a:solidFill>
            </a:endParaRPr>
          </a:p>
        </p:txBody>
      </p:sp>
      <p:sp>
        <p:nvSpPr>
          <p:cNvPr id="8" name="TextBox 7"/>
          <p:cNvSpPr txBox="1"/>
          <p:nvPr/>
        </p:nvSpPr>
        <p:spPr>
          <a:xfrm>
            <a:off x="1090863" y="1603116"/>
            <a:ext cx="9992226" cy="3556836"/>
          </a:xfrm>
          <a:prstGeom prst="rect">
            <a:avLst/>
          </a:prstGeom>
          <a:noFill/>
        </p:spPr>
        <p:txBody>
          <a:bodyPr wrap="square" rtlCol="0" anchor="ctr">
            <a:noAutofit/>
          </a:bodyPr>
          <a:lstStyle/>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Oversees and assists with the operation of recharge units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Approves all recharge rate changes and annual </a:t>
            </a:r>
            <a:r>
              <a:rPr lang="en-US" sz="2400" dirty="0" smtClean="0">
                <a:solidFill>
                  <a:srgbClr val="FAFAFA"/>
                </a:solidFill>
                <a:latin typeface="FreightSans Pro Book" panose="02000606030000020004" pitchFamily="50" charset="0"/>
                <a:cs typeface="Calibri" panose="020F0502020204030204" pitchFamily="34" charset="0"/>
              </a:rPr>
              <a:t>self-certification </a:t>
            </a:r>
            <a:r>
              <a:rPr lang="en-US" sz="2400" dirty="0">
                <a:solidFill>
                  <a:srgbClr val="FAFAFA"/>
                </a:solidFill>
                <a:latin typeface="FreightSans Pro Book" panose="02000606030000020004" pitchFamily="50" charset="0"/>
                <a:cs typeface="Calibri" panose="020F0502020204030204" pitchFamily="34" charset="0"/>
              </a:rPr>
              <a:t>forms prior to submission to the recharge committee</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Reviews services provided by the recharge centers periodically</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Assures all units within the division submit an annual </a:t>
            </a:r>
            <a:r>
              <a:rPr lang="en-US" sz="2400" dirty="0" smtClean="0">
                <a:solidFill>
                  <a:srgbClr val="FAFAFA"/>
                </a:solidFill>
                <a:latin typeface="FreightSans Pro Book" panose="02000606030000020004" pitchFamily="50" charset="0"/>
                <a:cs typeface="Calibri" panose="020F0502020204030204" pitchFamily="34" charset="0"/>
              </a:rPr>
              <a:t>self-certification </a:t>
            </a:r>
            <a:r>
              <a:rPr lang="en-US" sz="2400" dirty="0">
                <a:solidFill>
                  <a:srgbClr val="FAFAFA"/>
                </a:solidFill>
                <a:latin typeface="FreightSans Pro Book" panose="02000606030000020004" pitchFamily="50" charset="0"/>
                <a:cs typeface="Calibri" panose="020F0502020204030204" pitchFamily="34" charset="0"/>
              </a:rPr>
              <a:t>form</a:t>
            </a:r>
          </a:p>
        </p:txBody>
      </p:sp>
    </p:spTree>
    <p:extLst>
      <p:ext uri="{BB962C8B-B14F-4D97-AF65-F5344CB8AC3E}">
        <p14:creationId xmlns:p14="http://schemas.microsoft.com/office/powerpoint/2010/main" val="37314564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Functional Responsibilities</a:t>
            </a:r>
          </a:p>
          <a:p>
            <a:pPr>
              <a:lnSpc>
                <a:spcPct val="150000"/>
              </a:lnSpc>
            </a:pPr>
            <a:r>
              <a:rPr lang="en-US" sz="2400" b="1" dirty="0">
                <a:solidFill>
                  <a:schemeClr val="bg1"/>
                </a:solidFill>
                <a:latin typeface="FreightSans Pro Medium" panose="02000606030000020004" pitchFamily="50" charset="0"/>
              </a:rPr>
              <a:t>Role of the Recharge Committee</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25</a:t>
            </a:fld>
            <a:endParaRPr lang="en-US" dirty="0">
              <a:solidFill>
                <a:schemeClr val="bg1"/>
              </a:solidFill>
            </a:endParaRPr>
          </a:p>
        </p:txBody>
      </p:sp>
      <p:sp>
        <p:nvSpPr>
          <p:cNvPr id="8" name="TextBox 7"/>
          <p:cNvSpPr txBox="1"/>
          <p:nvPr/>
        </p:nvSpPr>
        <p:spPr>
          <a:xfrm>
            <a:off x="1090863" y="2129589"/>
            <a:ext cx="9992226" cy="3556836"/>
          </a:xfrm>
          <a:prstGeom prst="rect">
            <a:avLst/>
          </a:prstGeom>
          <a:noFill/>
        </p:spPr>
        <p:txBody>
          <a:bodyPr wrap="square" rtlCol="0" anchor="ctr">
            <a:noAutofit/>
          </a:bodyPr>
          <a:lstStyle/>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Acts in an advisory capacity to recharge centers and campus departments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Acts in an advisory capacity for developing </a:t>
            </a:r>
            <a:r>
              <a:rPr lang="en-US" sz="2400" dirty="0" smtClean="0">
                <a:solidFill>
                  <a:srgbClr val="FAFAFA"/>
                </a:solidFill>
                <a:latin typeface="FreightSans Pro Book" panose="02000606030000020004" pitchFamily="50" charset="0"/>
                <a:cs typeface="Calibri" panose="020F0502020204030204" pitchFamily="34" charset="0"/>
              </a:rPr>
              <a:t>university </a:t>
            </a:r>
            <a:r>
              <a:rPr lang="en-US" sz="2400" dirty="0">
                <a:solidFill>
                  <a:srgbClr val="FAFAFA"/>
                </a:solidFill>
                <a:latin typeface="FreightSans Pro Book" panose="02000606030000020004" pitchFamily="50" charset="0"/>
                <a:cs typeface="Calibri" panose="020F0502020204030204" pitchFamily="34" charset="0"/>
              </a:rPr>
              <a:t>recharge policy and procedure</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Approves the establishment of all new recharge centers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Reviews all surplus or deficit reduction plans and monitors a unit’s progress toward reduction goals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Approves all </a:t>
            </a:r>
            <a:r>
              <a:rPr lang="en-US" sz="2400" dirty="0" smtClean="0">
                <a:solidFill>
                  <a:srgbClr val="FAFAFA"/>
                </a:solidFill>
                <a:latin typeface="FreightSans Pro Book" panose="02000606030000020004" pitchFamily="50" charset="0"/>
                <a:cs typeface="Calibri" panose="020F0502020204030204" pitchFamily="34" charset="0"/>
              </a:rPr>
              <a:t>in-year </a:t>
            </a:r>
            <a:r>
              <a:rPr lang="en-US" sz="2400" dirty="0">
                <a:solidFill>
                  <a:srgbClr val="FAFAFA"/>
                </a:solidFill>
                <a:latin typeface="FreightSans Pro Book" panose="02000606030000020004" pitchFamily="50" charset="0"/>
                <a:cs typeface="Calibri" panose="020F0502020204030204" pitchFamily="34" charset="0"/>
              </a:rPr>
              <a:t>recharge rates changes and all recharge rates submitted as part of the yearly budget process</a:t>
            </a:r>
          </a:p>
        </p:txBody>
      </p:sp>
    </p:spTree>
    <p:extLst>
      <p:ext uri="{BB962C8B-B14F-4D97-AF65-F5344CB8AC3E}">
        <p14:creationId xmlns:p14="http://schemas.microsoft.com/office/powerpoint/2010/main" val="40231219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Functional Responsibilities</a:t>
            </a:r>
          </a:p>
          <a:p>
            <a:pPr>
              <a:lnSpc>
                <a:spcPct val="150000"/>
              </a:lnSpc>
            </a:pPr>
            <a:r>
              <a:rPr lang="en-US" sz="2400" b="1" dirty="0">
                <a:solidFill>
                  <a:schemeClr val="bg1"/>
                </a:solidFill>
                <a:latin typeface="FreightSans Pro Medium" panose="02000606030000020004" pitchFamily="50" charset="0"/>
              </a:rPr>
              <a:t>Role of the Office of the VC Finance</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26</a:t>
            </a:fld>
            <a:endParaRPr lang="en-US" dirty="0">
              <a:solidFill>
                <a:schemeClr val="bg1"/>
              </a:solidFill>
            </a:endParaRPr>
          </a:p>
        </p:txBody>
      </p:sp>
      <p:sp>
        <p:nvSpPr>
          <p:cNvPr id="8" name="TextBox 7"/>
          <p:cNvSpPr txBox="1"/>
          <p:nvPr/>
        </p:nvSpPr>
        <p:spPr>
          <a:xfrm>
            <a:off x="1090863" y="2129589"/>
            <a:ext cx="9992226" cy="3785436"/>
          </a:xfrm>
          <a:prstGeom prst="rect">
            <a:avLst/>
          </a:prstGeom>
          <a:noFill/>
        </p:spPr>
        <p:txBody>
          <a:bodyPr wrap="square" rtlCol="0" anchor="ctr">
            <a:noAutofit/>
          </a:bodyPr>
          <a:lstStyle/>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Provides general accounting assistance to the recharge centers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Provides training to the campus community</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Provides binding mediation on all recharge disputes between recharge centers and their customers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Provides ongoing fiscal review of the </a:t>
            </a:r>
            <a:r>
              <a:rPr lang="en-US" sz="2400" dirty="0" smtClean="0">
                <a:solidFill>
                  <a:srgbClr val="FAFAFA"/>
                </a:solidFill>
                <a:latin typeface="FreightSans Pro Book" panose="02000606030000020004" pitchFamily="50" charset="0"/>
                <a:cs typeface="Calibri" panose="020F0502020204030204" pitchFamily="34" charset="0"/>
              </a:rPr>
              <a:t>university’s </a:t>
            </a:r>
            <a:r>
              <a:rPr lang="en-US" sz="2400" dirty="0">
                <a:solidFill>
                  <a:srgbClr val="FAFAFA"/>
                </a:solidFill>
                <a:latin typeface="FreightSans Pro Book" panose="02000606030000020004" pitchFamily="50" charset="0"/>
                <a:cs typeface="Calibri" panose="020F0502020204030204" pitchFamily="34" charset="0"/>
              </a:rPr>
              <a:t>recharge operations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Consolidates yearly rate change request for review and approval by the Recharge Committee</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Presents </a:t>
            </a:r>
            <a:r>
              <a:rPr lang="en-US" sz="2400" dirty="0" smtClean="0">
                <a:solidFill>
                  <a:srgbClr val="FAFAFA"/>
                </a:solidFill>
                <a:latin typeface="FreightSans Pro Book" panose="02000606030000020004" pitchFamily="50" charset="0"/>
                <a:cs typeface="Calibri" panose="020F0502020204030204" pitchFamily="34" charset="0"/>
              </a:rPr>
              <a:t>in-year </a:t>
            </a:r>
            <a:r>
              <a:rPr lang="en-US" sz="2400" dirty="0">
                <a:solidFill>
                  <a:srgbClr val="FAFAFA"/>
                </a:solidFill>
                <a:latin typeface="FreightSans Pro Book" panose="02000606030000020004" pitchFamily="50" charset="0"/>
                <a:cs typeface="Calibri" panose="020F0502020204030204" pitchFamily="34" charset="0"/>
              </a:rPr>
              <a:t>rate change request for review and approval by the Recharge Committee</a:t>
            </a:r>
          </a:p>
        </p:txBody>
      </p:sp>
    </p:spTree>
    <p:extLst>
      <p:ext uri="{BB962C8B-B14F-4D97-AF65-F5344CB8AC3E}">
        <p14:creationId xmlns:p14="http://schemas.microsoft.com/office/powerpoint/2010/main" val="19837886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lide Number Placeholder 1"/>
          <p:cNvSpPr>
            <a:spLocks noGrp="1"/>
          </p:cNvSpPr>
          <p:nvPr>
            <p:ph type="sldNum" sz="quarter" idx="12"/>
          </p:nvPr>
        </p:nvSpPr>
        <p:spPr/>
        <p:txBody>
          <a:bodyPr/>
          <a:lstStyle/>
          <a:p>
            <a:fld id="{8DAD2B5E-E7C5-4AFF-98A0-CE95374149DA}" type="slidenum">
              <a:rPr lang="en-US" smtClean="0">
                <a:solidFill>
                  <a:schemeClr val="bg1"/>
                </a:solidFill>
              </a:rPr>
              <a:t>27</a:t>
            </a:fld>
            <a:endParaRPr lang="en-US" dirty="0">
              <a:solidFill>
                <a:schemeClr val="bg1"/>
              </a:solidFill>
            </a:endParaRPr>
          </a:p>
        </p:txBody>
      </p:sp>
      <p:sp>
        <p:nvSpPr>
          <p:cNvPr id="5" name="TextBox 4"/>
          <p:cNvSpPr txBox="1"/>
          <p:nvPr/>
        </p:nvSpPr>
        <p:spPr>
          <a:xfrm>
            <a:off x="1666039" y="2123574"/>
            <a:ext cx="8859922" cy="2109202"/>
          </a:xfrm>
          <a:prstGeom prst="rect">
            <a:avLst/>
          </a:prstGeom>
          <a:noFill/>
        </p:spPr>
        <p:txBody>
          <a:bodyPr wrap="square" rtlCol="0" anchor="ctr">
            <a:noAutofit/>
          </a:bodyPr>
          <a:lstStyle/>
          <a:p>
            <a:r>
              <a:rPr lang="en-US" sz="4800" dirty="0">
                <a:solidFill>
                  <a:srgbClr val="FAFAFA"/>
                </a:solidFill>
                <a:latin typeface="FreightSans Pro Medium" panose="02000606030000020004" pitchFamily="50" charset="0"/>
                <a:cs typeface="Calibri" panose="020F0502020204030204" pitchFamily="34" charset="0"/>
              </a:rPr>
              <a:t>4. How to Develop a Recharge Rate</a:t>
            </a:r>
          </a:p>
        </p:txBody>
      </p:sp>
    </p:spTree>
    <p:extLst>
      <p:ext uri="{BB962C8B-B14F-4D97-AF65-F5344CB8AC3E}">
        <p14:creationId xmlns:p14="http://schemas.microsoft.com/office/powerpoint/2010/main" val="21692023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How </a:t>
            </a:r>
            <a:r>
              <a:rPr lang="en-US" sz="3200" dirty="0">
                <a:solidFill>
                  <a:schemeClr val="bg1"/>
                </a:solidFill>
                <a:latin typeface="FreightSans Pro Medium" panose="02000606030000020004" pitchFamily="50" charset="0"/>
              </a:rPr>
              <a:t>to Develop a Recharge </a:t>
            </a:r>
            <a:r>
              <a:rPr lang="en-US" sz="3200" dirty="0" smtClean="0">
                <a:solidFill>
                  <a:schemeClr val="bg1"/>
                </a:solidFill>
                <a:latin typeface="FreightSans Pro Medium" panose="02000606030000020004" pitchFamily="50" charset="0"/>
              </a:rPr>
              <a:t>Rate</a:t>
            </a:r>
          </a:p>
          <a:p>
            <a:pPr>
              <a:lnSpc>
                <a:spcPct val="150000"/>
              </a:lnSpc>
            </a:pPr>
            <a:r>
              <a:rPr lang="en-US" sz="2400" b="1" dirty="0">
                <a:solidFill>
                  <a:schemeClr val="bg1"/>
                </a:solidFill>
                <a:latin typeface="FreightSans Pro Medium" panose="02000606030000020004" pitchFamily="50" charset="0"/>
              </a:rPr>
              <a:t>Steps to Rate Development</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28</a:t>
            </a:fld>
            <a:endParaRPr lang="en-US" dirty="0">
              <a:solidFill>
                <a:schemeClr val="bg1"/>
              </a:solidFill>
            </a:endParaRPr>
          </a:p>
        </p:txBody>
      </p:sp>
      <p:sp>
        <p:nvSpPr>
          <p:cNvPr id="8" name="TextBox 7"/>
          <p:cNvSpPr txBox="1"/>
          <p:nvPr/>
        </p:nvSpPr>
        <p:spPr>
          <a:xfrm>
            <a:off x="1090863" y="2129590"/>
            <a:ext cx="9992226" cy="3747336"/>
          </a:xfrm>
          <a:prstGeom prst="rect">
            <a:avLst/>
          </a:prstGeom>
          <a:noFill/>
        </p:spPr>
        <p:txBody>
          <a:bodyPr wrap="square" rtlCol="0" anchor="ctr">
            <a:noAutofit/>
          </a:bodyPr>
          <a:lstStyle/>
          <a:p>
            <a:pPr marL="457200" indent="-457200">
              <a:spcBef>
                <a:spcPts val="400"/>
              </a:spcBef>
              <a:spcAft>
                <a:spcPts val="400"/>
              </a:spcAft>
              <a:buFont typeface="+mj-lt"/>
              <a:buAutoNum type="arabicPeriod"/>
            </a:pPr>
            <a:r>
              <a:rPr lang="en-US" sz="2400" dirty="0" smtClean="0">
                <a:solidFill>
                  <a:srgbClr val="FAFAFA"/>
                </a:solidFill>
                <a:latin typeface="FreightSans Pro Book" panose="02000606030000020004" pitchFamily="50" charset="0"/>
                <a:cs typeface="Calibri" panose="020F0502020204030204" pitchFamily="34" charset="0"/>
              </a:rPr>
              <a:t>Identify Lines of Business</a:t>
            </a:r>
          </a:p>
          <a:p>
            <a:pPr marL="457200" indent="-457200">
              <a:spcBef>
                <a:spcPts val="400"/>
              </a:spcBef>
              <a:spcAft>
                <a:spcPts val="400"/>
              </a:spcAft>
              <a:buFont typeface="+mj-lt"/>
              <a:buAutoNum type="arabicPeriod"/>
            </a:pPr>
            <a:r>
              <a:rPr lang="en-US" sz="2400" dirty="0" smtClean="0">
                <a:solidFill>
                  <a:srgbClr val="FAFAFA"/>
                </a:solidFill>
                <a:latin typeface="FreightSans Pro Book" panose="02000606030000020004" pitchFamily="50" charset="0"/>
                <a:cs typeface="Calibri" panose="020F0502020204030204" pitchFamily="34" charset="0"/>
              </a:rPr>
              <a:t>Identify Costs along Lines of Business</a:t>
            </a:r>
          </a:p>
          <a:p>
            <a:pPr marL="457200" indent="-457200">
              <a:spcBef>
                <a:spcPts val="400"/>
              </a:spcBef>
              <a:spcAft>
                <a:spcPts val="400"/>
              </a:spcAft>
              <a:buFont typeface="+mj-lt"/>
              <a:buAutoNum type="arabicPeriod"/>
            </a:pPr>
            <a:r>
              <a:rPr lang="en-US" sz="2400" dirty="0" smtClean="0">
                <a:solidFill>
                  <a:srgbClr val="FAFAFA"/>
                </a:solidFill>
                <a:latin typeface="FreightSans Pro Book" panose="02000606030000020004" pitchFamily="50" charset="0"/>
                <a:cs typeface="Calibri" panose="020F0502020204030204" pitchFamily="34" charset="0"/>
              </a:rPr>
              <a:t>Identify Methodology to Allocate </a:t>
            </a:r>
            <a:r>
              <a:rPr lang="en-US" sz="2400" dirty="0">
                <a:solidFill>
                  <a:srgbClr val="FAFAFA"/>
                </a:solidFill>
                <a:latin typeface="FreightSans Pro Book" panose="02000606030000020004" pitchFamily="50" charset="0"/>
                <a:cs typeface="Calibri" panose="020F0502020204030204" pitchFamily="34" charset="0"/>
              </a:rPr>
              <a:t>C</a:t>
            </a:r>
            <a:r>
              <a:rPr lang="en-US" sz="2400" dirty="0" smtClean="0">
                <a:solidFill>
                  <a:srgbClr val="FAFAFA"/>
                </a:solidFill>
                <a:latin typeface="FreightSans Pro Book" panose="02000606030000020004" pitchFamily="50" charset="0"/>
                <a:cs typeface="Calibri" panose="020F0502020204030204" pitchFamily="34" charset="0"/>
              </a:rPr>
              <a:t>osts</a:t>
            </a:r>
          </a:p>
          <a:p>
            <a:pPr marL="457200" indent="-457200">
              <a:spcBef>
                <a:spcPts val="400"/>
              </a:spcBef>
              <a:spcAft>
                <a:spcPts val="400"/>
              </a:spcAft>
              <a:buFont typeface="+mj-lt"/>
              <a:buAutoNum type="arabicPeriod"/>
            </a:pPr>
            <a:r>
              <a:rPr lang="en-US" sz="2400" dirty="0" smtClean="0">
                <a:solidFill>
                  <a:srgbClr val="FAFAFA"/>
                </a:solidFill>
                <a:latin typeface="FreightSans Pro Book" panose="02000606030000020004" pitchFamily="50" charset="0"/>
                <a:cs typeface="Calibri" panose="020F0502020204030204" pitchFamily="34" charset="0"/>
              </a:rPr>
              <a:t>Estimate Revenues and Volumes</a:t>
            </a:r>
          </a:p>
          <a:p>
            <a:pPr marL="457200" indent="-457200">
              <a:spcBef>
                <a:spcPts val="400"/>
              </a:spcBef>
              <a:spcAft>
                <a:spcPts val="400"/>
              </a:spcAft>
              <a:buFont typeface="+mj-lt"/>
              <a:buAutoNum type="arabicPeriod"/>
            </a:pPr>
            <a:r>
              <a:rPr lang="en-US" sz="2400" dirty="0" smtClean="0">
                <a:solidFill>
                  <a:srgbClr val="FAFAFA"/>
                </a:solidFill>
                <a:latin typeface="FreightSans Pro Book" panose="02000606030000020004" pitchFamily="50" charset="0"/>
                <a:cs typeface="Calibri" panose="020F0502020204030204" pitchFamily="34" charset="0"/>
              </a:rPr>
              <a:t>Develop Rates</a:t>
            </a:r>
          </a:p>
          <a:p>
            <a:pPr marL="457200" indent="-457200">
              <a:spcBef>
                <a:spcPts val="400"/>
              </a:spcBef>
              <a:spcAft>
                <a:spcPts val="400"/>
              </a:spcAft>
              <a:buFont typeface="+mj-lt"/>
              <a:buAutoNum type="arabicPeriod"/>
            </a:pPr>
            <a:r>
              <a:rPr lang="en-US" sz="2400" dirty="0" smtClean="0">
                <a:solidFill>
                  <a:srgbClr val="FAFAFA"/>
                </a:solidFill>
                <a:latin typeface="FreightSans Pro Book" panose="02000606030000020004" pitchFamily="50" charset="0"/>
                <a:cs typeface="Calibri" panose="020F0502020204030204" pitchFamily="34" charset="0"/>
              </a:rPr>
              <a:t>Self-Certify</a:t>
            </a:r>
          </a:p>
          <a:p>
            <a:endParaRPr lang="en-US" sz="1200" dirty="0">
              <a:solidFill>
                <a:srgbClr val="FAFAFA"/>
              </a:solidFill>
              <a:latin typeface="FreightSans Pro Book" panose="02000606030000020004" pitchFamily="50" charset="0"/>
              <a:cs typeface="Calibri" panose="020F0502020204030204" pitchFamily="34" charset="0"/>
            </a:endParaRPr>
          </a:p>
          <a:p>
            <a:pPr>
              <a:spcBef>
                <a:spcPts val="400"/>
              </a:spcBef>
              <a:spcAft>
                <a:spcPts val="400"/>
              </a:spcAft>
            </a:pPr>
            <a:r>
              <a:rPr lang="en-US" sz="2400" dirty="0">
                <a:solidFill>
                  <a:srgbClr val="FAFAFA"/>
                </a:solidFill>
                <a:latin typeface="FreightSans Pro Book" panose="02000606030000020004" pitchFamily="50" charset="0"/>
                <a:cs typeface="Calibri" panose="020F0502020204030204" pitchFamily="34" charset="0"/>
              </a:rPr>
              <a:t>Templates for rate development can be found on the recharge </a:t>
            </a:r>
            <a:r>
              <a:rPr lang="en-US" sz="2400" dirty="0" smtClean="0">
                <a:solidFill>
                  <a:srgbClr val="FAFAFA"/>
                </a:solidFill>
                <a:latin typeface="FreightSans Pro Book" panose="02000606030000020004" pitchFamily="50" charset="0"/>
                <a:cs typeface="Calibri" panose="020F0502020204030204" pitchFamily="34" charset="0"/>
              </a:rPr>
              <a:t>website:</a:t>
            </a:r>
          </a:p>
          <a:p>
            <a:pPr>
              <a:spcBef>
                <a:spcPts val="400"/>
              </a:spcBef>
              <a:spcAft>
                <a:spcPts val="400"/>
              </a:spcAft>
            </a:pPr>
            <a:r>
              <a:rPr lang="en-US" sz="2400" dirty="0" smtClean="0">
                <a:solidFill>
                  <a:srgbClr val="FAFAFA"/>
                </a:solidFill>
                <a:latin typeface="FreightSans Pro Semibold" panose="02000603040000020004" pitchFamily="50" charset="0"/>
                <a:cs typeface="Calibri" panose="020F0502020204030204" pitchFamily="34" charset="0"/>
              </a:rPr>
              <a:t>cfo.berkeley.edu/recharge</a:t>
            </a:r>
            <a:endParaRPr lang="en-US" sz="2400" dirty="0">
              <a:solidFill>
                <a:srgbClr val="FAFAFA"/>
              </a:solidFill>
              <a:latin typeface="FreightSans Pro Semibold" panose="02000603040000020004" pitchFamily="50" charset="0"/>
              <a:cs typeface="Calibri" panose="020F0502020204030204" pitchFamily="34" charset="0"/>
            </a:endParaRPr>
          </a:p>
        </p:txBody>
      </p:sp>
    </p:spTree>
    <p:extLst>
      <p:ext uri="{BB962C8B-B14F-4D97-AF65-F5344CB8AC3E}">
        <p14:creationId xmlns:p14="http://schemas.microsoft.com/office/powerpoint/2010/main" val="14639644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How </a:t>
            </a:r>
            <a:r>
              <a:rPr lang="en-US" sz="3200" dirty="0">
                <a:solidFill>
                  <a:schemeClr val="bg1"/>
                </a:solidFill>
                <a:latin typeface="FreightSans Pro Medium" panose="02000606030000020004" pitchFamily="50" charset="0"/>
              </a:rPr>
              <a:t>to Develop a Recharge </a:t>
            </a:r>
            <a:r>
              <a:rPr lang="en-US" sz="3200" dirty="0" smtClean="0">
                <a:solidFill>
                  <a:schemeClr val="bg1"/>
                </a:solidFill>
                <a:latin typeface="FreightSans Pro Medium" panose="02000606030000020004" pitchFamily="50" charset="0"/>
              </a:rPr>
              <a:t>Rate</a:t>
            </a:r>
          </a:p>
          <a:p>
            <a:pPr>
              <a:lnSpc>
                <a:spcPct val="150000"/>
              </a:lnSpc>
            </a:pPr>
            <a:r>
              <a:rPr lang="en-US" sz="2400" b="1" dirty="0">
                <a:solidFill>
                  <a:schemeClr val="bg1"/>
                </a:solidFill>
                <a:latin typeface="FreightSans Pro Medium" panose="02000606030000020004" pitchFamily="50" charset="0"/>
              </a:rPr>
              <a:t>Basic Rate Formula</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29</a:t>
            </a:fld>
            <a:endParaRPr lang="en-US" dirty="0">
              <a:solidFill>
                <a:schemeClr val="bg1"/>
              </a:solidFill>
            </a:endParaRPr>
          </a:p>
        </p:txBody>
      </p:sp>
      <p:sp>
        <p:nvSpPr>
          <p:cNvPr id="8" name="TextBox 7"/>
          <p:cNvSpPr txBox="1"/>
          <p:nvPr/>
        </p:nvSpPr>
        <p:spPr>
          <a:xfrm>
            <a:off x="1024188" y="2129590"/>
            <a:ext cx="10076950" cy="3547309"/>
          </a:xfrm>
          <a:prstGeom prst="rect">
            <a:avLst/>
          </a:prstGeom>
          <a:noFill/>
        </p:spPr>
        <p:txBody>
          <a:bodyPr wrap="square" rtlCol="0" anchor="ctr">
            <a:noAutofit/>
          </a:bodyPr>
          <a:lstStyle/>
          <a:p>
            <a:pPr algn="ctr">
              <a:lnSpc>
                <a:spcPct val="150000"/>
              </a:lnSpc>
              <a:spcBef>
                <a:spcPts val="400"/>
              </a:spcBef>
              <a:spcAft>
                <a:spcPts val="400"/>
              </a:spcAft>
            </a:pPr>
            <a:r>
              <a:rPr lang="en-US" sz="2400" dirty="0">
                <a:solidFill>
                  <a:srgbClr val="FAFAFA"/>
                </a:solidFill>
                <a:latin typeface="FreightSans Pro Book" panose="02000606030000020004" pitchFamily="50" charset="0"/>
                <a:cs typeface="Calibri" panose="020F0502020204030204" pitchFamily="34" charset="0"/>
              </a:rPr>
              <a:t>The Recharge Rate </a:t>
            </a:r>
            <a:r>
              <a:rPr lang="en-US" sz="2400" dirty="0" smtClean="0">
                <a:solidFill>
                  <a:srgbClr val="FAFAFA"/>
                </a:solidFill>
                <a:latin typeface="FreightSans Pro Book" panose="02000606030000020004" pitchFamily="50" charset="0"/>
                <a:cs typeface="Calibri" panose="020F0502020204030204" pitchFamily="34" charset="0"/>
              </a:rPr>
              <a:t>equals </a:t>
            </a:r>
            <a:r>
              <a:rPr lang="en-US" sz="2400" dirty="0" smtClean="0">
                <a:solidFill>
                  <a:srgbClr val="FAFAFA"/>
                </a:solidFill>
                <a:latin typeface="FreightSans Pro Semibold" panose="02000603040000020004" pitchFamily="50" charset="0"/>
                <a:cs typeface="Calibri" panose="020F0502020204030204" pitchFamily="34" charset="0"/>
              </a:rPr>
              <a:t>=</a:t>
            </a:r>
          </a:p>
          <a:p>
            <a:pPr algn="ctr">
              <a:lnSpc>
                <a:spcPct val="150000"/>
              </a:lnSpc>
              <a:spcBef>
                <a:spcPts val="400"/>
              </a:spcBef>
              <a:spcAft>
                <a:spcPts val="400"/>
              </a:spcAft>
            </a:pPr>
            <a:r>
              <a:rPr lang="en-US" sz="2400" dirty="0" smtClean="0">
                <a:solidFill>
                  <a:srgbClr val="FAFAFA"/>
                </a:solidFill>
                <a:latin typeface="FreightSans Pro Book" panose="02000606030000020004" pitchFamily="50" charset="0"/>
                <a:cs typeface="Calibri" panose="020F0502020204030204" pitchFamily="34" charset="0"/>
              </a:rPr>
              <a:t>the </a:t>
            </a:r>
            <a:r>
              <a:rPr lang="en-US" sz="2400" dirty="0">
                <a:solidFill>
                  <a:srgbClr val="FAFAFA"/>
                </a:solidFill>
                <a:latin typeface="FreightSans Pro Semibold" panose="02000603040000020004" pitchFamily="50" charset="0"/>
                <a:cs typeface="Calibri" panose="020F0502020204030204" pitchFamily="34" charset="0"/>
              </a:rPr>
              <a:t>Estimated Cost of Providing Goods or </a:t>
            </a:r>
            <a:r>
              <a:rPr lang="en-US" sz="2400" dirty="0" smtClean="0">
                <a:solidFill>
                  <a:srgbClr val="FAFAFA"/>
                </a:solidFill>
                <a:latin typeface="FreightSans Pro Semibold" panose="02000603040000020004" pitchFamily="50" charset="0"/>
                <a:cs typeface="Calibri" panose="020F0502020204030204" pitchFamily="34" charset="0"/>
              </a:rPr>
              <a:t>Service</a:t>
            </a:r>
          </a:p>
          <a:p>
            <a:pPr algn="ctr">
              <a:lnSpc>
                <a:spcPct val="150000"/>
              </a:lnSpc>
              <a:spcBef>
                <a:spcPts val="400"/>
              </a:spcBef>
              <a:spcAft>
                <a:spcPts val="400"/>
              </a:spcAft>
            </a:pPr>
            <a:r>
              <a:rPr lang="en-US" sz="2400" dirty="0" smtClean="0">
                <a:solidFill>
                  <a:srgbClr val="FAFAFA"/>
                </a:solidFill>
                <a:latin typeface="FreightSans Pro Book" panose="02000606030000020004" pitchFamily="50" charset="0"/>
                <a:cs typeface="Calibri" panose="020F0502020204030204" pitchFamily="34" charset="0"/>
              </a:rPr>
              <a:t>divided by </a:t>
            </a:r>
            <a:r>
              <a:rPr lang="en-US" sz="2400" dirty="0" smtClean="0">
                <a:solidFill>
                  <a:srgbClr val="FAFAFA"/>
                </a:solidFill>
                <a:latin typeface="FreightSans Pro Semibold" panose="02000603040000020004" pitchFamily="50" charset="0"/>
                <a:cs typeface="Calibri" panose="020F0502020204030204" pitchFamily="34" charset="0"/>
              </a:rPr>
              <a:t>/</a:t>
            </a:r>
          </a:p>
          <a:p>
            <a:pPr algn="ctr">
              <a:lnSpc>
                <a:spcPct val="150000"/>
              </a:lnSpc>
              <a:spcBef>
                <a:spcPts val="400"/>
              </a:spcBef>
              <a:spcAft>
                <a:spcPts val="400"/>
              </a:spcAft>
            </a:pPr>
            <a:r>
              <a:rPr lang="en-US" sz="2400" dirty="0" smtClean="0">
                <a:solidFill>
                  <a:srgbClr val="FAFAFA"/>
                </a:solidFill>
                <a:latin typeface="FreightSans Pro Book" panose="02000606030000020004" pitchFamily="50" charset="0"/>
                <a:cs typeface="Calibri" panose="020F0502020204030204" pitchFamily="34" charset="0"/>
              </a:rPr>
              <a:t>the </a:t>
            </a:r>
            <a:r>
              <a:rPr lang="en-US" sz="2400" dirty="0">
                <a:solidFill>
                  <a:srgbClr val="FAFAFA"/>
                </a:solidFill>
                <a:latin typeface="FreightSans Pro Semibold" panose="02000603040000020004" pitchFamily="50" charset="0"/>
                <a:cs typeface="Calibri" panose="020F0502020204030204" pitchFamily="34" charset="0"/>
              </a:rPr>
              <a:t>Estimated Number of Service Units to be Provided</a:t>
            </a:r>
          </a:p>
          <a:p>
            <a:pPr>
              <a:spcBef>
                <a:spcPts val="400"/>
              </a:spcBef>
              <a:spcAft>
                <a:spcPts val="400"/>
              </a:spcAft>
            </a:pPr>
            <a:endParaRPr lang="en-US" sz="2400" dirty="0">
              <a:solidFill>
                <a:srgbClr val="FAFAFA"/>
              </a:solidFill>
              <a:latin typeface="FreightSans Pro Book" panose="02000606030000020004" pitchFamily="50" charset="0"/>
              <a:cs typeface="Calibri" panose="020F0502020204030204" pitchFamily="34" charset="0"/>
            </a:endParaRPr>
          </a:p>
          <a:p>
            <a:pPr>
              <a:spcBef>
                <a:spcPts val="400"/>
              </a:spcBef>
              <a:spcAft>
                <a:spcPts val="400"/>
              </a:spcAft>
            </a:pPr>
            <a:r>
              <a:rPr lang="en-US" sz="2400" dirty="0" smtClean="0">
                <a:solidFill>
                  <a:srgbClr val="FAFAFA"/>
                </a:solidFill>
                <a:latin typeface="FreightSans Pro Book" panose="02000606030000020004" pitchFamily="50" charset="0"/>
                <a:cs typeface="Calibri" panose="020F0502020204030204" pitchFamily="34" charset="0"/>
              </a:rPr>
              <a:t>Note: the Estimated </a:t>
            </a:r>
            <a:r>
              <a:rPr lang="en-US" sz="2400" dirty="0">
                <a:solidFill>
                  <a:srgbClr val="FAFAFA"/>
                </a:solidFill>
                <a:latin typeface="FreightSans Pro Book" panose="02000606030000020004" pitchFamily="50" charset="0"/>
                <a:cs typeface="Calibri" panose="020F0502020204030204" pitchFamily="34" charset="0"/>
              </a:rPr>
              <a:t>Costs of Providing Goods or Service may need to be adjusted to include allowable surpluses and deficits from prior years and </a:t>
            </a:r>
            <a:r>
              <a:rPr lang="en-US" sz="2400" dirty="0" smtClean="0">
                <a:solidFill>
                  <a:srgbClr val="FAFAFA"/>
                </a:solidFill>
                <a:latin typeface="FreightSans Pro Book" panose="02000606030000020004" pitchFamily="50" charset="0"/>
                <a:cs typeface="Calibri" panose="020F0502020204030204" pitchFamily="34" charset="0"/>
              </a:rPr>
              <a:t>subsidies.</a:t>
            </a:r>
          </a:p>
        </p:txBody>
      </p:sp>
    </p:spTree>
    <p:extLst>
      <p:ext uri="{BB962C8B-B14F-4D97-AF65-F5344CB8AC3E}">
        <p14:creationId xmlns:p14="http://schemas.microsoft.com/office/powerpoint/2010/main" val="4122725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778592"/>
            <a:ext cx="10010274" cy="677108"/>
          </a:xfrm>
          <a:prstGeom prst="rect">
            <a:avLst/>
          </a:prstGeom>
          <a:noFill/>
        </p:spPr>
        <p:txBody>
          <a:bodyPr wrap="square" rtlCol="0" anchor="ctr">
            <a:spAutoFit/>
          </a:bodyPr>
          <a:lstStyle/>
          <a:p>
            <a:r>
              <a:rPr lang="en-US" sz="3800" dirty="0" smtClean="0">
                <a:solidFill>
                  <a:schemeClr val="bg1"/>
                </a:solidFill>
                <a:latin typeface="FreightSans Pro Medium" panose="02000606030000020004" pitchFamily="50" charset="0"/>
              </a:rPr>
              <a:t>Agenda</a:t>
            </a:r>
            <a:endParaRPr lang="en-US" sz="3800" dirty="0">
              <a:solidFill>
                <a:schemeClr val="bg1"/>
              </a:solidFill>
              <a:latin typeface="FreightSans Pro Medium" panose="02000606030000020004" pitchFamily="50" charset="0"/>
            </a:endParaRP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3</a:t>
            </a:fld>
            <a:endParaRPr lang="en-US" dirty="0">
              <a:solidFill>
                <a:schemeClr val="bg1"/>
              </a:solidFill>
            </a:endParaRPr>
          </a:p>
        </p:txBody>
      </p:sp>
      <p:sp>
        <p:nvSpPr>
          <p:cNvPr id="8" name="TextBox 7"/>
          <p:cNvSpPr txBox="1"/>
          <p:nvPr/>
        </p:nvSpPr>
        <p:spPr>
          <a:xfrm>
            <a:off x="1090863" y="1832062"/>
            <a:ext cx="9992226" cy="3798246"/>
          </a:xfrm>
          <a:prstGeom prst="rect">
            <a:avLst/>
          </a:prstGeom>
          <a:noFill/>
        </p:spPr>
        <p:txBody>
          <a:bodyPr wrap="square" rtlCol="0" anchor="ctr">
            <a:noAutofit/>
          </a:bodyPr>
          <a:lstStyle/>
          <a:p>
            <a:pPr marL="457200" indent="-457200">
              <a:lnSpc>
                <a:spcPct val="150000"/>
              </a:lnSpc>
              <a:buFont typeface="+mj-lt"/>
              <a:buAutoNum type="arabicPeriod" startAt="8"/>
            </a:pPr>
            <a:r>
              <a:rPr lang="en-US" sz="2400" dirty="0">
                <a:solidFill>
                  <a:srgbClr val="FAFAFA"/>
                </a:solidFill>
                <a:latin typeface="FreightSans Pro Medium" panose="02000606030000020004" pitchFamily="50" charset="0"/>
                <a:cs typeface="Calibri" panose="020F0502020204030204" pitchFamily="34" charset="0"/>
              </a:rPr>
              <a:t>Self-Certification</a:t>
            </a:r>
          </a:p>
          <a:p>
            <a:pPr marL="457200" indent="-457200">
              <a:lnSpc>
                <a:spcPct val="150000"/>
              </a:lnSpc>
              <a:buFont typeface="+mj-lt"/>
              <a:buAutoNum type="arabicPeriod" startAt="8"/>
            </a:pPr>
            <a:r>
              <a:rPr lang="en-US" sz="2400" dirty="0">
                <a:solidFill>
                  <a:srgbClr val="FAFAFA"/>
                </a:solidFill>
                <a:latin typeface="FreightSans Pro Medium" panose="02000606030000020004" pitchFamily="50" charset="0"/>
                <a:cs typeface="Calibri" panose="020F0502020204030204" pitchFamily="34" charset="0"/>
              </a:rPr>
              <a:t>Audit</a:t>
            </a:r>
          </a:p>
          <a:p>
            <a:pPr marL="457200" indent="-457200">
              <a:lnSpc>
                <a:spcPct val="150000"/>
              </a:lnSpc>
              <a:buFont typeface="+mj-lt"/>
              <a:buAutoNum type="arabicPeriod" startAt="8"/>
            </a:pPr>
            <a:r>
              <a:rPr lang="en-US" sz="2400" dirty="0">
                <a:solidFill>
                  <a:srgbClr val="FAFAFA"/>
                </a:solidFill>
                <a:latin typeface="FreightSans Pro Medium" panose="02000606030000020004" pitchFamily="50" charset="0"/>
                <a:cs typeface="Calibri" panose="020F0502020204030204" pitchFamily="34" charset="0"/>
              </a:rPr>
              <a:t>Sustainability </a:t>
            </a:r>
            <a:r>
              <a:rPr lang="en-US" sz="2400" dirty="0" smtClean="0">
                <a:solidFill>
                  <a:srgbClr val="FAFAFA"/>
                </a:solidFill>
                <a:latin typeface="FreightSans Pro Medium" panose="02000606030000020004" pitchFamily="50" charset="0"/>
                <a:cs typeface="Calibri" panose="020F0502020204030204" pitchFamily="34" charset="0"/>
              </a:rPr>
              <a:t>and Green Practices</a:t>
            </a:r>
            <a:endParaRPr lang="en-US" sz="2400" dirty="0">
              <a:solidFill>
                <a:srgbClr val="FAFAFA"/>
              </a:solidFill>
              <a:latin typeface="FreightSans Pro Medium" panose="02000606030000020004" pitchFamily="50" charset="0"/>
              <a:cs typeface="Calibri" panose="020F0502020204030204" pitchFamily="34" charset="0"/>
            </a:endParaRPr>
          </a:p>
          <a:p>
            <a:pPr marL="457200" indent="-457200">
              <a:lnSpc>
                <a:spcPct val="150000"/>
              </a:lnSpc>
              <a:buFont typeface="+mj-lt"/>
              <a:buAutoNum type="arabicPeriod" startAt="8"/>
            </a:pPr>
            <a:r>
              <a:rPr lang="en-US" sz="2400" dirty="0">
                <a:solidFill>
                  <a:srgbClr val="FAFAFA"/>
                </a:solidFill>
                <a:latin typeface="FreightSans Pro Medium" panose="02000606030000020004" pitchFamily="50" charset="0"/>
                <a:cs typeface="Calibri" panose="020F0502020204030204" pitchFamily="34" charset="0"/>
              </a:rPr>
              <a:t>Closing a Recharge </a:t>
            </a:r>
            <a:r>
              <a:rPr lang="en-US" sz="2400" dirty="0" smtClean="0">
                <a:solidFill>
                  <a:srgbClr val="FAFAFA"/>
                </a:solidFill>
                <a:latin typeface="FreightSans Pro Medium" panose="02000606030000020004" pitchFamily="50" charset="0"/>
                <a:cs typeface="Calibri" panose="020F0502020204030204" pitchFamily="34" charset="0"/>
              </a:rPr>
              <a:t>Operation</a:t>
            </a:r>
          </a:p>
          <a:p>
            <a:pPr marL="457200" indent="-457200">
              <a:lnSpc>
                <a:spcPct val="150000"/>
              </a:lnSpc>
              <a:buFont typeface="+mj-lt"/>
              <a:buAutoNum type="arabicPeriod" startAt="8"/>
            </a:pPr>
            <a:r>
              <a:rPr lang="en-US" sz="2400" dirty="0" smtClean="0">
                <a:solidFill>
                  <a:srgbClr val="FAFAFA"/>
                </a:solidFill>
                <a:latin typeface="FreightSans Pro Medium" panose="02000606030000020004" pitchFamily="50" charset="0"/>
                <a:cs typeface="Calibri" panose="020F0502020204030204" pitchFamily="34" charset="0"/>
              </a:rPr>
              <a:t>Common </a:t>
            </a:r>
            <a:r>
              <a:rPr lang="en-US" sz="2400" dirty="0">
                <a:solidFill>
                  <a:srgbClr val="FAFAFA"/>
                </a:solidFill>
                <a:latin typeface="FreightSans Pro Medium" panose="02000606030000020004" pitchFamily="50" charset="0"/>
                <a:cs typeface="Calibri" panose="020F0502020204030204" pitchFamily="34" charset="0"/>
              </a:rPr>
              <a:t>Issues</a:t>
            </a:r>
          </a:p>
          <a:p>
            <a:pPr marL="457200" indent="-457200">
              <a:lnSpc>
                <a:spcPct val="150000"/>
              </a:lnSpc>
              <a:buFont typeface="+mj-lt"/>
              <a:buAutoNum type="arabicPeriod" startAt="8"/>
            </a:pPr>
            <a:r>
              <a:rPr lang="en-US" sz="2400" dirty="0">
                <a:solidFill>
                  <a:srgbClr val="FAFAFA"/>
                </a:solidFill>
                <a:latin typeface="FreightSans Pro Medium" panose="02000606030000020004" pitchFamily="50" charset="0"/>
                <a:cs typeface="Calibri" panose="020F0502020204030204" pitchFamily="34" charset="0"/>
              </a:rPr>
              <a:t>References and Contact Information</a:t>
            </a:r>
          </a:p>
          <a:p>
            <a:pPr marL="457200" indent="-457200">
              <a:lnSpc>
                <a:spcPct val="150000"/>
              </a:lnSpc>
              <a:buFont typeface="+mj-lt"/>
              <a:buAutoNum type="arabicPeriod" startAt="8"/>
            </a:pPr>
            <a:r>
              <a:rPr lang="en-US" sz="2400" dirty="0" smtClean="0">
                <a:solidFill>
                  <a:srgbClr val="FAFAFA"/>
                </a:solidFill>
                <a:latin typeface="FreightSans Pro Medium" panose="02000606030000020004" pitchFamily="50" charset="0"/>
                <a:cs typeface="Calibri" panose="020F0502020204030204" pitchFamily="34" charset="0"/>
              </a:rPr>
              <a:t>Forms and Templates</a:t>
            </a:r>
          </a:p>
        </p:txBody>
      </p:sp>
    </p:spTree>
    <p:extLst>
      <p:ext uri="{BB962C8B-B14F-4D97-AF65-F5344CB8AC3E}">
        <p14:creationId xmlns:p14="http://schemas.microsoft.com/office/powerpoint/2010/main" val="32498409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236"/>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How </a:t>
            </a:r>
            <a:r>
              <a:rPr lang="en-US" sz="3200" dirty="0">
                <a:solidFill>
                  <a:schemeClr val="bg1"/>
                </a:solidFill>
                <a:latin typeface="FreightSans Pro Medium" panose="02000606030000020004" pitchFamily="50" charset="0"/>
              </a:rPr>
              <a:t>to Develop a Recharge </a:t>
            </a:r>
            <a:r>
              <a:rPr lang="en-US" sz="3200" dirty="0" smtClean="0">
                <a:solidFill>
                  <a:schemeClr val="bg1"/>
                </a:solidFill>
                <a:latin typeface="FreightSans Pro Medium" panose="02000606030000020004" pitchFamily="50" charset="0"/>
              </a:rPr>
              <a:t>Rate</a:t>
            </a:r>
          </a:p>
          <a:p>
            <a:pPr>
              <a:lnSpc>
                <a:spcPct val="150000"/>
              </a:lnSpc>
            </a:pPr>
            <a:r>
              <a:rPr lang="en-US" sz="2400" b="1" dirty="0">
                <a:solidFill>
                  <a:schemeClr val="bg1"/>
                </a:solidFill>
                <a:latin typeface="FreightSans Pro Medium" panose="02000606030000020004" pitchFamily="50" charset="0"/>
              </a:rPr>
              <a:t>Rate Development</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30</a:t>
            </a:fld>
            <a:endParaRPr lang="en-US" dirty="0">
              <a:solidFill>
                <a:schemeClr val="bg1"/>
              </a:solidFill>
            </a:endParaRPr>
          </a:p>
        </p:txBody>
      </p:sp>
      <p:sp>
        <p:nvSpPr>
          <p:cNvPr id="8" name="TextBox 7"/>
          <p:cNvSpPr txBox="1"/>
          <p:nvPr/>
        </p:nvSpPr>
        <p:spPr>
          <a:xfrm>
            <a:off x="1090863" y="2186741"/>
            <a:ext cx="9992226" cy="2661484"/>
          </a:xfrm>
          <a:prstGeom prst="rect">
            <a:avLst/>
          </a:prstGeom>
          <a:noFill/>
        </p:spPr>
        <p:txBody>
          <a:bodyPr wrap="square" rtlCol="0" anchor="ctr">
            <a:noAutofit/>
          </a:bodyPr>
          <a:lstStyle/>
          <a:p>
            <a:pPr marL="342900" indent="-342900">
              <a:lnSpc>
                <a:spcPts val="3000"/>
              </a:lnSpc>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Identical </a:t>
            </a:r>
            <a:r>
              <a:rPr lang="en-US" sz="2400" dirty="0">
                <a:solidFill>
                  <a:srgbClr val="FAFAFA"/>
                </a:solidFill>
                <a:latin typeface="FreightSans Pro Book" panose="02000606030000020004" pitchFamily="50" charset="0"/>
                <a:cs typeface="Calibri" panose="020F0502020204030204" pitchFamily="34" charset="0"/>
              </a:rPr>
              <a:t>goods and services must carry identical prices for any and all campus </a:t>
            </a:r>
            <a:r>
              <a:rPr lang="en-US" sz="2400" dirty="0" smtClean="0">
                <a:solidFill>
                  <a:srgbClr val="FAFAFA"/>
                </a:solidFill>
                <a:latin typeface="FreightSans Pro Book" panose="02000606030000020004" pitchFamily="50" charset="0"/>
                <a:cs typeface="Calibri" panose="020F0502020204030204" pitchFamily="34" charset="0"/>
              </a:rPr>
              <a:t>customers</a:t>
            </a:r>
            <a:endParaRPr lang="en-US" sz="2400" dirty="0">
              <a:solidFill>
                <a:srgbClr val="FAFAFA"/>
              </a:solidFill>
              <a:latin typeface="FreightSans Pro Book" panose="02000606030000020004" pitchFamily="50" charset="0"/>
              <a:cs typeface="Calibri" panose="020F0502020204030204" pitchFamily="34" charset="0"/>
            </a:endParaRPr>
          </a:p>
          <a:p>
            <a:pPr marL="342900" indent="-342900">
              <a:lnSpc>
                <a:spcPts val="30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Units may charge only the rates posted on the campus recharge </a:t>
            </a:r>
            <a:r>
              <a:rPr lang="en-US" sz="2400" dirty="0" smtClean="0">
                <a:solidFill>
                  <a:srgbClr val="FAFAFA"/>
                </a:solidFill>
                <a:latin typeface="FreightSans Pro Book" panose="02000606030000020004" pitchFamily="50" charset="0"/>
                <a:cs typeface="Calibri" panose="020F0502020204030204" pitchFamily="34" charset="0"/>
              </a:rPr>
              <a:t>website: </a:t>
            </a:r>
            <a:r>
              <a:rPr lang="en-US" sz="2400" dirty="0" smtClean="0">
                <a:solidFill>
                  <a:srgbClr val="FAFAFA"/>
                </a:solidFill>
                <a:latin typeface="FreightSans Pro Semibold" panose="02000603040000020004" pitchFamily="50" charset="0"/>
                <a:cs typeface="Calibri" panose="020F0502020204030204" pitchFamily="34" charset="0"/>
              </a:rPr>
              <a:t>cfo.berkeley.edu/recharge</a:t>
            </a:r>
          </a:p>
        </p:txBody>
      </p:sp>
    </p:spTree>
    <p:extLst>
      <p:ext uri="{BB962C8B-B14F-4D97-AF65-F5344CB8AC3E}">
        <p14:creationId xmlns:p14="http://schemas.microsoft.com/office/powerpoint/2010/main" val="10978796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How </a:t>
            </a:r>
            <a:r>
              <a:rPr lang="en-US" sz="3200" dirty="0">
                <a:solidFill>
                  <a:schemeClr val="bg1"/>
                </a:solidFill>
                <a:latin typeface="FreightSans Pro Medium" panose="02000606030000020004" pitchFamily="50" charset="0"/>
              </a:rPr>
              <a:t>to Develop a Recharge </a:t>
            </a:r>
            <a:r>
              <a:rPr lang="en-US" sz="3200" dirty="0" smtClean="0">
                <a:solidFill>
                  <a:schemeClr val="bg1"/>
                </a:solidFill>
                <a:latin typeface="FreightSans Pro Medium" panose="02000606030000020004" pitchFamily="50" charset="0"/>
              </a:rPr>
              <a:t>Rate</a:t>
            </a:r>
          </a:p>
          <a:p>
            <a:pPr>
              <a:lnSpc>
                <a:spcPct val="150000"/>
              </a:lnSpc>
            </a:pPr>
            <a:r>
              <a:rPr lang="en-US" sz="2400" b="1" dirty="0">
                <a:solidFill>
                  <a:schemeClr val="bg1"/>
                </a:solidFill>
                <a:latin typeface="FreightSans Pro Medium" panose="02000606030000020004" pitchFamily="50" charset="0"/>
              </a:rPr>
              <a:t>Cost Pool Development</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31</a:t>
            </a:fld>
            <a:endParaRPr lang="en-US" dirty="0">
              <a:solidFill>
                <a:schemeClr val="bg1"/>
              </a:solidFill>
            </a:endParaRPr>
          </a:p>
        </p:txBody>
      </p:sp>
      <p:sp>
        <p:nvSpPr>
          <p:cNvPr id="8" name="TextBox 7"/>
          <p:cNvSpPr txBox="1"/>
          <p:nvPr/>
        </p:nvSpPr>
        <p:spPr>
          <a:xfrm>
            <a:off x="1090863" y="2129590"/>
            <a:ext cx="9992226" cy="2451935"/>
          </a:xfrm>
          <a:prstGeom prst="rect">
            <a:avLst/>
          </a:prstGeom>
          <a:noFill/>
        </p:spPr>
        <p:txBody>
          <a:bodyPr wrap="square" rtlCol="0" anchor="ctr">
            <a:noAutofit/>
          </a:bodyPr>
          <a:lstStyle/>
          <a:p>
            <a:pPr>
              <a:spcBef>
                <a:spcPts val="400"/>
              </a:spcBef>
              <a:spcAft>
                <a:spcPts val="400"/>
              </a:spcAft>
            </a:pPr>
            <a:r>
              <a:rPr lang="en-US" sz="2400" dirty="0" smtClean="0">
                <a:solidFill>
                  <a:srgbClr val="FAFAFA"/>
                </a:solidFill>
                <a:latin typeface="FreightSans Pro Book" panose="02000606030000020004" pitchFamily="50" charset="0"/>
                <a:cs typeface="Calibri" panose="020F0502020204030204" pitchFamily="34" charset="0"/>
              </a:rPr>
              <a:t>Include all direct costs.</a:t>
            </a:r>
          </a:p>
          <a:p>
            <a:pPr>
              <a:spcBef>
                <a:spcPts val="400"/>
              </a:spcBef>
              <a:spcAft>
                <a:spcPts val="400"/>
              </a:spcAft>
            </a:pPr>
            <a:endParaRPr lang="en-US" sz="2400" dirty="0" smtClean="0">
              <a:solidFill>
                <a:srgbClr val="FAFAFA"/>
              </a:solidFill>
              <a:latin typeface="FreightSans Pro Book" panose="02000606030000020004" pitchFamily="50" charset="0"/>
              <a:cs typeface="Calibri" panose="020F0502020204030204" pitchFamily="34" charset="0"/>
            </a:endParaRPr>
          </a:p>
          <a:p>
            <a:pPr marL="342900"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Costs </a:t>
            </a:r>
            <a:r>
              <a:rPr lang="en-US" sz="2400" dirty="0">
                <a:solidFill>
                  <a:srgbClr val="FAFAFA"/>
                </a:solidFill>
                <a:latin typeface="FreightSans Pro Book" panose="02000606030000020004" pitchFamily="50" charset="0"/>
                <a:cs typeface="Calibri" panose="020F0502020204030204" pitchFamily="34" charset="0"/>
              </a:rPr>
              <a:t>must be </a:t>
            </a:r>
            <a:r>
              <a:rPr lang="en-US" sz="2400" dirty="0">
                <a:solidFill>
                  <a:srgbClr val="FAFAFA"/>
                </a:solidFill>
                <a:latin typeface="FreightSans Pro Semibold" panose="02000603040000020004" pitchFamily="50" charset="0"/>
                <a:cs typeface="Calibri" panose="020F0502020204030204" pitchFamily="34" charset="0"/>
              </a:rPr>
              <a:t>allowable</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Costs need to be </a:t>
            </a:r>
            <a:r>
              <a:rPr lang="en-US" sz="2400" dirty="0" smtClean="0">
                <a:solidFill>
                  <a:srgbClr val="FAFAFA"/>
                </a:solidFill>
                <a:latin typeface="FreightSans Pro Semibold" panose="02000603040000020004" pitchFamily="50" charset="0"/>
                <a:cs typeface="Calibri" panose="020F0502020204030204" pitchFamily="34" charset="0"/>
              </a:rPr>
              <a:t>reasonable</a:t>
            </a:r>
          </a:p>
          <a:p>
            <a:pPr marL="800100" lvl="1"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i.e</a:t>
            </a:r>
            <a:r>
              <a:rPr lang="en-US" sz="2400" dirty="0">
                <a:solidFill>
                  <a:srgbClr val="FAFAFA"/>
                </a:solidFill>
                <a:latin typeface="FreightSans Pro Book" panose="02000606030000020004" pitchFamily="50" charset="0"/>
                <a:cs typeface="Calibri" panose="020F0502020204030204" pitchFamily="34" charset="0"/>
              </a:rPr>
              <a:t>. generally recognized as necessary for the </a:t>
            </a:r>
            <a:r>
              <a:rPr lang="en-US" sz="2400" dirty="0" smtClean="0">
                <a:solidFill>
                  <a:srgbClr val="FAFAFA"/>
                </a:solidFill>
                <a:latin typeface="FreightSans Pro Book" panose="02000606030000020004" pitchFamily="50" charset="0"/>
                <a:cs typeface="Calibri" panose="020F0502020204030204" pitchFamily="34" charset="0"/>
              </a:rPr>
              <a:t>operation</a:t>
            </a:r>
            <a:endParaRPr lang="en-US" sz="2400" dirty="0">
              <a:solidFill>
                <a:srgbClr val="FAFAFA"/>
              </a:solidFill>
              <a:latin typeface="FreightSans Pro Book" panose="02000606030000020004" pitchFamily="50" charset="0"/>
              <a:cs typeface="Calibri" panose="020F0502020204030204" pitchFamily="34" charset="0"/>
            </a:endParaRPr>
          </a:p>
        </p:txBody>
      </p:sp>
    </p:spTree>
    <p:extLst>
      <p:ext uri="{BB962C8B-B14F-4D97-AF65-F5344CB8AC3E}">
        <p14:creationId xmlns:p14="http://schemas.microsoft.com/office/powerpoint/2010/main" val="23286332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How </a:t>
            </a:r>
            <a:r>
              <a:rPr lang="en-US" sz="3200" dirty="0">
                <a:solidFill>
                  <a:schemeClr val="bg1"/>
                </a:solidFill>
                <a:latin typeface="FreightSans Pro Medium" panose="02000606030000020004" pitchFamily="50" charset="0"/>
              </a:rPr>
              <a:t>to Develop a Recharge </a:t>
            </a:r>
            <a:r>
              <a:rPr lang="en-US" sz="3200" dirty="0" smtClean="0">
                <a:solidFill>
                  <a:schemeClr val="bg1"/>
                </a:solidFill>
                <a:latin typeface="FreightSans Pro Medium" panose="02000606030000020004" pitchFamily="50" charset="0"/>
              </a:rPr>
              <a:t>Rate</a:t>
            </a:r>
          </a:p>
          <a:p>
            <a:pPr>
              <a:lnSpc>
                <a:spcPct val="150000"/>
              </a:lnSpc>
            </a:pPr>
            <a:r>
              <a:rPr lang="en-US" sz="2400" b="1" dirty="0">
                <a:solidFill>
                  <a:schemeClr val="bg1"/>
                </a:solidFill>
                <a:latin typeface="FreightSans Pro Medium" panose="02000606030000020004" pitchFamily="50" charset="0"/>
              </a:rPr>
              <a:t>Cost Pool Development</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32</a:t>
            </a:fld>
            <a:endParaRPr lang="en-US" dirty="0">
              <a:solidFill>
                <a:schemeClr val="bg1"/>
              </a:solidFill>
            </a:endParaRPr>
          </a:p>
        </p:txBody>
      </p:sp>
      <p:sp>
        <p:nvSpPr>
          <p:cNvPr id="8" name="TextBox 7"/>
          <p:cNvSpPr txBox="1"/>
          <p:nvPr/>
        </p:nvSpPr>
        <p:spPr>
          <a:xfrm>
            <a:off x="1090863" y="2129591"/>
            <a:ext cx="9992226" cy="3185359"/>
          </a:xfrm>
          <a:prstGeom prst="rect">
            <a:avLst/>
          </a:prstGeom>
          <a:noFill/>
        </p:spPr>
        <p:txBody>
          <a:bodyPr wrap="square" rtlCol="0" anchor="ctr">
            <a:noAutofit/>
          </a:bodyPr>
          <a:lstStyle/>
          <a:p>
            <a:pPr marL="342900"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Costs </a:t>
            </a:r>
            <a:r>
              <a:rPr lang="en-US" sz="2400" dirty="0">
                <a:solidFill>
                  <a:srgbClr val="FAFAFA"/>
                </a:solidFill>
                <a:latin typeface="FreightSans Pro Book" panose="02000606030000020004" pitchFamily="50" charset="0"/>
                <a:cs typeface="Calibri" panose="020F0502020204030204" pitchFamily="34" charset="0"/>
              </a:rPr>
              <a:t>must be </a:t>
            </a:r>
            <a:r>
              <a:rPr lang="en-US" sz="2400" dirty="0">
                <a:solidFill>
                  <a:srgbClr val="FAFAFA"/>
                </a:solidFill>
                <a:latin typeface="FreightSans Pro Semibold" panose="02000603040000020004" pitchFamily="50" charset="0"/>
                <a:cs typeface="Calibri" panose="020F0502020204030204" pitchFamily="34" charset="0"/>
              </a:rPr>
              <a:t>treated </a:t>
            </a:r>
            <a:r>
              <a:rPr lang="en-US" sz="2400" dirty="0" smtClean="0">
                <a:solidFill>
                  <a:srgbClr val="FAFAFA"/>
                </a:solidFill>
                <a:latin typeface="FreightSans Pro Semibold" panose="02000603040000020004" pitchFamily="50" charset="0"/>
                <a:cs typeface="Calibri" panose="020F0502020204030204" pitchFamily="34" charset="0"/>
              </a:rPr>
              <a:t>consistently</a:t>
            </a:r>
          </a:p>
          <a:p>
            <a:pPr marL="800100" lvl="1"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i.e</a:t>
            </a:r>
            <a:r>
              <a:rPr lang="en-US" sz="2400" dirty="0">
                <a:solidFill>
                  <a:srgbClr val="FAFAFA"/>
                </a:solidFill>
                <a:latin typeface="FreightSans Pro Book" panose="02000606030000020004" pitchFamily="50" charset="0"/>
                <a:cs typeface="Calibri" panose="020F0502020204030204" pitchFamily="34" charset="0"/>
              </a:rPr>
              <a:t>. </a:t>
            </a:r>
            <a:r>
              <a:rPr lang="en-US" sz="2400" dirty="0" smtClean="0">
                <a:solidFill>
                  <a:srgbClr val="FAFAFA"/>
                </a:solidFill>
                <a:latin typeface="FreightSans Pro Book" panose="02000606030000020004" pitchFamily="50" charset="0"/>
                <a:cs typeface="Calibri" panose="020F0502020204030204" pitchFamily="34" charset="0"/>
              </a:rPr>
              <a:t>Direct vs Indirect</a:t>
            </a:r>
          </a:p>
          <a:p>
            <a:pPr marL="800100" lvl="1"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Costs </a:t>
            </a:r>
            <a:r>
              <a:rPr lang="en-US" sz="2400" dirty="0">
                <a:solidFill>
                  <a:srgbClr val="FAFAFA"/>
                </a:solidFill>
                <a:latin typeface="FreightSans Pro Book" panose="02000606030000020004" pitchFamily="50" charset="0"/>
                <a:cs typeface="Calibri" panose="020F0502020204030204" pitchFamily="34" charset="0"/>
              </a:rPr>
              <a:t>are identifiable to the recharge unit</a:t>
            </a:r>
          </a:p>
          <a:p>
            <a:pPr marL="342900"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Costs </a:t>
            </a:r>
            <a:r>
              <a:rPr lang="en-US" sz="2400" dirty="0">
                <a:solidFill>
                  <a:srgbClr val="FAFAFA"/>
                </a:solidFill>
                <a:latin typeface="FreightSans Pro Book" panose="02000606030000020004" pitchFamily="50" charset="0"/>
                <a:cs typeface="Calibri" panose="020F0502020204030204" pitchFamily="34" charset="0"/>
              </a:rPr>
              <a:t>are </a:t>
            </a:r>
            <a:r>
              <a:rPr lang="en-US" sz="2400" dirty="0">
                <a:solidFill>
                  <a:srgbClr val="FAFAFA"/>
                </a:solidFill>
                <a:latin typeface="FreightSans Pro Semibold" panose="02000603040000020004" pitchFamily="50" charset="0"/>
                <a:cs typeface="Calibri" panose="020F0502020204030204" pitchFamily="34" charset="0"/>
              </a:rPr>
              <a:t>reasonably </a:t>
            </a:r>
            <a:r>
              <a:rPr lang="en-US" sz="2400" dirty="0" smtClean="0">
                <a:solidFill>
                  <a:srgbClr val="FAFAFA"/>
                </a:solidFill>
                <a:latin typeface="FreightSans Pro Semibold" panose="02000603040000020004" pitchFamily="50" charset="0"/>
                <a:cs typeface="Calibri" panose="020F0502020204030204" pitchFamily="34" charset="0"/>
              </a:rPr>
              <a:t>allocable</a:t>
            </a:r>
          </a:p>
          <a:p>
            <a:pPr marL="800100" lvl="1"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When </a:t>
            </a:r>
            <a:r>
              <a:rPr lang="en-US" sz="2400" dirty="0">
                <a:solidFill>
                  <a:srgbClr val="FAFAFA"/>
                </a:solidFill>
                <a:latin typeface="FreightSans Pro Book" panose="02000606030000020004" pitchFamily="50" charset="0"/>
                <a:cs typeface="Calibri" panose="020F0502020204030204" pitchFamily="34" charset="0"/>
              </a:rPr>
              <a:t>allocating a cost to a recharge unit, we must be able to assign the cost, or a group of costs, to the recharge pool in reasonable and realistic proportion that demonstrates the benefit provided</a:t>
            </a:r>
            <a:endParaRPr lang="en-US" sz="2400" dirty="0" smtClean="0">
              <a:solidFill>
                <a:srgbClr val="FAFAFA"/>
              </a:solidFill>
              <a:latin typeface="FreightSans Pro Book" panose="02000606030000020004" pitchFamily="50" charset="0"/>
              <a:cs typeface="Calibri" panose="020F0502020204030204" pitchFamily="34" charset="0"/>
            </a:endParaRPr>
          </a:p>
        </p:txBody>
      </p:sp>
    </p:spTree>
    <p:extLst>
      <p:ext uri="{BB962C8B-B14F-4D97-AF65-F5344CB8AC3E}">
        <p14:creationId xmlns:p14="http://schemas.microsoft.com/office/powerpoint/2010/main" val="23680181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How </a:t>
            </a:r>
            <a:r>
              <a:rPr lang="en-US" sz="3200" dirty="0">
                <a:solidFill>
                  <a:schemeClr val="bg1"/>
                </a:solidFill>
                <a:latin typeface="FreightSans Pro Medium" panose="02000606030000020004" pitchFamily="50" charset="0"/>
              </a:rPr>
              <a:t>to Develop a Recharge </a:t>
            </a:r>
            <a:r>
              <a:rPr lang="en-US" sz="3200" dirty="0" smtClean="0">
                <a:solidFill>
                  <a:schemeClr val="bg1"/>
                </a:solidFill>
                <a:latin typeface="FreightSans Pro Medium" panose="02000606030000020004" pitchFamily="50" charset="0"/>
              </a:rPr>
              <a:t>Rate</a:t>
            </a:r>
          </a:p>
          <a:p>
            <a:pPr>
              <a:lnSpc>
                <a:spcPct val="150000"/>
              </a:lnSpc>
            </a:pPr>
            <a:r>
              <a:rPr lang="en-US" sz="2400" b="1" dirty="0">
                <a:solidFill>
                  <a:schemeClr val="bg1"/>
                </a:solidFill>
                <a:latin typeface="FreightSans Pro Medium" panose="02000606030000020004" pitchFamily="50" charset="0"/>
              </a:rPr>
              <a:t>Allowable Costs</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33</a:t>
            </a:fld>
            <a:endParaRPr lang="en-US" dirty="0">
              <a:solidFill>
                <a:schemeClr val="bg1"/>
              </a:solidFill>
            </a:endParaRPr>
          </a:p>
        </p:txBody>
      </p:sp>
      <p:sp>
        <p:nvSpPr>
          <p:cNvPr id="8" name="TextBox 7"/>
          <p:cNvSpPr txBox="1"/>
          <p:nvPr/>
        </p:nvSpPr>
        <p:spPr>
          <a:xfrm>
            <a:off x="1128963" y="2129592"/>
            <a:ext cx="9329487" cy="3928308"/>
          </a:xfrm>
          <a:prstGeom prst="rect">
            <a:avLst/>
          </a:prstGeom>
          <a:noFill/>
        </p:spPr>
        <p:txBody>
          <a:bodyPr wrap="square" rtlCol="0" anchor="ctr">
            <a:noAutofit/>
          </a:bodyPr>
          <a:lstStyle/>
          <a:p>
            <a:pPr>
              <a:spcBef>
                <a:spcPts val="300"/>
              </a:spcBef>
              <a:spcAft>
                <a:spcPts val="300"/>
              </a:spcAft>
            </a:pPr>
            <a:r>
              <a:rPr lang="en-US" sz="2400" dirty="0" smtClean="0">
                <a:solidFill>
                  <a:srgbClr val="FAFAFA"/>
                </a:solidFill>
                <a:latin typeface="FreightSans Pro Book" panose="02000606030000020004" pitchFamily="50" charset="0"/>
                <a:cs typeface="Calibri" panose="020F0502020204030204" pitchFamily="34" charset="0"/>
              </a:rPr>
              <a:t>Identify </a:t>
            </a:r>
            <a:r>
              <a:rPr lang="en-US" sz="2400" dirty="0">
                <a:solidFill>
                  <a:srgbClr val="FAFAFA"/>
                </a:solidFill>
                <a:latin typeface="FreightSans Pro Book" panose="02000606030000020004" pitchFamily="50" charset="0"/>
                <a:cs typeface="Calibri" panose="020F0502020204030204" pitchFamily="34" charset="0"/>
              </a:rPr>
              <a:t>costs to be included in the cost pool</a:t>
            </a:r>
            <a:r>
              <a:rPr lang="en-US" sz="2400" dirty="0" smtClean="0">
                <a:solidFill>
                  <a:srgbClr val="FAFAFA"/>
                </a:solidFill>
                <a:latin typeface="FreightSans Pro Book" panose="02000606030000020004" pitchFamily="50" charset="0"/>
                <a:cs typeface="Calibri" panose="020F0502020204030204" pitchFamily="34" charset="0"/>
              </a:rPr>
              <a:t>.</a:t>
            </a:r>
          </a:p>
          <a:p>
            <a:pPr>
              <a:spcBef>
                <a:spcPts val="300"/>
              </a:spcBef>
              <a:spcAft>
                <a:spcPts val="300"/>
              </a:spcAft>
            </a:pPr>
            <a:endParaRPr lang="en-US" sz="800" dirty="0">
              <a:solidFill>
                <a:srgbClr val="FAFAFA"/>
              </a:solidFill>
              <a:latin typeface="FreightSans Pro Book" panose="02000606030000020004" pitchFamily="50" charset="0"/>
              <a:cs typeface="Calibri" panose="020F0502020204030204" pitchFamily="34" charset="0"/>
            </a:endParaRPr>
          </a:p>
          <a:p>
            <a:pPr>
              <a:spcBef>
                <a:spcPts val="300"/>
              </a:spcBef>
              <a:spcAft>
                <a:spcPts val="300"/>
              </a:spcAft>
            </a:pPr>
            <a:r>
              <a:rPr lang="en-US" sz="2400" dirty="0">
                <a:solidFill>
                  <a:srgbClr val="FAFAFA"/>
                </a:solidFill>
                <a:latin typeface="FreightSans Pro Book" panose="02000606030000020004" pitchFamily="50" charset="0"/>
                <a:cs typeface="Calibri" panose="020F0502020204030204" pitchFamily="34" charset="0"/>
              </a:rPr>
              <a:t>Allowable costs normally include but are not limited to</a:t>
            </a:r>
            <a:r>
              <a:rPr lang="en-US" sz="2400" dirty="0" smtClean="0">
                <a:solidFill>
                  <a:srgbClr val="FAFAFA"/>
                </a:solidFill>
                <a:latin typeface="FreightSans Pro Book" panose="02000606030000020004" pitchFamily="50" charset="0"/>
                <a:cs typeface="Calibri" panose="020F0502020204030204" pitchFamily="34" charset="0"/>
              </a:rPr>
              <a:t>:</a:t>
            </a:r>
            <a:endParaRPr lang="en-US" sz="2400" dirty="0">
              <a:solidFill>
                <a:srgbClr val="FAFAFA"/>
              </a:solidFill>
              <a:latin typeface="FreightSans Pro Book" panose="02000606030000020004" pitchFamily="50" charset="0"/>
              <a:cs typeface="Calibri" panose="020F0502020204030204" pitchFamily="34" charset="0"/>
            </a:endParaRPr>
          </a:p>
          <a:p>
            <a:pPr marL="800100" lvl="1" indent="-342900">
              <a:spcBef>
                <a:spcPts val="300"/>
              </a:spcBef>
              <a:spcAft>
                <a:spcPts val="3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Salaries, </a:t>
            </a:r>
            <a:r>
              <a:rPr lang="en-US" sz="2400" dirty="0" smtClean="0">
                <a:solidFill>
                  <a:srgbClr val="FAFAFA"/>
                </a:solidFill>
                <a:latin typeface="FreightSans Pro Book" panose="02000606030000020004" pitchFamily="50" charset="0"/>
                <a:cs typeface="Calibri" panose="020F0502020204030204" pitchFamily="34" charset="0"/>
              </a:rPr>
              <a:t>Wages, </a:t>
            </a:r>
            <a:r>
              <a:rPr lang="en-US" sz="2400" dirty="0">
                <a:solidFill>
                  <a:srgbClr val="FAFAFA"/>
                </a:solidFill>
                <a:latin typeface="FreightSans Pro Book" panose="02000606030000020004" pitchFamily="50" charset="0"/>
                <a:cs typeface="Calibri" panose="020F0502020204030204" pitchFamily="34" charset="0"/>
              </a:rPr>
              <a:t>and Fringe Benefits</a:t>
            </a:r>
          </a:p>
          <a:p>
            <a:pPr marL="800100" lvl="1" indent="-342900">
              <a:spcBef>
                <a:spcPts val="300"/>
              </a:spcBef>
              <a:spcAft>
                <a:spcPts val="3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Supplies and Services</a:t>
            </a:r>
          </a:p>
          <a:p>
            <a:pPr marL="800100" lvl="1" indent="-342900">
              <a:spcBef>
                <a:spcPts val="300"/>
              </a:spcBef>
              <a:spcAft>
                <a:spcPts val="3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Costs of Leased Non-Capital </a:t>
            </a:r>
            <a:r>
              <a:rPr lang="en-US" sz="2400" dirty="0" smtClean="0">
                <a:solidFill>
                  <a:srgbClr val="FAFAFA"/>
                </a:solidFill>
                <a:latin typeface="FreightSans Pro Book" panose="02000606030000020004" pitchFamily="50" charset="0"/>
                <a:cs typeface="Calibri" panose="020F0502020204030204" pitchFamily="34" charset="0"/>
              </a:rPr>
              <a:t>Equipment / Facilities</a:t>
            </a:r>
            <a:endParaRPr lang="en-US" sz="2400" dirty="0">
              <a:solidFill>
                <a:srgbClr val="FAFAFA"/>
              </a:solidFill>
              <a:latin typeface="FreightSans Pro Book" panose="02000606030000020004" pitchFamily="50" charset="0"/>
              <a:cs typeface="Calibri" panose="020F0502020204030204" pitchFamily="34" charset="0"/>
            </a:endParaRPr>
          </a:p>
          <a:p>
            <a:pPr marL="800100" lvl="1" indent="-342900">
              <a:spcBef>
                <a:spcPts val="300"/>
              </a:spcBef>
              <a:spcAft>
                <a:spcPts val="3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Equipment Depreciation</a:t>
            </a:r>
          </a:p>
          <a:p>
            <a:pPr marL="800100" lvl="1" indent="-342900">
              <a:spcBef>
                <a:spcPts val="300"/>
              </a:spcBef>
              <a:spcAft>
                <a:spcPts val="3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Repairs and Maintenance</a:t>
            </a:r>
          </a:p>
          <a:p>
            <a:pPr marL="800100" lvl="1" indent="-342900">
              <a:spcBef>
                <a:spcPts val="300"/>
              </a:spcBef>
              <a:spcAft>
                <a:spcPts val="3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Prior Year Operating </a:t>
            </a:r>
            <a:r>
              <a:rPr lang="en-US" sz="2400" dirty="0" smtClean="0">
                <a:solidFill>
                  <a:srgbClr val="FAFAFA"/>
                </a:solidFill>
                <a:latin typeface="FreightSans Pro Book" panose="02000606030000020004" pitchFamily="50" charset="0"/>
                <a:cs typeface="Calibri" panose="020F0502020204030204" pitchFamily="34" charset="0"/>
              </a:rPr>
              <a:t>Surplus / </a:t>
            </a:r>
            <a:r>
              <a:rPr lang="en-US" sz="2400" dirty="0" smtClean="0">
                <a:solidFill>
                  <a:srgbClr val="FAFAFA"/>
                </a:solidFill>
                <a:latin typeface="FreightSans Pro Book" panose="02000606030000020004" pitchFamily="50" charset="0"/>
                <a:cs typeface="Calibri" panose="020F0502020204030204" pitchFamily="34" charset="0"/>
              </a:rPr>
              <a:t>Deficit</a:t>
            </a:r>
            <a:r>
              <a:rPr lang="en-US" sz="2400" dirty="0" smtClean="0">
                <a:solidFill>
                  <a:srgbClr val="FAFAFA"/>
                </a:solidFill>
                <a:latin typeface="FreightSans Pro Book" panose="02000606030000020004" pitchFamily="50" charset="0"/>
                <a:cs typeface="Calibri" panose="020F0502020204030204" pitchFamily="34" charset="0"/>
              </a:rPr>
              <a:t> </a:t>
            </a:r>
            <a:r>
              <a:rPr lang="en-US" sz="2400" dirty="0">
                <a:solidFill>
                  <a:srgbClr val="FAFAFA"/>
                </a:solidFill>
                <a:latin typeface="FreightSans Pro Book" panose="02000606030000020004" pitchFamily="50" charset="0"/>
                <a:cs typeface="Calibri" panose="020F0502020204030204" pitchFamily="34" charset="0"/>
              </a:rPr>
              <a:t>that occurred through the normal course of business</a:t>
            </a:r>
            <a:endParaRPr lang="en-US" sz="2400" dirty="0" smtClean="0">
              <a:solidFill>
                <a:srgbClr val="FAFAFA"/>
              </a:solidFill>
              <a:latin typeface="FreightSans Pro Book" panose="02000606030000020004" pitchFamily="50" charset="0"/>
              <a:cs typeface="Calibri" panose="020F0502020204030204" pitchFamily="34" charset="0"/>
            </a:endParaRPr>
          </a:p>
        </p:txBody>
      </p:sp>
    </p:spTree>
    <p:extLst>
      <p:ext uri="{BB962C8B-B14F-4D97-AF65-F5344CB8AC3E}">
        <p14:creationId xmlns:p14="http://schemas.microsoft.com/office/powerpoint/2010/main" val="18738599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How </a:t>
            </a:r>
            <a:r>
              <a:rPr lang="en-US" sz="3200" dirty="0">
                <a:solidFill>
                  <a:schemeClr val="bg1"/>
                </a:solidFill>
                <a:latin typeface="FreightSans Pro Medium" panose="02000606030000020004" pitchFamily="50" charset="0"/>
              </a:rPr>
              <a:t>to Develop a Recharge </a:t>
            </a:r>
            <a:r>
              <a:rPr lang="en-US" sz="3200" dirty="0" smtClean="0">
                <a:solidFill>
                  <a:schemeClr val="bg1"/>
                </a:solidFill>
                <a:latin typeface="FreightSans Pro Medium" panose="02000606030000020004" pitchFamily="50" charset="0"/>
              </a:rPr>
              <a:t>Rate</a:t>
            </a:r>
          </a:p>
          <a:p>
            <a:pPr>
              <a:lnSpc>
                <a:spcPct val="150000"/>
              </a:lnSpc>
            </a:pPr>
            <a:r>
              <a:rPr lang="en-US" sz="2400" b="1" dirty="0">
                <a:solidFill>
                  <a:schemeClr val="bg1"/>
                </a:solidFill>
                <a:latin typeface="FreightSans Pro Medium" panose="02000606030000020004" pitchFamily="50" charset="0"/>
              </a:rPr>
              <a:t>Unallowable Costs</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34</a:t>
            </a:fld>
            <a:endParaRPr lang="en-US" dirty="0">
              <a:solidFill>
                <a:schemeClr val="bg1"/>
              </a:solidFill>
            </a:endParaRPr>
          </a:p>
        </p:txBody>
      </p:sp>
      <p:sp>
        <p:nvSpPr>
          <p:cNvPr id="8" name="TextBox 7"/>
          <p:cNvSpPr txBox="1"/>
          <p:nvPr/>
        </p:nvSpPr>
        <p:spPr>
          <a:xfrm>
            <a:off x="1090862" y="2129591"/>
            <a:ext cx="10701087" cy="3918784"/>
          </a:xfrm>
          <a:prstGeom prst="rect">
            <a:avLst/>
          </a:prstGeom>
          <a:noFill/>
        </p:spPr>
        <p:txBody>
          <a:bodyPr wrap="square" rtlCol="0" anchor="ctr">
            <a:noAutofit/>
          </a:bodyPr>
          <a:lstStyle/>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UCRP supplemental </a:t>
            </a:r>
            <a:r>
              <a:rPr lang="en-US" sz="2400" dirty="0" smtClean="0">
                <a:solidFill>
                  <a:srgbClr val="FAFAFA"/>
                </a:solidFill>
                <a:latin typeface="FreightSans Pro Book" panose="02000606030000020004" pitchFamily="50" charset="0"/>
                <a:cs typeface="Calibri" panose="020F0502020204030204" pitchFamily="34" charset="0"/>
              </a:rPr>
              <a:t>interest </a:t>
            </a:r>
            <a:r>
              <a:rPr lang="en-US" sz="2400" dirty="0" smtClean="0">
                <a:solidFill>
                  <a:srgbClr val="FAFAFA"/>
                </a:solidFill>
                <a:latin typeface="FreightSans Pro Book" panose="02000606030000020004" pitchFamily="50" charset="0"/>
                <a:cs typeface="Calibri" panose="020F0502020204030204" pitchFamily="34" charset="0"/>
              </a:rPr>
              <a:t>and</a:t>
            </a:r>
            <a:r>
              <a:rPr lang="en-US" sz="2400" dirty="0" smtClean="0">
                <a:solidFill>
                  <a:srgbClr val="FAFAFA"/>
                </a:solidFill>
                <a:latin typeface="FreightSans Pro Book" panose="02000606030000020004" pitchFamily="50" charset="0"/>
                <a:cs typeface="Calibri" panose="020F0502020204030204" pitchFamily="34" charset="0"/>
              </a:rPr>
              <a:t> Gael</a:t>
            </a:r>
            <a:r>
              <a:rPr lang="en-US" sz="2300" dirty="0" smtClean="0">
                <a:solidFill>
                  <a:srgbClr val="FAFAFA"/>
                </a:solidFill>
                <a:latin typeface="FreightSans Pro Book" panose="02000606030000020004" pitchFamily="50" charset="0"/>
                <a:cs typeface="Calibri" panose="020F0502020204030204" pitchFamily="34" charset="0"/>
              </a:rPr>
              <a:t> </a:t>
            </a:r>
            <a:r>
              <a:rPr lang="en-US" sz="2300" dirty="0">
                <a:solidFill>
                  <a:srgbClr val="FAFAFA"/>
                </a:solidFill>
                <a:latin typeface="FreightSans Pro Book" panose="02000606030000020004" pitchFamily="50" charset="0"/>
                <a:cs typeface="Calibri" panose="020F0502020204030204" pitchFamily="34" charset="0"/>
              </a:rPr>
              <a:t>should be included in the rate </a:t>
            </a:r>
            <a:r>
              <a:rPr lang="en-US" sz="2300" dirty="0" smtClean="0">
                <a:solidFill>
                  <a:srgbClr val="FAFAFA"/>
                </a:solidFill>
                <a:latin typeface="FreightSans Pro Book" panose="02000606030000020004" pitchFamily="50" charset="0"/>
                <a:cs typeface="Calibri" panose="020F0502020204030204" pitchFamily="34" charset="0"/>
              </a:rPr>
              <a:t>development, </a:t>
            </a:r>
            <a:r>
              <a:rPr lang="en-US" sz="2300" dirty="0">
                <a:solidFill>
                  <a:srgbClr val="FAFAFA"/>
                </a:solidFill>
                <a:latin typeface="FreightSans Pro Book" panose="02000606030000020004" pitchFamily="50" charset="0"/>
                <a:cs typeface="Calibri" panose="020F0502020204030204" pitchFamily="34" charset="0"/>
              </a:rPr>
              <a:t>but must be subsidized if Federal Funds are planned to be </a:t>
            </a:r>
            <a:r>
              <a:rPr lang="en-US" sz="2300" dirty="0" smtClean="0">
                <a:solidFill>
                  <a:srgbClr val="FAFAFA"/>
                </a:solidFill>
                <a:latin typeface="FreightSans Pro Book" panose="02000606030000020004" pitchFamily="50" charset="0"/>
                <a:cs typeface="Calibri" panose="020F0502020204030204" pitchFamily="34" charset="0"/>
              </a:rPr>
              <a:t>charged</a:t>
            </a:r>
            <a:endParaRPr lang="en-US" sz="2300" dirty="0">
              <a:solidFill>
                <a:srgbClr val="FAFAFA"/>
              </a:solidFill>
              <a:latin typeface="FreightSans Pro Book" panose="02000606030000020004" pitchFamily="50" charset="0"/>
              <a:cs typeface="Calibri" panose="020F0502020204030204" pitchFamily="34" charset="0"/>
            </a:endParaRP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Costs of capitalized renovations or leasehold improvements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Internal Interest Expense</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Bad Debts</a:t>
            </a:r>
          </a:p>
          <a:p>
            <a:pPr marL="342900"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Fines / Penalties</a:t>
            </a:r>
          </a:p>
          <a:p>
            <a:pPr marL="342900"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Inventorial / Capital </a:t>
            </a:r>
            <a:r>
              <a:rPr lang="en-US" sz="2400" dirty="0">
                <a:solidFill>
                  <a:srgbClr val="FAFAFA"/>
                </a:solidFill>
                <a:latin typeface="FreightSans Pro Book" panose="02000606030000020004" pitchFamily="50" charset="0"/>
                <a:cs typeface="Calibri" panose="020F0502020204030204" pitchFamily="34" charset="0"/>
              </a:rPr>
              <a:t>Equipment Purchases</a:t>
            </a:r>
          </a:p>
        </p:txBody>
      </p:sp>
    </p:spTree>
    <p:extLst>
      <p:ext uri="{BB962C8B-B14F-4D97-AF65-F5344CB8AC3E}">
        <p14:creationId xmlns:p14="http://schemas.microsoft.com/office/powerpoint/2010/main" val="40212197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How </a:t>
            </a:r>
            <a:r>
              <a:rPr lang="en-US" sz="3200" dirty="0">
                <a:solidFill>
                  <a:schemeClr val="bg1"/>
                </a:solidFill>
                <a:latin typeface="FreightSans Pro Medium" panose="02000606030000020004" pitchFamily="50" charset="0"/>
              </a:rPr>
              <a:t>to Develop a Recharge </a:t>
            </a:r>
            <a:r>
              <a:rPr lang="en-US" sz="3200" dirty="0" smtClean="0">
                <a:solidFill>
                  <a:schemeClr val="bg1"/>
                </a:solidFill>
                <a:latin typeface="FreightSans Pro Medium" panose="02000606030000020004" pitchFamily="50" charset="0"/>
              </a:rPr>
              <a:t>Rate</a:t>
            </a:r>
          </a:p>
          <a:p>
            <a:pPr>
              <a:lnSpc>
                <a:spcPct val="150000"/>
              </a:lnSpc>
            </a:pPr>
            <a:r>
              <a:rPr lang="en-US" sz="2400" b="1" dirty="0">
                <a:solidFill>
                  <a:schemeClr val="bg1"/>
                </a:solidFill>
                <a:latin typeface="FreightSans Pro Medium" panose="02000606030000020004" pitchFamily="50" charset="0"/>
              </a:rPr>
              <a:t>Unallowable Costs</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35</a:t>
            </a:fld>
            <a:endParaRPr lang="en-US" dirty="0">
              <a:solidFill>
                <a:schemeClr val="bg1"/>
              </a:solidFill>
            </a:endParaRPr>
          </a:p>
        </p:txBody>
      </p:sp>
      <p:sp>
        <p:nvSpPr>
          <p:cNvPr id="8" name="TextBox 7"/>
          <p:cNvSpPr txBox="1"/>
          <p:nvPr/>
        </p:nvSpPr>
        <p:spPr>
          <a:xfrm>
            <a:off x="1090863" y="2129591"/>
            <a:ext cx="9992226" cy="3918784"/>
          </a:xfrm>
          <a:prstGeom prst="rect">
            <a:avLst/>
          </a:prstGeom>
          <a:noFill/>
        </p:spPr>
        <p:txBody>
          <a:bodyPr wrap="square" rtlCol="0" anchor="ctr">
            <a:noAutofit/>
          </a:bodyPr>
          <a:lstStyle/>
          <a:p>
            <a:pPr marL="342900"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Commencement / Convocation </a:t>
            </a:r>
            <a:r>
              <a:rPr lang="en-US" sz="2400" dirty="0">
                <a:solidFill>
                  <a:srgbClr val="FAFAFA"/>
                </a:solidFill>
                <a:latin typeface="FreightSans Pro Book" panose="02000606030000020004" pitchFamily="50" charset="0"/>
                <a:cs typeface="Calibri" panose="020F0502020204030204" pitchFamily="34" charset="0"/>
              </a:rPr>
              <a:t>Costs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Fund Raising Expense</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Contingency Reserves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Cost Paid by Federal Government</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Alumni Activities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Entertainment (Alcohol, event tickets, flowers, gifts, etc.)</a:t>
            </a:r>
          </a:p>
          <a:p>
            <a:pPr marL="342900"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Donations / Contributions</a:t>
            </a:r>
            <a:endParaRPr lang="en-US" sz="2400" dirty="0">
              <a:solidFill>
                <a:srgbClr val="FAFAFA"/>
              </a:solidFill>
              <a:latin typeface="FreightSans Pro Book" panose="02000606030000020004" pitchFamily="50" charset="0"/>
              <a:cs typeface="Calibri" panose="020F0502020204030204" pitchFamily="34" charset="0"/>
            </a:endParaRPr>
          </a:p>
          <a:p>
            <a:pPr marL="342900"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Memberships / Civic / Community / Social </a:t>
            </a:r>
            <a:r>
              <a:rPr lang="en-US" sz="2400" dirty="0">
                <a:solidFill>
                  <a:srgbClr val="FAFAFA"/>
                </a:solidFill>
                <a:latin typeface="FreightSans Pro Book" panose="02000606030000020004" pitchFamily="50" charset="0"/>
                <a:cs typeface="Calibri" panose="020F0502020204030204" pitchFamily="34" charset="0"/>
              </a:rPr>
              <a:t>Org</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Abnormal (non-operating) deficits</a:t>
            </a:r>
          </a:p>
        </p:txBody>
      </p:sp>
    </p:spTree>
    <p:extLst>
      <p:ext uri="{BB962C8B-B14F-4D97-AF65-F5344CB8AC3E}">
        <p14:creationId xmlns:p14="http://schemas.microsoft.com/office/powerpoint/2010/main" val="3041752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How </a:t>
            </a:r>
            <a:r>
              <a:rPr lang="en-US" sz="3200" dirty="0">
                <a:solidFill>
                  <a:schemeClr val="bg1"/>
                </a:solidFill>
                <a:latin typeface="FreightSans Pro Medium" panose="02000606030000020004" pitchFamily="50" charset="0"/>
              </a:rPr>
              <a:t>to Develop a Recharge </a:t>
            </a:r>
            <a:r>
              <a:rPr lang="en-US" sz="3200" dirty="0" smtClean="0">
                <a:solidFill>
                  <a:schemeClr val="bg1"/>
                </a:solidFill>
                <a:latin typeface="FreightSans Pro Medium" panose="02000606030000020004" pitchFamily="50" charset="0"/>
              </a:rPr>
              <a:t>Rate</a:t>
            </a:r>
          </a:p>
          <a:p>
            <a:pPr>
              <a:lnSpc>
                <a:spcPct val="150000"/>
              </a:lnSpc>
            </a:pPr>
            <a:r>
              <a:rPr lang="en-US" sz="2400" b="1" dirty="0">
                <a:solidFill>
                  <a:schemeClr val="bg1"/>
                </a:solidFill>
                <a:latin typeface="FreightSans Pro Medium" panose="02000606030000020004" pitchFamily="50" charset="0"/>
              </a:rPr>
              <a:t>Equipment Depreciation</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36</a:t>
            </a:fld>
            <a:endParaRPr lang="en-US" dirty="0">
              <a:solidFill>
                <a:schemeClr val="bg1"/>
              </a:solidFill>
            </a:endParaRPr>
          </a:p>
        </p:txBody>
      </p:sp>
      <p:sp>
        <p:nvSpPr>
          <p:cNvPr id="8" name="TextBox 7"/>
          <p:cNvSpPr txBox="1"/>
          <p:nvPr/>
        </p:nvSpPr>
        <p:spPr>
          <a:xfrm>
            <a:off x="1090863" y="2074901"/>
            <a:ext cx="9992226" cy="3823534"/>
          </a:xfrm>
          <a:prstGeom prst="rect">
            <a:avLst/>
          </a:prstGeom>
          <a:noFill/>
        </p:spPr>
        <p:txBody>
          <a:bodyPr wrap="square" rtlCol="0" anchor="ctr">
            <a:noAutofit/>
          </a:bodyPr>
          <a:lstStyle/>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Capital equipment with useful life greater than </a:t>
            </a:r>
            <a:r>
              <a:rPr lang="en-US" sz="2400" dirty="0">
                <a:solidFill>
                  <a:srgbClr val="FAFAFA"/>
                </a:solidFill>
                <a:latin typeface="FreightSans Pro Semibold" panose="02000603040000020004" pitchFamily="50" charset="0"/>
                <a:cs typeface="Calibri" panose="020F0502020204030204" pitchFamily="34" charset="0"/>
              </a:rPr>
              <a:t>1 year </a:t>
            </a:r>
            <a:r>
              <a:rPr lang="en-US" sz="2400" dirty="0">
                <a:solidFill>
                  <a:srgbClr val="FAFAFA"/>
                </a:solidFill>
                <a:latin typeface="FreightSans Pro Book" panose="02000606030000020004" pitchFamily="50" charset="0"/>
                <a:cs typeface="Calibri" panose="020F0502020204030204" pitchFamily="34" charset="0"/>
              </a:rPr>
              <a:t>and value greater than </a:t>
            </a:r>
            <a:r>
              <a:rPr lang="en-US" sz="2400" dirty="0">
                <a:solidFill>
                  <a:srgbClr val="FAFAFA"/>
                </a:solidFill>
                <a:latin typeface="FreightSans Pro Semibold" panose="02000603040000020004" pitchFamily="50" charset="0"/>
                <a:cs typeface="Calibri" panose="020F0502020204030204" pitchFamily="34" charset="0"/>
              </a:rPr>
              <a:t>$5,000 </a:t>
            </a:r>
            <a:r>
              <a:rPr lang="en-US" sz="2400" dirty="0">
                <a:solidFill>
                  <a:srgbClr val="FAFAFA"/>
                </a:solidFill>
                <a:latin typeface="FreightSans Pro Book" panose="02000606030000020004" pitchFamily="50" charset="0"/>
                <a:cs typeface="Calibri" panose="020F0502020204030204" pitchFamily="34" charset="0"/>
              </a:rPr>
              <a:t>shall be depreciated on a straight line </a:t>
            </a:r>
            <a:r>
              <a:rPr lang="en-US" sz="2400" dirty="0" smtClean="0">
                <a:solidFill>
                  <a:srgbClr val="FAFAFA"/>
                </a:solidFill>
                <a:latin typeface="FreightSans Pro Book" panose="02000606030000020004" pitchFamily="50" charset="0"/>
                <a:cs typeface="Calibri" panose="020F0502020204030204" pitchFamily="34" charset="0"/>
              </a:rPr>
              <a:t>basis</a:t>
            </a:r>
          </a:p>
          <a:p>
            <a:pPr marL="800100" lvl="1"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Recommended </a:t>
            </a:r>
            <a:r>
              <a:rPr lang="en-US" sz="2400" dirty="0">
                <a:solidFill>
                  <a:srgbClr val="FAFAFA"/>
                </a:solidFill>
                <a:latin typeface="FreightSans Pro Book" panose="02000606030000020004" pitchFamily="50" charset="0"/>
                <a:cs typeface="Calibri" panose="020F0502020204030204" pitchFamily="34" charset="0"/>
              </a:rPr>
              <a:t>useful life tables can be found </a:t>
            </a:r>
            <a:r>
              <a:rPr lang="en-US" sz="2400" dirty="0" smtClean="0">
                <a:solidFill>
                  <a:srgbClr val="FAFAFA"/>
                </a:solidFill>
                <a:latin typeface="FreightSans Pro Book" panose="02000606030000020004" pitchFamily="50" charset="0"/>
                <a:cs typeface="Calibri" panose="020F0502020204030204" pitchFamily="34" charset="0"/>
              </a:rPr>
              <a:t>on the UCOP website: </a:t>
            </a:r>
            <a:r>
              <a:rPr lang="en-US" sz="2400" dirty="0" smtClean="0">
                <a:solidFill>
                  <a:srgbClr val="FAFAFA"/>
                </a:solidFill>
                <a:latin typeface="FreightSans Pro Semibold" panose="02000603040000020004" pitchFamily="50" charset="0"/>
                <a:cs typeface="Calibri" panose="020F0502020204030204" pitchFamily="34" charset="0"/>
              </a:rPr>
              <a:t>eulid.ucop.edu</a:t>
            </a:r>
          </a:p>
          <a:p>
            <a:pPr marL="342900"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Depreciation </a:t>
            </a:r>
            <a:r>
              <a:rPr lang="en-US" sz="2400" dirty="0">
                <a:solidFill>
                  <a:srgbClr val="FAFAFA"/>
                </a:solidFill>
                <a:latin typeface="FreightSans Pro Book" panose="02000606030000020004" pitchFamily="50" charset="0"/>
                <a:cs typeface="Calibri" panose="020F0502020204030204" pitchFamily="34" charset="0"/>
              </a:rPr>
              <a:t>expense is included as a cost in the rate development, except when:</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The equipment is funded by the federal government</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The equipment is funded by an </a:t>
            </a:r>
            <a:r>
              <a:rPr lang="en-US" sz="2400" dirty="0" smtClean="0">
                <a:solidFill>
                  <a:srgbClr val="FAFAFA"/>
                </a:solidFill>
                <a:latin typeface="FreightSans Pro Book" panose="02000606030000020004" pitchFamily="50" charset="0"/>
                <a:cs typeface="Calibri" panose="020F0502020204030204" pitchFamily="34" charset="0"/>
              </a:rPr>
              <a:t>incomplete </a:t>
            </a:r>
            <a:r>
              <a:rPr lang="en-US" sz="2400" dirty="0">
                <a:solidFill>
                  <a:srgbClr val="FAFAFA"/>
                </a:solidFill>
                <a:latin typeface="FreightSans Pro Book" panose="02000606030000020004" pitchFamily="50" charset="0"/>
                <a:cs typeface="Calibri" panose="020F0502020204030204" pitchFamily="34" charset="0"/>
              </a:rPr>
              <a:t>private </a:t>
            </a:r>
            <a:r>
              <a:rPr lang="en-US" sz="2400" dirty="0" smtClean="0">
                <a:solidFill>
                  <a:srgbClr val="FAFAFA"/>
                </a:solidFill>
                <a:latin typeface="FreightSans Pro Book" panose="02000606030000020004" pitchFamily="50" charset="0"/>
                <a:cs typeface="Calibri" panose="020F0502020204030204" pitchFamily="34" charset="0"/>
              </a:rPr>
              <a:t>contract </a:t>
            </a:r>
            <a:r>
              <a:rPr lang="en-US" sz="2400" dirty="0">
                <a:solidFill>
                  <a:srgbClr val="FAFAFA"/>
                </a:solidFill>
                <a:latin typeface="FreightSans Pro Book" panose="02000606030000020004" pitchFamily="50" charset="0"/>
                <a:cs typeface="Calibri" panose="020F0502020204030204" pitchFamily="34" charset="0"/>
              </a:rPr>
              <a:t>or grant</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The equipment is identified as cost sharing to a federal research project</a:t>
            </a:r>
          </a:p>
        </p:txBody>
      </p:sp>
    </p:spTree>
    <p:extLst>
      <p:ext uri="{BB962C8B-B14F-4D97-AF65-F5344CB8AC3E}">
        <p14:creationId xmlns:p14="http://schemas.microsoft.com/office/powerpoint/2010/main" val="13900600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Equipment recorded in BETS</a:t>
            </a:r>
            <a:endParaRPr lang="en-US" sz="2400" b="1" dirty="0">
              <a:solidFill>
                <a:schemeClr val="bg1"/>
              </a:solidFill>
              <a:latin typeface="FreightSans Pro Medium" panose="02000606030000020004" pitchFamily="50" charset="0"/>
            </a:endParaRP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37</a:t>
            </a:fld>
            <a:endParaRPr lang="en-US" dirty="0">
              <a:solidFill>
                <a:schemeClr val="bg1"/>
              </a:solidFill>
            </a:endParaRPr>
          </a:p>
        </p:txBody>
      </p:sp>
      <p:sp>
        <p:nvSpPr>
          <p:cNvPr id="8" name="TextBox 7"/>
          <p:cNvSpPr txBox="1"/>
          <p:nvPr/>
        </p:nvSpPr>
        <p:spPr>
          <a:xfrm>
            <a:off x="1090863" y="2074901"/>
            <a:ext cx="9992226" cy="3823534"/>
          </a:xfrm>
          <a:prstGeom prst="rect">
            <a:avLst/>
          </a:prstGeom>
          <a:noFill/>
        </p:spPr>
        <p:txBody>
          <a:bodyPr wrap="square" rtlCol="0" anchor="ctr">
            <a:noAutofit/>
          </a:bodyPr>
          <a:lstStyle/>
          <a:p>
            <a:pPr marL="342900"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All recharge related equipment need to be recorded in BETS, the system UCB uses to manage all of our equipment.</a:t>
            </a:r>
          </a:p>
          <a:p>
            <a:pPr marL="342900"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Ensure that the “recharge” field is selected for your recharge equipment since knowing which equipment are recharge related vs non recharge related is important when building F&amp;A rates for the campus.</a:t>
            </a:r>
          </a:p>
          <a:p>
            <a:pPr marL="342900"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Run the BETS error report and correct all errors to ensure that the data in BETS are correct.</a:t>
            </a:r>
          </a:p>
          <a:p>
            <a:pPr marL="342900"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Inventory tags need to be applied to the equipment as soon as the equipment is received and all equipment should have tags applied to them at all time. (Work with Property Management Services on this activity)</a:t>
            </a:r>
            <a:endParaRPr lang="en-US" sz="2400" dirty="0">
              <a:solidFill>
                <a:srgbClr val="FAFAFA"/>
              </a:solidFill>
              <a:latin typeface="FreightSans Pro Book" panose="02000606030000020004" pitchFamily="50" charset="0"/>
              <a:cs typeface="Calibri" panose="020F0502020204030204" pitchFamily="34" charset="0"/>
            </a:endParaRPr>
          </a:p>
        </p:txBody>
      </p:sp>
    </p:spTree>
    <p:extLst>
      <p:ext uri="{BB962C8B-B14F-4D97-AF65-F5344CB8AC3E}">
        <p14:creationId xmlns:p14="http://schemas.microsoft.com/office/powerpoint/2010/main" val="35309612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How </a:t>
            </a:r>
            <a:r>
              <a:rPr lang="en-US" sz="3200" dirty="0">
                <a:solidFill>
                  <a:schemeClr val="bg1"/>
                </a:solidFill>
                <a:latin typeface="FreightSans Pro Medium" panose="02000606030000020004" pitchFamily="50" charset="0"/>
              </a:rPr>
              <a:t>to Develop a Recharge </a:t>
            </a:r>
            <a:r>
              <a:rPr lang="en-US" sz="3200" dirty="0" smtClean="0">
                <a:solidFill>
                  <a:schemeClr val="bg1"/>
                </a:solidFill>
                <a:latin typeface="FreightSans Pro Medium" panose="02000606030000020004" pitchFamily="50" charset="0"/>
              </a:rPr>
              <a:t>Rate</a:t>
            </a:r>
          </a:p>
          <a:p>
            <a:pPr>
              <a:lnSpc>
                <a:spcPct val="150000"/>
              </a:lnSpc>
            </a:pPr>
            <a:r>
              <a:rPr lang="en-US" sz="2400" b="1" dirty="0">
                <a:solidFill>
                  <a:schemeClr val="bg1"/>
                </a:solidFill>
                <a:latin typeface="FreightSans Pro Medium" panose="02000606030000020004" pitchFamily="50" charset="0"/>
              </a:rPr>
              <a:t>Reserve Funds</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38</a:t>
            </a:fld>
            <a:endParaRPr lang="en-US" dirty="0">
              <a:solidFill>
                <a:schemeClr val="bg1"/>
              </a:solidFill>
            </a:endParaRPr>
          </a:p>
        </p:txBody>
      </p:sp>
      <p:sp>
        <p:nvSpPr>
          <p:cNvPr id="8" name="TextBox 7"/>
          <p:cNvSpPr txBox="1"/>
          <p:nvPr/>
        </p:nvSpPr>
        <p:spPr>
          <a:xfrm>
            <a:off x="1090863" y="2129591"/>
            <a:ext cx="10367712" cy="3823534"/>
          </a:xfrm>
          <a:prstGeom prst="rect">
            <a:avLst/>
          </a:prstGeom>
          <a:noFill/>
        </p:spPr>
        <p:txBody>
          <a:bodyPr wrap="square" rtlCol="0" anchor="ctr">
            <a:noAutofit/>
          </a:bodyPr>
          <a:lstStyle/>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Through depreciation journal entries, a reserve fund is established</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Please refer to the recharge policy for </a:t>
            </a:r>
            <a:r>
              <a:rPr lang="en-US" sz="2400" dirty="0" smtClean="0">
                <a:solidFill>
                  <a:srgbClr val="FAFAFA"/>
                </a:solidFill>
                <a:latin typeface="FreightSans Pro Book" panose="02000606030000020004" pitchFamily="50" charset="0"/>
                <a:cs typeface="Calibri" panose="020F0502020204030204" pitchFamily="34" charset="0"/>
              </a:rPr>
              <a:t>samples </a:t>
            </a:r>
            <a:r>
              <a:rPr lang="en-US" sz="2400" dirty="0">
                <a:solidFill>
                  <a:srgbClr val="FAFAFA"/>
                </a:solidFill>
                <a:latin typeface="FreightSans Pro Book" panose="02000606030000020004" pitchFamily="50" charset="0"/>
                <a:cs typeface="Calibri" panose="020F0502020204030204" pitchFamily="34" charset="0"/>
              </a:rPr>
              <a:t>of depreciation journal entries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Equipment reserve funds should be used to purchase replacement equipment needed for the recharge operation</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Exceptions are subject to the Recharge Committee approval</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A decommissioned recharge unit can use its equipment reserve funds to </a:t>
            </a:r>
            <a:r>
              <a:rPr lang="en-US" sz="2400" dirty="0" smtClean="0">
                <a:solidFill>
                  <a:srgbClr val="FAFAFA"/>
                </a:solidFill>
                <a:latin typeface="FreightSans Pro Book" panose="02000606030000020004" pitchFamily="50" charset="0"/>
                <a:cs typeface="Calibri" panose="020F0502020204030204" pitchFamily="34" charset="0"/>
              </a:rPr>
              <a:t>offset </a:t>
            </a:r>
            <a:r>
              <a:rPr lang="en-US" sz="2400" dirty="0">
                <a:solidFill>
                  <a:srgbClr val="FAFAFA"/>
                </a:solidFill>
                <a:latin typeface="FreightSans Pro Book" panose="02000606030000020004" pitchFamily="50" charset="0"/>
                <a:cs typeface="Calibri" panose="020F0502020204030204" pitchFamily="34" charset="0"/>
              </a:rPr>
              <a:t>any recharge operational deficit</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Residual reserve funds may be retained by the department subject to the Recharge Committee approval</a:t>
            </a:r>
          </a:p>
        </p:txBody>
      </p:sp>
    </p:spTree>
    <p:extLst>
      <p:ext uri="{BB962C8B-B14F-4D97-AF65-F5344CB8AC3E}">
        <p14:creationId xmlns:p14="http://schemas.microsoft.com/office/powerpoint/2010/main" val="20054085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How </a:t>
            </a:r>
            <a:r>
              <a:rPr lang="en-US" sz="3200" dirty="0">
                <a:solidFill>
                  <a:schemeClr val="bg1"/>
                </a:solidFill>
                <a:latin typeface="FreightSans Pro Medium" panose="02000606030000020004" pitchFamily="50" charset="0"/>
              </a:rPr>
              <a:t>to Develop a Recharge </a:t>
            </a:r>
            <a:r>
              <a:rPr lang="en-US" sz="3200" dirty="0" smtClean="0">
                <a:solidFill>
                  <a:schemeClr val="bg1"/>
                </a:solidFill>
                <a:latin typeface="FreightSans Pro Medium" panose="02000606030000020004" pitchFamily="50" charset="0"/>
              </a:rPr>
              <a:t>Rate</a:t>
            </a:r>
          </a:p>
          <a:p>
            <a:pPr>
              <a:lnSpc>
                <a:spcPct val="150000"/>
              </a:lnSpc>
            </a:pPr>
            <a:r>
              <a:rPr lang="en-US" sz="2400" b="1" dirty="0">
                <a:solidFill>
                  <a:schemeClr val="bg1"/>
                </a:solidFill>
                <a:latin typeface="FreightSans Pro Medium" panose="02000606030000020004" pitchFamily="50" charset="0"/>
              </a:rPr>
              <a:t>Generic Recharge Funds</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39</a:t>
            </a:fld>
            <a:endParaRPr lang="en-US" dirty="0">
              <a:solidFill>
                <a:schemeClr val="bg1"/>
              </a:solidFill>
            </a:endParaRPr>
          </a:p>
        </p:txBody>
      </p:sp>
      <p:sp>
        <p:nvSpPr>
          <p:cNvPr id="8" name="TextBox 7"/>
          <p:cNvSpPr txBox="1"/>
          <p:nvPr/>
        </p:nvSpPr>
        <p:spPr>
          <a:xfrm>
            <a:off x="1090863" y="2129590"/>
            <a:ext cx="9992226" cy="2861510"/>
          </a:xfrm>
          <a:prstGeom prst="rect">
            <a:avLst/>
          </a:prstGeom>
          <a:noFill/>
        </p:spPr>
        <p:txBody>
          <a:bodyPr wrap="square" rtlCol="0" anchor="ctr">
            <a:noAutofit/>
          </a:bodyPr>
          <a:lstStyle/>
          <a:p>
            <a:pPr>
              <a:spcBef>
                <a:spcPts val="400"/>
              </a:spcBef>
              <a:spcAft>
                <a:spcPts val="400"/>
              </a:spcAft>
            </a:pPr>
            <a:r>
              <a:rPr lang="en-US" sz="2400" dirty="0">
                <a:solidFill>
                  <a:srgbClr val="FAFAFA"/>
                </a:solidFill>
                <a:latin typeface="FreightSans Pro Book" panose="02000606030000020004" pitchFamily="50" charset="0"/>
                <a:cs typeface="Calibri" panose="020F0502020204030204" pitchFamily="34" charset="0"/>
              </a:rPr>
              <a:t>Two generic recharge funds are available for recharge centers</a:t>
            </a:r>
            <a:r>
              <a:rPr lang="en-US" sz="2400" dirty="0" smtClean="0">
                <a:solidFill>
                  <a:srgbClr val="FAFAFA"/>
                </a:solidFill>
                <a:latin typeface="FreightSans Pro Book" panose="02000606030000020004" pitchFamily="50" charset="0"/>
                <a:cs typeface="Calibri" panose="020F0502020204030204" pitchFamily="34" charset="0"/>
              </a:rPr>
              <a:t>:</a:t>
            </a:r>
          </a:p>
          <a:p>
            <a:pPr>
              <a:spcBef>
                <a:spcPts val="400"/>
              </a:spcBef>
              <a:spcAft>
                <a:spcPts val="400"/>
              </a:spcAft>
            </a:pPr>
            <a:endParaRPr lang="en-US" sz="2400" dirty="0">
              <a:solidFill>
                <a:srgbClr val="FAFAFA"/>
              </a:solidFill>
              <a:latin typeface="FreightSans Pro Book" panose="02000606030000020004" pitchFamily="50" charset="0"/>
              <a:cs typeface="Calibri" panose="020F0502020204030204" pitchFamily="34" charset="0"/>
            </a:endParaRP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Generic recharge fund </a:t>
            </a:r>
            <a:r>
              <a:rPr lang="en-US" sz="2400" dirty="0" smtClean="0">
                <a:solidFill>
                  <a:srgbClr val="FAFAFA"/>
                </a:solidFill>
                <a:latin typeface="FreightSans Pro Semibold" panose="02000603040000020004" pitchFamily="50" charset="0"/>
                <a:cs typeface="Calibri" panose="020F0502020204030204" pitchFamily="34" charset="0"/>
              </a:rPr>
              <a:t>66360</a:t>
            </a:r>
          </a:p>
          <a:p>
            <a:pPr marL="800100" lvl="1"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generic </a:t>
            </a:r>
            <a:r>
              <a:rPr lang="en-US" sz="2400" dirty="0">
                <a:solidFill>
                  <a:srgbClr val="FAFAFA"/>
                </a:solidFill>
                <a:latin typeface="FreightSans Pro Book" panose="02000606030000020004" pitchFamily="50" charset="0"/>
                <a:cs typeface="Calibri" panose="020F0502020204030204" pitchFamily="34" charset="0"/>
              </a:rPr>
              <a:t>recharge – other </a:t>
            </a:r>
            <a:r>
              <a:rPr lang="en-US" sz="2400" dirty="0" smtClean="0">
                <a:solidFill>
                  <a:srgbClr val="FAFAFA"/>
                </a:solidFill>
                <a:latin typeface="FreightSans Pro Book" panose="02000606030000020004" pitchFamily="50" charset="0"/>
                <a:cs typeface="Calibri" panose="020F0502020204030204" pitchFamily="34" charset="0"/>
              </a:rPr>
              <a:t>sources</a:t>
            </a:r>
            <a:endParaRPr lang="en-US" sz="2400" dirty="0">
              <a:solidFill>
                <a:srgbClr val="FAFAFA"/>
              </a:solidFill>
              <a:latin typeface="FreightSans Pro Book" panose="02000606030000020004" pitchFamily="50" charset="0"/>
              <a:cs typeface="Calibri" panose="020F0502020204030204" pitchFamily="34" charset="0"/>
            </a:endParaRP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Generic recharge fund </a:t>
            </a:r>
            <a:r>
              <a:rPr lang="en-US" sz="2400" dirty="0" smtClean="0">
                <a:solidFill>
                  <a:srgbClr val="FAFAFA"/>
                </a:solidFill>
                <a:latin typeface="FreightSans Pro Semibold" panose="02000603040000020004" pitchFamily="50" charset="0"/>
                <a:cs typeface="Calibri" panose="020F0502020204030204" pitchFamily="34" charset="0"/>
              </a:rPr>
              <a:t>66060</a:t>
            </a:r>
          </a:p>
          <a:p>
            <a:pPr marL="800100" lvl="1"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generic </a:t>
            </a:r>
            <a:r>
              <a:rPr lang="en-US" sz="2400" dirty="0">
                <a:solidFill>
                  <a:srgbClr val="FAFAFA"/>
                </a:solidFill>
                <a:latin typeface="FreightSans Pro Book" panose="02000606030000020004" pitchFamily="50" charset="0"/>
                <a:cs typeface="Calibri" panose="020F0502020204030204" pitchFamily="34" charset="0"/>
              </a:rPr>
              <a:t>recharge – </a:t>
            </a:r>
            <a:r>
              <a:rPr lang="en-US" sz="2400" dirty="0" err="1">
                <a:solidFill>
                  <a:srgbClr val="FAFAFA"/>
                </a:solidFill>
                <a:latin typeface="FreightSans Pro Book" panose="02000606030000020004" pitchFamily="50" charset="0"/>
                <a:cs typeface="Calibri" panose="020F0502020204030204" pitchFamily="34" charset="0"/>
              </a:rPr>
              <a:t>edu</a:t>
            </a:r>
            <a:r>
              <a:rPr lang="en-US" sz="2400" dirty="0">
                <a:solidFill>
                  <a:srgbClr val="FAFAFA"/>
                </a:solidFill>
                <a:latin typeface="FreightSans Pro Book" panose="02000606030000020004" pitchFamily="50" charset="0"/>
                <a:cs typeface="Calibri" panose="020F0502020204030204" pitchFamily="34" charset="0"/>
              </a:rPr>
              <a:t> activity</a:t>
            </a:r>
          </a:p>
        </p:txBody>
      </p:sp>
    </p:spTree>
    <p:extLst>
      <p:ext uri="{BB962C8B-B14F-4D97-AF65-F5344CB8AC3E}">
        <p14:creationId xmlns:p14="http://schemas.microsoft.com/office/powerpoint/2010/main" val="4156430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lide Number Placeholder 1"/>
          <p:cNvSpPr>
            <a:spLocks noGrp="1"/>
          </p:cNvSpPr>
          <p:nvPr>
            <p:ph type="sldNum" sz="quarter" idx="12"/>
          </p:nvPr>
        </p:nvSpPr>
        <p:spPr/>
        <p:txBody>
          <a:bodyPr/>
          <a:lstStyle/>
          <a:p>
            <a:fld id="{8DAD2B5E-E7C5-4AFF-98A0-CE95374149DA}" type="slidenum">
              <a:rPr lang="en-US" smtClean="0">
                <a:solidFill>
                  <a:schemeClr val="bg1"/>
                </a:solidFill>
              </a:rPr>
              <a:t>4</a:t>
            </a:fld>
            <a:endParaRPr lang="en-US" dirty="0">
              <a:solidFill>
                <a:schemeClr val="bg1"/>
              </a:solidFill>
            </a:endParaRPr>
          </a:p>
        </p:txBody>
      </p:sp>
      <p:sp>
        <p:nvSpPr>
          <p:cNvPr id="5" name="TextBox 4"/>
          <p:cNvSpPr txBox="1"/>
          <p:nvPr/>
        </p:nvSpPr>
        <p:spPr>
          <a:xfrm>
            <a:off x="2265278" y="2123574"/>
            <a:ext cx="7901405" cy="2109202"/>
          </a:xfrm>
          <a:prstGeom prst="rect">
            <a:avLst/>
          </a:prstGeom>
          <a:noFill/>
        </p:spPr>
        <p:txBody>
          <a:bodyPr wrap="square" rtlCol="0" anchor="ctr">
            <a:noAutofit/>
          </a:bodyPr>
          <a:lstStyle/>
          <a:p>
            <a:r>
              <a:rPr lang="en-US" sz="4500" dirty="0" smtClean="0">
                <a:solidFill>
                  <a:srgbClr val="FAFAFA"/>
                </a:solidFill>
                <a:latin typeface="FreightSans Pro Medium" panose="02000606030000020004" pitchFamily="50" charset="0"/>
                <a:cs typeface="Calibri" panose="020F0502020204030204" pitchFamily="34" charset="0"/>
              </a:rPr>
              <a:t>1. Framing </a:t>
            </a:r>
            <a:r>
              <a:rPr lang="en-US" sz="4500" dirty="0">
                <a:solidFill>
                  <a:srgbClr val="FAFAFA"/>
                </a:solidFill>
                <a:latin typeface="FreightSans Pro Medium" panose="02000606030000020004" pitchFamily="50" charset="0"/>
                <a:cs typeface="Calibri" panose="020F0502020204030204" pitchFamily="34" charset="0"/>
              </a:rPr>
              <a:t>Recharge </a:t>
            </a:r>
            <a:r>
              <a:rPr lang="en-US" sz="4500" dirty="0" smtClean="0">
                <a:solidFill>
                  <a:srgbClr val="FAFAFA"/>
                </a:solidFill>
                <a:latin typeface="FreightSans Pro Medium" panose="02000606030000020004" pitchFamily="50" charset="0"/>
                <a:cs typeface="Calibri" panose="020F0502020204030204" pitchFamily="34" charset="0"/>
              </a:rPr>
              <a:t>Activities:</a:t>
            </a:r>
          </a:p>
          <a:p>
            <a:r>
              <a:rPr lang="en-US" sz="4500" dirty="0" smtClean="0">
                <a:solidFill>
                  <a:srgbClr val="FAFAFA"/>
                </a:solidFill>
                <a:latin typeface="FreightSans Pro Medium" panose="02000606030000020004" pitchFamily="50" charset="0"/>
                <a:cs typeface="Calibri" panose="020F0502020204030204" pitchFamily="34" charset="0"/>
              </a:rPr>
              <a:t>   Why Recharge?</a:t>
            </a:r>
            <a:endParaRPr lang="en-US" sz="4500" dirty="0">
              <a:solidFill>
                <a:srgbClr val="FAFAFA"/>
              </a:solidFill>
              <a:latin typeface="FreightSans Pro Medium" panose="02000606030000020004" pitchFamily="50" charset="0"/>
              <a:cs typeface="Calibri" panose="020F0502020204030204" pitchFamily="34" charset="0"/>
            </a:endParaRPr>
          </a:p>
        </p:txBody>
      </p:sp>
    </p:spTree>
    <p:extLst>
      <p:ext uri="{BB962C8B-B14F-4D97-AF65-F5344CB8AC3E}">
        <p14:creationId xmlns:p14="http://schemas.microsoft.com/office/powerpoint/2010/main" val="35611514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How </a:t>
            </a:r>
            <a:r>
              <a:rPr lang="en-US" sz="3200" dirty="0">
                <a:solidFill>
                  <a:schemeClr val="bg1"/>
                </a:solidFill>
                <a:latin typeface="FreightSans Pro Medium" panose="02000606030000020004" pitchFamily="50" charset="0"/>
              </a:rPr>
              <a:t>to Develop a Recharge </a:t>
            </a:r>
            <a:r>
              <a:rPr lang="en-US" sz="3200" dirty="0" smtClean="0">
                <a:solidFill>
                  <a:schemeClr val="bg1"/>
                </a:solidFill>
                <a:latin typeface="FreightSans Pro Medium" panose="02000606030000020004" pitchFamily="50" charset="0"/>
              </a:rPr>
              <a:t>Rate</a:t>
            </a:r>
          </a:p>
          <a:p>
            <a:pPr>
              <a:lnSpc>
                <a:spcPct val="150000"/>
              </a:lnSpc>
            </a:pPr>
            <a:r>
              <a:rPr lang="en-US" sz="2400" b="1" dirty="0">
                <a:solidFill>
                  <a:schemeClr val="bg1"/>
                </a:solidFill>
                <a:latin typeface="FreightSans Pro Medium" panose="02000606030000020004" pitchFamily="50" charset="0"/>
              </a:rPr>
              <a:t>Subsidies</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40</a:t>
            </a:fld>
            <a:endParaRPr lang="en-US" dirty="0">
              <a:solidFill>
                <a:schemeClr val="bg1"/>
              </a:solidFill>
            </a:endParaRPr>
          </a:p>
        </p:txBody>
      </p:sp>
      <p:sp>
        <p:nvSpPr>
          <p:cNvPr id="8" name="TextBox 7"/>
          <p:cNvSpPr txBox="1"/>
          <p:nvPr/>
        </p:nvSpPr>
        <p:spPr>
          <a:xfrm>
            <a:off x="1090863" y="2129590"/>
            <a:ext cx="9992226" cy="2861510"/>
          </a:xfrm>
          <a:prstGeom prst="rect">
            <a:avLst/>
          </a:prstGeom>
          <a:noFill/>
        </p:spPr>
        <p:txBody>
          <a:bodyPr wrap="square" rtlCol="0" anchor="ctr">
            <a:noAutofit/>
          </a:bodyPr>
          <a:lstStyle/>
          <a:p>
            <a:pPr marL="342900" indent="-342900">
              <a:lnSpc>
                <a:spcPts val="30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Subsidies fund a portion of the recharge unit’s total costs which result in lower recharge rates</a:t>
            </a:r>
          </a:p>
          <a:p>
            <a:pPr marL="342900" indent="-342900">
              <a:lnSpc>
                <a:spcPts val="30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Subsidies included in rates reduce the price for all campus users of specific products or services produced by the recharge</a:t>
            </a:r>
          </a:p>
          <a:p>
            <a:pPr marL="342900" indent="-342900">
              <a:lnSpc>
                <a:spcPts val="30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Non-campus customers must be charged the </a:t>
            </a:r>
            <a:r>
              <a:rPr lang="en-US" sz="2400" dirty="0">
                <a:solidFill>
                  <a:srgbClr val="FAFAFA"/>
                </a:solidFill>
                <a:latin typeface="FreightSans Pro Semibold" panose="02000603040000020004" pitchFamily="50" charset="0"/>
                <a:cs typeface="Calibri" panose="020F0502020204030204" pitchFamily="34" charset="0"/>
              </a:rPr>
              <a:t>unsubsidized rates plus a minimum surcharge </a:t>
            </a:r>
            <a:r>
              <a:rPr lang="en-US" sz="2400" dirty="0">
                <a:solidFill>
                  <a:srgbClr val="FAFAFA"/>
                </a:solidFill>
                <a:latin typeface="FreightSans Pro Book" panose="02000606030000020004" pitchFamily="50" charset="0"/>
                <a:cs typeface="Calibri" panose="020F0502020204030204" pitchFamily="34" charset="0"/>
              </a:rPr>
              <a:t>based on the current ICR rates</a:t>
            </a:r>
          </a:p>
        </p:txBody>
      </p:sp>
    </p:spTree>
    <p:extLst>
      <p:ext uri="{BB962C8B-B14F-4D97-AF65-F5344CB8AC3E}">
        <p14:creationId xmlns:p14="http://schemas.microsoft.com/office/powerpoint/2010/main" val="35738157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How </a:t>
            </a:r>
            <a:r>
              <a:rPr lang="en-US" sz="3200" dirty="0">
                <a:solidFill>
                  <a:schemeClr val="bg1"/>
                </a:solidFill>
                <a:latin typeface="FreightSans Pro Medium" panose="02000606030000020004" pitchFamily="50" charset="0"/>
              </a:rPr>
              <a:t>to Develop a Recharge </a:t>
            </a:r>
            <a:r>
              <a:rPr lang="en-US" sz="3200" dirty="0" smtClean="0">
                <a:solidFill>
                  <a:schemeClr val="bg1"/>
                </a:solidFill>
                <a:latin typeface="FreightSans Pro Medium" panose="02000606030000020004" pitchFamily="50" charset="0"/>
              </a:rPr>
              <a:t>Rate</a:t>
            </a:r>
          </a:p>
          <a:p>
            <a:pPr>
              <a:lnSpc>
                <a:spcPct val="150000"/>
              </a:lnSpc>
            </a:pPr>
            <a:r>
              <a:rPr lang="en-US" sz="2400" b="1" dirty="0">
                <a:solidFill>
                  <a:schemeClr val="bg1"/>
                </a:solidFill>
                <a:latin typeface="FreightSans Pro Medium" panose="02000606030000020004" pitchFamily="50" charset="0"/>
              </a:rPr>
              <a:t>Surcharges</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41</a:t>
            </a:fld>
            <a:endParaRPr lang="en-US" dirty="0">
              <a:solidFill>
                <a:schemeClr val="bg1"/>
              </a:solidFill>
            </a:endParaRPr>
          </a:p>
        </p:txBody>
      </p:sp>
      <p:sp>
        <p:nvSpPr>
          <p:cNvPr id="8" name="TextBox 7"/>
          <p:cNvSpPr txBox="1"/>
          <p:nvPr/>
        </p:nvSpPr>
        <p:spPr>
          <a:xfrm>
            <a:off x="1090863" y="2129590"/>
            <a:ext cx="9815262" cy="3328235"/>
          </a:xfrm>
          <a:prstGeom prst="rect">
            <a:avLst/>
          </a:prstGeom>
          <a:noFill/>
        </p:spPr>
        <p:txBody>
          <a:bodyPr wrap="square" rtlCol="0" anchor="ctr">
            <a:noAutofit/>
          </a:bodyPr>
          <a:lstStyle/>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In addition to charging fully costed rates (unsubsidized rate), units </a:t>
            </a:r>
            <a:r>
              <a:rPr lang="en-US" sz="2400" dirty="0">
                <a:solidFill>
                  <a:srgbClr val="FAFAFA"/>
                </a:solidFill>
                <a:latin typeface="FreightSans Pro Semibold" panose="02000603040000020004" pitchFamily="50" charset="0"/>
                <a:cs typeface="Calibri" panose="020F0502020204030204" pitchFamily="34" charset="0"/>
              </a:rPr>
              <a:t>must</a:t>
            </a:r>
            <a:r>
              <a:rPr lang="en-US" sz="2400" dirty="0">
                <a:solidFill>
                  <a:srgbClr val="FAFAFA"/>
                </a:solidFill>
                <a:latin typeface="FreightSans Pro Book" panose="02000606030000020004" pitchFamily="50" charset="0"/>
                <a:cs typeface="Calibri" panose="020F0502020204030204" pitchFamily="34" charset="0"/>
              </a:rPr>
              <a:t> assess a minimum additional charge to non-campus customers intended to recover campus indirect costs (ICR)</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The minimum surcharge is </a:t>
            </a:r>
            <a:r>
              <a:rPr lang="en-US" sz="2400" dirty="0" smtClean="0">
                <a:solidFill>
                  <a:srgbClr val="FAFAFA"/>
                </a:solidFill>
                <a:latin typeface="FreightSans Pro Book" panose="02000606030000020004" pitchFamily="50" charset="0"/>
                <a:cs typeface="Calibri" panose="020F0502020204030204" pitchFamily="34" charset="0"/>
              </a:rPr>
              <a:t>the F&amp;A /  </a:t>
            </a:r>
            <a:r>
              <a:rPr lang="en-US" sz="2400" dirty="0">
                <a:solidFill>
                  <a:srgbClr val="FAFAFA"/>
                </a:solidFill>
                <a:latin typeface="FreightSans Pro Book" panose="02000606030000020004" pitchFamily="50" charset="0"/>
                <a:cs typeface="Calibri" panose="020F0502020204030204" pitchFamily="34" charset="0"/>
              </a:rPr>
              <a:t>ICR rate</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Exceptions to charging a surcharge at the full ICR rate for external customers are subject to the Recharge Committee approval</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Business contracts must be in place prior to conducting business with external clients</a:t>
            </a:r>
          </a:p>
        </p:txBody>
      </p:sp>
    </p:spTree>
    <p:extLst>
      <p:ext uri="{BB962C8B-B14F-4D97-AF65-F5344CB8AC3E}">
        <p14:creationId xmlns:p14="http://schemas.microsoft.com/office/powerpoint/2010/main" val="3148419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How </a:t>
            </a:r>
            <a:r>
              <a:rPr lang="en-US" sz="3200" dirty="0">
                <a:solidFill>
                  <a:schemeClr val="bg1"/>
                </a:solidFill>
                <a:latin typeface="FreightSans Pro Medium" panose="02000606030000020004" pitchFamily="50" charset="0"/>
              </a:rPr>
              <a:t>to Develop a Recharge </a:t>
            </a:r>
            <a:r>
              <a:rPr lang="en-US" sz="3200" dirty="0" smtClean="0">
                <a:solidFill>
                  <a:schemeClr val="bg1"/>
                </a:solidFill>
                <a:latin typeface="FreightSans Pro Medium" panose="02000606030000020004" pitchFamily="50" charset="0"/>
              </a:rPr>
              <a:t>Rate</a:t>
            </a:r>
          </a:p>
          <a:p>
            <a:pPr>
              <a:lnSpc>
                <a:spcPct val="150000"/>
              </a:lnSpc>
            </a:pPr>
            <a:r>
              <a:rPr lang="en-US" sz="2400" b="1" dirty="0">
                <a:solidFill>
                  <a:schemeClr val="bg1"/>
                </a:solidFill>
                <a:latin typeface="FreightSans Pro Medium" panose="02000606030000020004" pitchFamily="50" charset="0"/>
              </a:rPr>
              <a:t>Surcharges</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42</a:t>
            </a:fld>
            <a:endParaRPr lang="en-US" dirty="0">
              <a:solidFill>
                <a:schemeClr val="bg1"/>
              </a:solidFill>
            </a:endParaRPr>
          </a:p>
        </p:txBody>
      </p:sp>
      <p:sp>
        <p:nvSpPr>
          <p:cNvPr id="8" name="TextBox 7"/>
          <p:cNvSpPr txBox="1"/>
          <p:nvPr/>
        </p:nvSpPr>
        <p:spPr>
          <a:xfrm>
            <a:off x="1090863" y="2129590"/>
            <a:ext cx="9843837" cy="3928310"/>
          </a:xfrm>
          <a:prstGeom prst="rect">
            <a:avLst/>
          </a:prstGeom>
          <a:noFill/>
        </p:spPr>
        <p:txBody>
          <a:bodyPr wrap="square" rtlCol="0" anchor="ctr">
            <a:noAutofit/>
          </a:bodyPr>
          <a:lstStyle/>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Affiliates and auxiliaries are campus customers</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Affiliates, however, can be assessed a surcharge </a:t>
            </a:r>
            <a:r>
              <a:rPr lang="en-US" sz="2400" dirty="0">
                <a:solidFill>
                  <a:srgbClr val="FAFAFA"/>
                </a:solidFill>
                <a:latin typeface="FreightSans Pro Semibold" panose="02000603040000020004" pitchFamily="50" charset="0"/>
                <a:cs typeface="Calibri" panose="020F0502020204030204" pitchFamily="34" charset="0"/>
              </a:rPr>
              <a:t>up to </a:t>
            </a:r>
            <a:r>
              <a:rPr lang="en-US" sz="2400" dirty="0">
                <a:solidFill>
                  <a:srgbClr val="FAFAFA"/>
                </a:solidFill>
                <a:latin typeface="FreightSans Pro Book" panose="02000606030000020004" pitchFamily="50" charset="0"/>
                <a:cs typeface="Calibri" panose="020F0502020204030204" pitchFamily="34" charset="0"/>
              </a:rPr>
              <a:t>the current campus ICR rate</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Surcharge funds generated are recorded to a </a:t>
            </a:r>
            <a:r>
              <a:rPr lang="en-US" sz="2400" dirty="0">
                <a:solidFill>
                  <a:srgbClr val="FAFAFA"/>
                </a:solidFill>
                <a:latin typeface="FreightSans Pro Semibold" panose="02000603040000020004" pitchFamily="50" charset="0"/>
                <a:cs typeface="Calibri" panose="020F0502020204030204" pitchFamily="34" charset="0"/>
              </a:rPr>
              <a:t>separate fund </a:t>
            </a:r>
            <a:r>
              <a:rPr lang="en-US" sz="2400" dirty="0">
                <a:solidFill>
                  <a:srgbClr val="FAFAFA"/>
                </a:solidFill>
                <a:latin typeface="FreightSans Pro Book" panose="02000606030000020004" pitchFamily="50" charset="0"/>
                <a:cs typeface="Calibri" panose="020F0502020204030204" pitchFamily="34" charset="0"/>
              </a:rPr>
              <a:t>and are retained by the generating department to be used at the unit’s discretion, generally to defray administrative costs</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Coding to a separate fund and account ensures that the balance of the recharge operations fund is not distorted by surcharge income</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For recharge units, the administrative full costing (AFC) assessment will be posted to the surcharge fund</a:t>
            </a:r>
          </a:p>
        </p:txBody>
      </p:sp>
    </p:spTree>
    <p:extLst>
      <p:ext uri="{BB962C8B-B14F-4D97-AF65-F5344CB8AC3E}">
        <p14:creationId xmlns:p14="http://schemas.microsoft.com/office/powerpoint/2010/main" val="21249288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How </a:t>
            </a:r>
            <a:r>
              <a:rPr lang="en-US" sz="3200" dirty="0">
                <a:solidFill>
                  <a:schemeClr val="bg1"/>
                </a:solidFill>
                <a:latin typeface="FreightSans Pro Medium" panose="02000606030000020004" pitchFamily="50" charset="0"/>
              </a:rPr>
              <a:t>to Develop a Recharge </a:t>
            </a:r>
            <a:r>
              <a:rPr lang="en-US" sz="3200" dirty="0" smtClean="0">
                <a:solidFill>
                  <a:schemeClr val="bg1"/>
                </a:solidFill>
                <a:latin typeface="FreightSans Pro Medium" panose="02000606030000020004" pitchFamily="50" charset="0"/>
              </a:rPr>
              <a:t>Rate</a:t>
            </a:r>
          </a:p>
          <a:p>
            <a:pPr>
              <a:lnSpc>
                <a:spcPct val="150000"/>
              </a:lnSpc>
            </a:pPr>
            <a:r>
              <a:rPr lang="en-US" sz="2400" b="1" dirty="0">
                <a:solidFill>
                  <a:schemeClr val="bg1"/>
                </a:solidFill>
                <a:latin typeface="FreightSans Pro Medium" panose="02000606030000020004" pitchFamily="50" charset="0"/>
              </a:rPr>
              <a:t>External Revenue and Surcharges</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43</a:t>
            </a:fld>
            <a:endParaRPr lang="en-US" dirty="0">
              <a:solidFill>
                <a:schemeClr val="bg1"/>
              </a:solidFill>
            </a:endParaRPr>
          </a:p>
        </p:txBody>
      </p:sp>
      <p:sp>
        <p:nvSpPr>
          <p:cNvPr id="8" name="TextBox 7"/>
          <p:cNvSpPr txBox="1"/>
          <p:nvPr/>
        </p:nvSpPr>
        <p:spPr>
          <a:xfrm>
            <a:off x="1090863" y="2129590"/>
            <a:ext cx="9992226" cy="2375736"/>
          </a:xfrm>
          <a:prstGeom prst="rect">
            <a:avLst/>
          </a:prstGeom>
          <a:noFill/>
        </p:spPr>
        <p:txBody>
          <a:bodyPr wrap="square" rtlCol="0" anchor="ctr">
            <a:noAutofit/>
          </a:bodyPr>
          <a:lstStyle/>
          <a:p>
            <a:pPr>
              <a:spcBef>
                <a:spcPts val="400"/>
              </a:spcBef>
              <a:spcAft>
                <a:spcPts val="400"/>
              </a:spcAft>
            </a:pPr>
            <a:r>
              <a:rPr lang="en-US" sz="2400" dirty="0">
                <a:solidFill>
                  <a:srgbClr val="FAFAFA"/>
                </a:solidFill>
                <a:latin typeface="FreightSans Pro Book" panose="02000606030000020004" pitchFamily="50" charset="0"/>
                <a:cs typeface="Calibri" panose="020F0502020204030204" pitchFamily="34" charset="0"/>
              </a:rPr>
              <a:t>When booking external revenue, two components </a:t>
            </a:r>
            <a:r>
              <a:rPr lang="en-US" sz="2400" dirty="0" smtClean="0">
                <a:solidFill>
                  <a:srgbClr val="FAFAFA"/>
                </a:solidFill>
                <a:latin typeface="FreightSans Pro Book" panose="02000606030000020004" pitchFamily="50" charset="0"/>
                <a:cs typeface="Calibri" panose="020F0502020204030204" pitchFamily="34" charset="0"/>
              </a:rPr>
              <a:t>need </a:t>
            </a:r>
            <a:r>
              <a:rPr lang="en-US" sz="2400" dirty="0">
                <a:solidFill>
                  <a:srgbClr val="FAFAFA"/>
                </a:solidFill>
                <a:latin typeface="FreightSans Pro Book" panose="02000606030000020004" pitchFamily="50" charset="0"/>
                <a:cs typeface="Calibri" panose="020F0502020204030204" pitchFamily="34" charset="0"/>
              </a:rPr>
              <a:t>to be booked</a:t>
            </a:r>
            <a:r>
              <a:rPr lang="en-US" sz="2400" dirty="0" smtClean="0">
                <a:solidFill>
                  <a:srgbClr val="FAFAFA"/>
                </a:solidFill>
                <a:latin typeface="FreightSans Pro Book" panose="02000606030000020004" pitchFamily="50" charset="0"/>
                <a:cs typeface="Calibri" panose="020F0502020204030204" pitchFamily="34" charset="0"/>
              </a:rPr>
              <a:t>:</a:t>
            </a:r>
          </a:p>
          <a:p>
            <a:pPr>
              <a:spcBef>
                <a:spcPts val="400"/>
              </a:spcBef>
              <a:spcAft>
                <a:spcPts val="400"/>
              </a:spcAft>
            </a:pPr>
            <a:endParaRPr lang="en-US" sz="2400" dirty="0">
              <a:solidFill>
                <a:srgbClr val="FAFAFA"/>
              </a:solidFill>
              <a:latin typeface="FreightSans Pro Book" panose="02000606030000020004" pitchFamily="50" charset="0"/>
              <a:cs typeface="Calibri" panose="020F0502020204030204" pitchFamily="34" charset="0"/>
            </a:endParaRP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The </a:t>
            </a:r>
            <a:r>
              <a:rPr lang="en-US" sz="2400" dirty="0">
                <a:solidFill>
                  <a:srgbClr val="FAFAFA"/>
                </a:solidFill>
                <a:latin typeface="FreightSans Pro Semibold" panose="02000603040000020004" pitchFamily="50" charset="0"/>
                <a:cs typeface="Calibri" panose="020F0502020204030204" pitchFamily="34" charset="0"/>
              </a:rPr>
              <a:t>revenue</a:t>
            </a:r>
            <a:r>
              <a:rPr lang="en-US" sz="2400" dirty="0">
                <a:solidFill>
                  <a:srgbClr val="FAFAFA"/>
                </a:solidFill>
                <a:latin typeface="FreightSans Pro Book" panose="02000606030000020004" pitchFamily="50" charset="0"/>
                <a:cs typeface="Calibri" panose="020F0502020204030204" pitchFamily="34" charset="0"/>
              </a:rPr>
              <a:t> based on the unsubsidized recharge rate</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The </a:t>
            </a:r>
            <a:r>
              <a:rPr lang="en-US" sz="2400" dirty="0">
                <a:solidFill>
                  <a:srgbClr val="FAFAFA"/>
                </a:solidFill>
                <a:latin typeface="FreightSans Pro Semibold" panose="02000603040000020004" pitchFamily="50" charset="0"/>
                <a:cs typeface="Calibri" panose="020F0502020204030204" pitchFamily="34" charset="0"/>
              </a:rPr>
              <a:t>surcharge</a:t>
            </a:r>
            <a:r>
              <a:rPr lang="en-US" sz="2400" dirty="0">
                <a:solidFill>
                  <a:srgbClr val="FAFAFA"/>
                </a:solidFill>
                <a:latin typeface="FreightSans Pro Book" panose="02000606030000020004" pitchFamily="50" charset="0"/>
                <a:cs typeface="Calibri" panose="020F0502020204030204" pitchFamily="34" charset="0"/>
              </a:rPr>
              <a:t> (component above the unsubsidized rate</a:t>
            </a:r>
            <a:r>
              <a:rPr lang="en-US" sz="2400" dirty="0" smtClean="0">
                <a:solidFill>
                  <a:srgbClr val="FAFAFA"/>
                </a:solidFill>
                <a:latin typeface="FreightSans Pro Book" panose="02000606030000020004" pitchFamily="50" charset="0"/>
                <a:cs typeface="Calibri" panose="020F0502020204030204" pitchFamily="34" charset="0"/>
              </a:rPr>
              <a:t>)</a:t>
            </a:r>
            <a:endParaRPr lang="en-US" sz="2400" dirty="0">
              <a:solidFill>
                <a:srgbClr val="FAFAFA"/>
              </a:solidFill>
              <a:latin typeface="FreightSans Pro Book" panose="02000606030000020004" pitchFamily="50" charset="0"/>
              <a:cs typeface="Calibri" panose="020F0502020204030204" pitchFamily="34" charset="0"/>
            </a:endParaRPr>
          </a:p>
        </p:txBody>
      </p:sp>
    </p:spTree>
    <p:extLst>
      <p:ext uri="{BB962C8B-B14F-4D97-AF65-F5344CB8AC3E}">
        <p14:creationId xmlns:p14="http://schemas.microsoft.com/office/powerpoint/2010/main" val="35981648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How </a:t>
            </a:r>
            <a:r>
              <a:rPr lang="en-US" sz="3200" dirty="0">
                <a:solidFill>
                  <a:schemeClr val="bg1"/>
                </a:solidFill>
                <a:latin typeface="FreightSans Pro Medium" panose="02000606030000020004" pitchFamily="50" charset="0"/>
              </a:rPr>
              <a:t>to Develop a Recharge </a:t>
            </a:r>
            <a:r>
              <a:rPr lang="en-US" sz="3200" dirty="0" smtClean="0">
                <a:solidFill>
                  <a:schemeClr val="bg1"/>
                </a:solidFill>
                <a:latin typeface="FreightSans Pro Medium" panose="02000606030000020004" pitchFamily="50" charset="0"/>
              </a:rPr>
              <a:t>Rate</a:t>
            </a:r>
          </a:p>
          <a:p>
            <a:pPr>
              <a:lnSpc>
                <a:spcPct val="150000"/>
              </a:lnSpc>
            </a:pPr>
            <a:r>
              <a:rPr lang="en-US" sz="2400" b="1" dirty="0">
                <a:solidFill>
                  <a:schemeClr val="bg1"/>
                </a:solidFill>
                <a:latin typeface="FreightSans Pro Medium" panose="02000606030000020004" pitchFamily="50" charset="0"/>
              </a:rPr>
              <a:t>External Revenue and Surcharges</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44</a:t>
            </a:fld>
            <a:endParaRPr lang="en-US" dirty="0">
              <a:solidFill>
                <a:schemeClr val="bg1"/>
              </a:solidFill>
            </a:endParaRPr>
          </a:p>
        </p:txBody>
      </p:sp>
      <p:sp>
        <p:nvSpPr>
          <p:cNvPr id="8" name="TextBox 7"/>
          <p:cNvSpPr txBox="1"/>
          <p:nvPr/>
        </p:nvSpPr>
        <p:spPr>
          <a:xfrm>
            <a:off x="1090863" y="2129589"/>
            <a:ext cx="9992226" cy="2585285"/>
          </a:xfrm>
          <a:prstGeom prst="rect">
            <a:avLst/>
          </a:prstGeom>
          <a:noFill/>
        </p:spPr>
        <p:txBody>
          <a:bodyPr wrap="square" rtlCol="0" anchor="ctr">
            <a:noAutofit/>
          </a:bodyPr>
          <a:lstStyle/>
          <a:p>
            <a:pPr>
              <a:lnSpc>
                <a:spcPts val="3300"/>
              </a:lnSpc>
              <a:spcBef>
                <a:spcPts val="400"/>
              </a:spcBef>
              <a:spcAft>
                <a:spcPts val="400"/>
              </a:spcAft>
            </a:pPr>
            <a:r>
              <a:rPr lang="en-US" sz="2400" dirty="0">
                <a:solidFill>
                  <a:srgbClr val="FAFAFA"/>
                </a:solidFill>
                <a:latin typeface="FreightSans Pro Semibold" panose="02000603040000020004" pitchFamily="50" charset="0"/>
                <a:cs typeface="Calibri" panose="020F0502020204030204" pitchFamily="34" charset="0"/>
              </a:rPr>
              <a:t>Other Activities</a:t>
            </a:r>
          </a:p>
          <a:p>
            <a:pPr marL="342900" indent="-342900">
              <a:lnSpc>
                <a:spcPts val="33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External revenue for all other activities should be recorded using revenue account </a:t>
            </a:r>
            <a:r>
              <a:rPr lang="en-US" sz="2400" dirty="0">
                <a:solidFill>
                  <a:srgbClr val="FAFAFA"/>
                </a:solidFill>
                <a:latin typeface="FreightSans Pro Semibold" panose="02000603040000020004" pitchFamily="50" charset="0"/>
                <a:cs typeface="Calibri" panose="020F0502020204030204" pitchFamily="34" charset="0"/>
              </a:rPr>
              <a:t>48xxx</a:t>
            </a:r>
            <a:r>
              <a:rPr lang="en-US" sz="2400" dirty="0">
                <a:solidFill>
                  <a:srgbClr val="FAFAFA"/>
                </a:solidFill>
                <a:latin typeface="FreightSans Pro Book" panose="02000606030000020004" pitchFamily="50" charset="0"/>
                <a:cs typeface="Calibri" panose="020F0502020204030204" pitchFamily="34" charset="0"/>
              </a:rPr>
              <a:t> and the recharge fund</a:t>
            </a:r>
          </a:p>
          <a:p>
            <a:pPr marL="342900" indent="-342900">
              <a:lnSpc>
                <a:spcPts val="33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The surcharge income component should be recorded using the revenue account </a:t>
            </a:r>
            <a:r>
              <a:rPr lang="en-US" sz="2400" dirty="0">
                <a:solidFill>
                  <a:srgbClr val="FAFAFA"/>
                </a:solidFill>
                <a:latin typeface="FreightSans Pro Semibold" panose="02000603040000020004" pitchFamily="50" charset="0"/>
                <a:cs typeface="Calibri" panose="020F0502020204030204" pitchFamily="34" charset="0"/>
              </a:rPr>
              <a:t>48xxx</a:t>
            </a:r>
            <a:r>
              <a:rPr lang="en-US" sz="2400" dirty="0">
                <a:solidFill>
                  <a:srgbClr val="FAFAFA"/>
                </a:solidFill>
                <a:latin typeface="FreightSans Pro Book" panose="02000606030000020004" pitchFamily="50" charset="0"/>
                <a:cs typeface="Calibri" panose="020F0502020204030204" pitchFamily="34" charset="0"/>
              </a:rPr>
              <a:t> and fund </a:t>
            </a:r>
            <a:r>
              <a:rPr lang="en-US" sz="2400" dirty="0">
                <a:solidFill>
                  <a:srgbClr val="FAFAFA"/>
                </a:solidFill>
                <a:latin typeface="FreightSans Pro Semibold" panose="02000603040000020004" pitchFamily="50" charset="0"/>
                <a:cs typeface="Calibri" panose="020F0502020204030204" pitchFamily="34" charset="0"/>
              </a:rPr>
              <a:t>66350</a:t>
            </a:r>
          </a:p>
        </p:txBody>
      </p:sp>
    </p:spTree>
    <p:extLst>
      <p:ext uri="{BB962C8B-B14F-4D97-AF65-F5344CB8AC3E}">
        <p14:creationId xmlns:p14="http://schemas.microsoft.com/office/powerpoint/2010/main" val="38206047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How </a:t>
            </a:r>
            <a:r>
              <a:rPr lang="en-US" sz="3200" dirty="0">
                <a:solidFill>
                  <a:schemeClr val="bg1"/>
                </a:solidFill>
                <a:latin typeface="FreightSans Pro Medium" panose="02000606030000020004" pitchFamily="50" charset="0"/>
              </a:rPr>
              <a:t>to Develop a Recharge </a:t>
            </a:r>
            <a:r>
              <a:rPr lang="en-US" sz="3200" dirty="0" smtClean="0">
                <a:solidFill>
                  <a:schemeClr val="bg1"/>
                </a:solidFill>
                <a:latin typeface="FreightSans Pro Medium" panose="02000606030000020004" pitchFamily="50" charset="0"/>
              </a:rPr>
              <a:t>Rate</a:t>
            </a:r>
          </a:p>
          <a:p>
            <a:pPr>
              <a:lnSpc>
                <a:spcPct val="150000"/>
              </a:lnSpc>
            </a:pPr>
            <a:r>
              <a:rPr lang="en-US" sz="2400" b="1" dirty="0">
                <a:solidFill>
                  <a:schemeClr val="bg1"/>
                </a:solidFill>
                <a:latin typeface="FreightSans Pro Medium" panose="02000606030000020004" pitchFamily="50" charset="0"/>
              </a:rPr>
              <a:t>External Revenue and Surcharges</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45</a:t>
            </a:fld>
            <a:endParaRPr lang="en-US" dirty="0">
              <a:solidFill>
                <a:schemeClr val="bg1"/>
              </a:solidFill>
            </a:endParaRPr>
          </a:p>
        </p:txBody>
      </p:sp>
      <p:sp>
        <p:nvSpPr>
          <p:cNvPr id="8" name="TextBox 7"/>
          <p:cNvSpPr txBox="1"/>
          <p:nvPr/>
        </p:nvSpPr>
        <p:spPr>
          <a:xfrm>
            <a:off x="1090863" y="2129589"/>
            <a:ext cx="9992226" cy="2585285"/>
          </a:xfrm>
          <a:prstGeom prst="rect">
            <a:avLst/>
          </a:prstGeom>
          <a:noFill/>
        </p:spPr>
        <p:txBody>
          <a:bodyPr wrap="square" rtlCol="0" anchor="ctr">
            <a:noAutofit/>
          </a:bodyPr>
          <a:lstStyle/>
          <a:p>
            <a:pPr>
              <a:lnSpc>
                <a:spcPts val="3300"/>
              </a:lnSpc>
              <a:spcBef>
                <a:spcPts val="400"/>
              </a:spcBef>
              <a:spcAft>
                <a:spcPts val="400"/>
              </a:spcAft>
            </a:pPr>
            <a:r>
              <a:rPr lang="en-US" sz="2400" dirty="0">
                <a:solidFill>
                  <a:srgbClr val="FAFAFA"/>
                </a:solidFill>
                <a:latin typeface="FreightSans Pro Semibold" panose="02000603040000020004" pitchFamily="50" charset="0"/>
                <a:cs typeface="Calibri" panose="020F0502020204030204" pitchFamily="34" charset="0"/>
              </a:rPr>
              <a:t>Educational Activities</a:t>
            </a:r>
            <a:endParaRPr lang="en-US" sz="2400" dirty="0" smtClean="0">
              <a:solidFill>
                <a:srgbClr val="FAFAFA"/>
              </a:solidFill>
              <a:latin typeface="FreightSans Pro Semibold" panose="02000603040000020004" pitchFamily="50" charset="0"/>
              <a:cs typeface="Calibri" panose="020F0502020204030204" pitchFamily="34" charset="0"/>
            </a:endParaRPr>
          </a:p>
          <a:p>
            <a:pPr marL="342900" indent="-342900">
              <a:lnSpc>
                <a:spcPts val="3300"/>
              </a:lnSpc>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External </a:t>
            </a:r>
            <a:r>
              <a:rPr lang="en-US" sz="2400" dirty="0">
                <a:solidFill>
                  <a:srgbClr val="FAFAFA"/>
                </a:solidFill>
                <a:latin typeface="FreightSans Pro Book" panose="02000606030000020004" pitchFamily="50" charset="0"/>
                <a:cs typeface="Calibri" panose="020F0502020204030204" pitchFamily="34" charset="0"/>
              </a:rPr>
              <a:t>revenue for Educational Activities should be recorded using the revenue account </a:t>
            </a:r>
            <a:r>
              <a:rPr lang="en-US" sz="2400" dirty="0" smtClean="0">
                <a:solidFill>
                  <a:srgbClr val="FAFAFA"/>
                </a:solidFill>
                <a:latin typeface="FreightSans Pro Semibold" panose="02000603040000020004" pitchFamily="50" charset="0"/>
                <a:cs typeface="Calibri" panose="020F0502020204030204" pitchFamily="34" charset="0"/>
              </a:rPr>
              <a:t>46xxx</a:t>
            </a:r>
            <a:r>
              <a:rPr lang="en-US" sz="2400" dirty="0" smtClean="0">
                <a:solidFill>
                  <a:srgbClr val="FAFAFA"/>
                </a:solidFill>
                <a:latin typeface="FreightSans Pro Book" panose="02000606030000020004" pitchFamily="50" charset="0"/>
                <a:cs typeface="Calibri" panose="020F0502020204030204" pitchFamily="34" charset="0"/>
              </a:rPr>
              <a:t> </a:t>
            </a:r>
            <a:r>
              <a:rPr lang="en-US" sz="2400" dirty="0">
                <a:solidFill>
                  <a:srgbClr val="FAFAFA"/>
                </a:solidFill>
                <a:latin typeface="FreightSans Pro Book" panose="02000606030000020004" pitchFamily="50" charset="0"/>
                <a:cs typeface="Calibri" panose="020F0502020204030204" pitchFamily="34" charset="0"/>
              </a:rPr>
              <a:t>and the recharge fund</a:t>
            </a:r>
          </a:p>
          <a:p>
            <a:pPr marL="342900" indent="-342900">
              <a:lnSpc>
                <a:spcPts val="33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The surcharge income component should be recorded using the revenue account </a:t>
            </a:r>
            <a:r>
              <a:rPr lang="en-US" sz="2400" dirty="0" smtClean="0">
                <a:solidFill>
                  <a:srgbClr val="FAFAFA"/>
                </a:solidFill>
                <a:latin typeface="FreightSans Pro Semibold" panose="02000603040000020004" pitchFamily="50" charset="0"/>
                <a:cs typeface="Calibri" panose="020F0502020204030204" pitchFamily="34" charset="0"/>
              </a:rPr>
              <a:t>46xxx</a:t>
            </a:r>
            <a:r>
              <a:rPr lang="en-US" sz="2400" dirty="0" smtClean="0">
                <a:solidFill>
                  <a:srgbClr val="FAFAFA"/>
                </a:solidFill>
                <a:latin typeface="FreightSans Pro Book" panose="02000606030000020004" pitchFamily="50" charset="0"/>
                <a:cs typeface="Calibri" panose="020F0502020204030204" pitchFamily="34" charset="0"/>
              </a:rPr>
              <a:t> </a:t>
            </a:r>
            <a:r>
              <a:rPr lang="en-US" sz="2400" dirty="0">
                <a:solidFill>
                  <a:srgbClr val="FAFAFA"/>
                </a:solidFill>
                <a:latin typeface="FreightSans Pro Book" panose="02000606030000020004" pitchFamily="50" charset="0"/>
                <a:cs typeface="Calibri" panose="020F0502020204030204" pitchFamily="34" charset="0"/>
              </a:rPr>
              <a:t>and fund </a:t>
            </a:r>
            <a:r>
              <a:rPr lang="en-US" sz="2400" dirty="0" smtClean="0">
                <a:solidFill>
                  <a:srgbClr val="FAFAFA"/>
                </a:solidFill>
                <a:latin typeface="FreightSans Pro Semibold" panose="02000603040000020004" pitchFamily="50" charset="0"/>
                <a:cs typeface="Calibri" panose="020F0502020204030204" pitchFamily="34" charset="0"/>
              </a:rPr>
              <a:t>60050</a:t>
            </a:r>
            <a:endParaRPr lang="en-US" sz="2400" dirty="0">
              <a:solidFill>
                <a:srgbClr val="FAFAFA"/>
              </a:solidFill>
              <a:latin typeface="FreightSans Pro Semibold" panose="02000603040000020004" pitchFamily="50" charset="0"/>
              <a:cs typeface="Calibri" panose="020F0502020204030204" pitchFamily="34" charset="0"/>
            </a:endParaRPr>
          </a:p>
        </p:txBody>
      </p:sp>
    </p:spTree>
    <p:extLst>
      <p:ext uri="{BB962C8B-B14F-4D97-AF65-F5344CB8AC3E}">
        <p14:creationId xmlns:p14="http://schemas.microsoft.com/office/powerpoint/2010/main" val="27574411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How </a:t>
            </a:r>
            <a:r>
              <a:rPr lang="en-US" sz="3200" dirty="0">
                <a:solidFill>
                  <a:schemeClr val="bg1"/>
                </a:solidFill>
                <a:latin typeface="FreightSans Pro Medium" panose="02000606030000020004" pitchFamily="50" charset="0"/>
              </a:rPr>
              <a:t>to Develop a Recharge </a:t>
            </a:r>
            <a:r>
              <a:rPr lang="en-US" sz="3200" dirty="0" smtClean="0">
                <a:solidFill>
                  <a:schemeClr val="bg1"/>
                </a:solidFill>
                <a:latin typeface="FreightSans Pro Medium" panose="02000606030000020004" pitchFamily="50" charset="0"/>
              </a:rPr>
              <a:t>Rate</a:t>
            </a:r>
          </a:p>
          <a:p>
            <a:pPr>
              <a:lnSpc>
                <a:spcPct val="150000"/>
              </a:lnSpc>
            </a:pPr>
            <a:r>
              <a:rPr lang="en-US" sz="2400" b="1" dirty="0">
                <a:solidFill>
                  <a:schemeClr val="bg1"/>
                </a:solidFill>
                <a:latin typeface="FreightSans Pro Medium" panose="02000606030000020004" pitchFamily="50" charset="0"/>
              </a:rPr>
              <a:t>Rates for Non-Campus Customers</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46</a:t>
            </a:fld>
            <a:endParaRPr lang="en-US" dirty="0">
              <a:solidFill>
                <a:schemeClr val="bg1"/>
              </a:solidFill>
            </a:endParaRPr>
          </a:p>
        </p:txBody>
      </p:sp>
      <p:sp>
        <p:nvSpPr>
          <p:cNvPr id="8" name="TextBox 7"/>
          <p:cNvSpPr txBox="1"/>
          <p:nvPr/>
        </p:nvSpPr>
        <p:spPr>
          <a:xfrm>
            <a:off x="704850" y="2005765"/>
            <a:ext cx="10683039" cy="177681"/>
          </a:xfrm>
          <a:prstGeom prst="rect">
            <a:avLst/>
          </a:prstGeom>
          <a:noFill/>
        </p:spPr>
        <p:txBody>
          <a:bodyPr wrap="square" rtlCol="0" anchor="ctr">
            <a:noAutofit/>
          </a:bodyPr>
          <a:lstStyle/>
          <a:p>
            <a:pPr>
              <a:spcBef>
                <a:spcPts val="400"/>
              </a:spcBef>
              <a:spcAft>
                <a:spcPts val="400"/>
              </a:spcAft>
            </a:pPr>
            <a:r>
              <a:rPr lang="en-US" sz="2000" dirty="0">
                <a:solidFill>
                  <a:srgbClr val="FAFAFA"/>
                </a:solidFill>
                <a:latin typeface="FreightSans Pro Book" panose="02000606030000020004" pitchFamily="50" charset="0"/>
                <a:cs typeface="Calibri" panose="020F0502020204030204" pitchFamily="34" charset="0"/>
              </a:rPr>
              <a:t>Inclusion / exclusion of certain component in recharge rates calculation based on </a:t>
            </a:r>
            <a:r>
              <a:rPr lang="en-US" sz="2000" dirty="0" smtClean="0">
                <a:solidFill>
                  <a:srgbClr val="FAFAFA"/>
                </a:solidFill>
                <a:latin typeface="FreightSans Pro Book" panose="02000606030000020004" pitchFamily="50" charset="0"/>
                <a:cs typeface="Calibri" panose="020F0502020204030204" pitchFamily="34" charset="0"/>
              </a:rPr>
              <a:t>customers’ categories:</a:t>
            </a:r>
            <a:endParaRPr lang="en-US" sz="2000" dirty="0">
              <a:solidFill>
                <a:srgbClr val="FAFAFA"/>
              </a:solidFill>
              <a:latin typeface="FreightSans Pro Book" panose="02000606030000020004" pitchFamily="50" charset="0"/>
              <a:cs typeface="Calibri" panose="020F050202020403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4174853149"/>
              </p:ext>
            </p:extLst>
          </p:nvPr>
        </p:nvGraphicFramePr>
        <p:xfrm>
          <a:off x="690812" y="2495550"/>
          <a:ext cx="10843963" cy="3786823"/>
        </p:xfrm>
        <a:graphic>
          <a:graphicData uri="http://schemas.openxmlformats.org/drawingml/2006/table">
            <a:tbl>
              <a:tblPr firstRow="1" bandRow="1">
                <a:tableStyleId>{5C22544A-7EE6-4342-B048-85BDC9FD1C3A}</a:tableStyleId>
              </a:tblPr>
              <a:tblGrid>
                <a:gridCol w="1554357">
                  <a:extLst>
                    <a:ext uri="{9D8B030D-6E8A-4147-A177-3AD203B41FA5}">
                      <a16:colId xmlns:a16="http://schemas.microsoft.com/office/drawing/2014/main" val="20000"/>
                    </a:ext>
                  </a:extLst>
                </a:gridCol>
                <a:gridCol w="1473786">
                  <a:extLst>
                    <a:ext uri="{9D8B030D-6E8A-4147-A177-3AD203B41FA5}">
                      <a16:colId xmlns:a16="http://schemas.microsoft.com/office/drawing/2014/main" val="20001"/>
                    </a:ext>
                  </a:extLst>
                </a:gridCol>
                <a:gridCol w="1854118">
                  <a:extLst>
                    <a:ext uri="{9D8B030D-6E8A-4147-A177-3AD203B41FA5}">
                      <a16:colId xmlns:a16="http://schemas.microsoft.com/office/drawing/2014/main" val="20002"/>
                    </a:ext>
                  </a:extLst>
                </a:gridCol>
                <a:gridCol w="1996742">
                  <a:extLst>
                    <a:ext uri="{9D8B030D-6E8A-4147-A177-3AD203B41FA5}">
                      <a16:colId xmlns:a16="http://schemas.microsoft.com/office/drawing/2014/main" val="20003"/>
                    </a:ext>
                  </a:extLst>
                </a:gridCol>
                <a:gridCol w="2015759">
                  <a:extLst>
                    <a:ext uri="{9D8B030D-6E8A-4147-A177-3AD203B41FA5}">
                      <a16:colId xmlns:a16="http://schemas.microsoft.com/office/drawing/2014/main" val="20004"/>
                    </a:ext>
                  </a:extLst>
                </a:gridCol>
                <a:gridCol w="1949201">
                  <a:extLst>
                    <a:ext uri="{9D8B030D-6E8A-4147-A177-3AD203B41FA5}">
                      <a16:colId xmlns:a16="http://schemas.microsoft.com/office/drawing/2014/main" val="20005"/>
                    </a:ext>
                  </a:extLst>
                </a:gridCol>
              </a:tblGrid>
              <a:tr h="676231">
                <a:tc>
                  <a:txBody>
                    <a:bodyPr/>
                    <a:lstStyle/>
                    <a:p>
                      <a:r>
                        <a:rPr lang="en-US" sz="1600" dirty="0" smtClean="0">
                          <a:solidFill>
                            <a:schemeClr val="bg1"/>
                          </a:solidFill>
                          <a:latin typeface="FreightSans Pro Semibold" panose="02000603040000020004" pitchFamily="50" charset="0"/>
                        </a:rPr>
                        <a:t>Component</a:t>
                      </a:r>
                      <a:endParaRPr lang="en-US" sz="1600" dirty="0">
                        <a:solidFill>
                          <a:schemeClr val="bg1"/>
                        </a:solidFill>
                        <a:latin typeface="FreightSans Pro Semibold" panose="02000603040000020004" pitchFamily="50" charset="0"/>
                      </a:endParaRPr>
                    </a:p>
                  </a:txBody>
                  <a:tcPr>
                    <a:solidFill>
                      <a:srgbClr val="183C5C"/>
                    </a:solidFill>
                  </a:tcPr>
                </a:tc>
                <a:tc>
                  <a:txBody>
                    <a:bodyPr/>
                    <a:lstStyle/>
                    <a:p>
                      <a:r>
                        <a:rPr lang="en-US" sz="1600" dirty="0" smtClean="0">
                          <a:solidFill>
                            <a:schemeClr val="bg1"/>
                          </a:solidFill>
                          <a:latin typeface="FreightSans Pro Semibold" panose="02000603040000020004" pitchFamily="50" charset="0"/>
                        </a:rPr>
                        <a:t>Internal to UCB</a:t>
                      </a:r>
                      <a:endParaRPr lang="en-US" sz="1600" dirty="0">
                        <a:solidFill>
                          <a:schemeClr val="bg1"/>
                        </a:solidFill>
                        <a:latin typeface="FreightSans Pro Semibold" panose="02000603040000020004" pitchFamily="50" charset="0"/>
                      </a:endParaRPr>
                    </a:p>
                  </a:txBody>
                  <a:tcPr>
                    <a:solidFill>
                      <a:srgbClr val="183C5C"/>
                    </a:solidFill>
                  </a:tcPr>
                </a:tc>
                <a:tc>
                  <a:txBody>
                    <a:bodyPr/>
                    <a:lstStyle/>
                    <a:p>
                      <a:r>
                        <a:rPr lang="en-US" sz="1600" dirty="0" smtClean="0">
                          <a:solidFill>
                            <a:schemeClr val="bg1"/>
                          </a:solidFill>
                          <a:latin typeface="FreightSans Pro Semibold" panose="02000603040000020004" pitchFamily="50" charset="0"/>
                        </a:rPr>
                        <a:t>External Private</a:t>
                      </a:r>
                      <a:r>
                        <a:rPr lang="en-US" sz="1600" baseline="0" dirty="0" smtClean="0">
                          <a:solidFill>
                            <a:schemeClr val="bg1"/>
                          </a:solidFill>
                          <a:latin typeface="FreightSans Pro Semibold" panose="02000603040000020004" pitchFamily="50" charset="0"/>
                        </a:rPr>
                        <a:t> Corporation</a:t>
                      </a:r>
                      <a:endParaRPr lang="en-US" sz="1600" dirty="0">
                        <a:solidFill>
                          <a:schemeClr val="bg1"/>
                        </a:solidFill>
                        <a:latin typeface="FreightSans Pro Semibold" panose="02000603040000020004" pitchFamily="50" charset="0"/>
                      </a:endParaRPr>
                    </a:p>
                  </a:txBody>
                  <a:tcPr>
                    <a:solidFill>
                      <a:srgbClr val="183C5C"/>
                    </a:solidFill>
                  </a:tcPr>
                </a:tc>
                <a:tc>
                  <a:txBody>
                    <a:bodyPr/>
                    <a:lstStyle/>
                    <a:p>
                      <a:r>
                        <a:rPr lang="en-US" sz="1600" dirty="0" smtClean="0">
                          <a:solidFill>
                            <a:schemeClr val="bg1"/>
                          </a:solidFill>
                          <a:latin typeface="FreightSans Pro Semibold" panose="02000603040000020004" pitchFamily="50" charset="0"/>
                        </a:rPr>
                        <a:t>Affiliates, excluding other UCs</a:t>
                      </a:r>
                    </a:p>
                  </a:txBody>
                  <a:tcPr>
                    <a:solidFill>
                      <a:srgbClr val="183C5C"/>
                    </a:solidFill>
                  </a:tcPr>
                </a:tc>
                <a:tc>
                  <a:txBody>
                    <a:bodyPr/>
                    <a:lstStyle/>
                    <a:p>
                      <a:r>
                        <a:rPr lang="en-US" sz="1600" dirty="0" smtClean="0">
                          <a:solidFill>
                            <a:schemeClr val="bg1"/>
                          </a:solidFill>
                          <a:latin typeface="FreightSans Pro Semibold" panose="02000603040000020004" pitchFamily="50" charset="0"/>
                        </a:rPr>
                        <a:t>Other UC</a:t>
                      </a:r>
                      <a:r>
                        <a:rPr lang="en-US" sz="1600" baseline="0" dirty="0" smtClean="0">
                          <a:solidFill>
                            <a:schemeClr val="bg1"/>
                          </a:solidFill>
                          <a:latin typeface="FreightSans Pro Semibold" panose="02000603040000020004" pitchFamily="50" charset="0"/>
                        </a:rPr>
                        <a:t> campuses</a:t>
                      </a:r>
                      <a:endParaRPr lang="en-US" sz="1600" dirty="0">
                        <a:solidFill>
                          <a:schemeClr val="bg1"/>
                        </a:solidFill>
                        <a:latin typeface="FreightSans Pro Semibold" panose="02000603040000020004" pitchFamily="50" charset="0"/>
                      </a:endParaRPr>
                    </a:p>
                  </a:txBody>
                  <a:tcPr>
                    <a:solidFill>
                      <a:srgbClr val="183C5C"/>
                    </a:solidFill>
                  </a:tcPr>
                </a:tc>
                <a:tc>
                  <a:txBody>
                    <a:bodyPr/>
                    <a:lstStyle/>
                    <a:p>
                      <a:r>
                        <a:rPr lang="en-US" sz="1600" dirty="0" smtClean="0">
                          <a:solidFill>
                            <a:schemeClr val="bg1"/>
                          </a:solidFill>
                          <a:latin typeface="FreightSans Pro Semibold" panose="02000603040000020004" pitchFamily="50" charset="0"/>
                        </a:rPr>
                        <a:t>Other universities and</a:t>
                      </a:r>
                      <a:r>
                        <a:rPr lang="en-US" sz="1600" baseline="0" dirty="0" smtClean="0">
                          <a:solidFill>
                            <a:schemeClr val="bg1"/>
                          </a:solidFill>
                          <a:latin typeface="FreightSans Pro Semibold" panose="02000603040000020004" pitchFamily="50" charset="0"/>
                        </a:rPr>
                        <a:t> non-profit</a:t>
                      </a:r>
                      <a:endParaRPr lang="en-US" sz="1600" dirty="0">
                        <a:solidFill>
                          <a:schemeClr val="bg1"/>
                        </a:solidFill>
                        <a:latin typeface="FreightSans Pro Semibold" panose="02000603040000020004" pitchFamily="50" charset="0"/>
                      </a:endParaRPr>
                    </a:p>
                  </a:txBody>
                  <a:tcPr>
                    <a:solidFill>
                      <a:srgbClr val="183C5C"/>
                    </a:solidFill>
                  </a:tcPr>
                </a:tc>
                <a:extLst>
                  <a:ext uri="{0D108BD9-81ED-4DB2-BD59-A6C34878D82A}">
                    <a16:rowId xmlns:a16="http://schemas.microsoft.com/office/drawing/2014/main" val="10000"/>
                  </a:ext>
                </a:extLst>
              </a:tr>
              <a:tr h="839860">
                <a:tc>
                  <a:txBody>
                    <a:bodyPr/>
                    <a:lstStyle/>
                    <a:p>
                      <a:r>
                        <a:rPr lang="en-US" sz="1600" dirty="0" smtClean="0">
                          <a:solidFill>
                            <a:schemeClr val="bg1"/>
                          </a:solidFill>
                          <a:latin typeface="FreightSans Pro Book" panose="02000606030000020004" pitchFamily="50" charset="0"/>
                        </a:rPr>
                        <a:t>Subsidies</a:t>
                      </a:r>
                      <a:endParaRPr lang="en-US" sz="1600" dirty="0">
                        <a:solidFill>
                          <a:schemeClr val="bg1"/>
                        </a:solidFill>
                        <a:latin typeface="FreightSans Pro Book" panose="02000606030000020004" pitchFamily="50" charset="0"/>
                      </a:endParaRPr>
                    </a:p>
                  </a:txBody>
                  <a:tcPr>
                    <a:noFill/>
                  </a:tcPr>
                </a:tc>
                <a:tc>
                  <a:txBody>
                    <a:bodyPr/>
                    <a:lstStyle/>
                    <a:p>
                      <a:r>
                        <a:rPr lang="en-US" sz="1600" dirty="0" smtClean="0">
                          <a:solidFill>
                            <a:schemeClr val="bg1"/>
                          </a:solidFill>
                          <a:latin typeface="FreightSans Pro Book" panose="02000606030000020004" pitchFamily="50" charset="0"/>
                        </a:rPr>
                        <a:t>Yes, can</a:t>
                      </a:r>
                      <a:endParaRPr lang="en-US" sz="1600" dirty="0">
                        <a:solidFill>
                          <a:schemeClr val="bg1"/>
                        </a:solidFill>
                        <a:latin typeface="FreightSans Pro Book" panose="02000606030000020004" pitchFamily="50" charset="0"/>
                      </a:endParaRPr>
                    </a:p>
                  </a:txBody>
                  <a:tcPr>
                    <a:noFill/>
                  </a:tcPr>
                </a:tc>
                <a:tc>
                  <a:txBody>
                    <a:bodyPr/>
                    <a:lstStyle/>
                    <a:p>
                      <a:r>
                        <a:rPr lang="en-US" sz="1600" dirty="0" smtClean="0">
                          <a:solidFill>
                            <a:schemeClr val="bg1"/>
                          </a:solidFill>
                          <a:latin typeface="FreightSans Pro Book" panose="02000606030000020004" pitchFamily="50" charset="0"/>
                        </a:rPr>
                        <a:t>No</a:t>
                      </a:r>
                      <a:endParaRPr lang="en-US" sz="1600" dirty="0">
                        <a:solidFill>
                          <a:schemeClr val="bg1"/>
                        </a:solidFill>
                        <a:latin typeface="FreightSans Pro Book" panose="02000606030000020004" pitchFamily="50" charset="0"/>
                      </a:endParaRPr>
                    </a:p>
                  </a:txBody>
                  <a:tcPr>
                    <a:noFill/>
                  </a:tcPr>
                </a:tc>
                <a:tc>
                  <a:txBody>
                    <a:bodyPr/>
                    <a:lstStyle/>
                    <a:p>
                      <a:r>
                        <a:rPr lang="en-US" sz="1600" dirty="0" smtClean="0">
                          <a:solidFill>
                            <a:schemeClr val="bg1"/>
                          </a:solidFill>
                          <a:latin typeface="FreightSans Pro Book" panose="02000606030000020004" pitchFamily="50" charset="0"/>
                        </a:rPr>
                        <a:t>Yes, can, but can</a:t>
                      </a:r>
                      <a:r>
                        <a:rPr lang="en-US" sz="1600" baseline="0" dirty="0" smtClean="0">
                          <a:solidFill>
                            <a:schemeClr val="bg1"/>
                          </a:solidFill>
                          <a:latin typeface="FreightSans Pro Book" panose="02000606030000020004" pitchFamily="50" charset="0"/>
                        </a:rPr>
                        <a:t> be lower than internal to UCB</a:t>
                      </a:r>
                      <a:endParaRPr lang="en-US" sz="1600" dirty="0">
                        <a:solidFill>
                          <a:schemeClr val="bg1"/>
                        </a:solidFill>
                        <a:latin typeface="FreightSans Pro Book" panose="02000606030000020004" pitchFamily="50" charset="0"/>
                      </a:endParaRPr>
                    </a:p>
                  </a:txBody>
                  <a:tcPr>
                    <a:noFill/>
                  </a:tcPr>
                </a:tc>
                <a:tc>
                  <a:txBody>
                    <a:bodyPr/>
                    <a:lstStyle/>
                    <a:p>
                      <a:pPr marL="0" marR="0" lvl="0" indent="0" algn="l" defTabSz="911017"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FreightSans Pro Book" panose="02000606030000020004" pitchFamily="50" charset="0"/>
                        </a:rPr>
                        <a:t>Yes, can, but can</a:t>
                      </a:r>
                      <a:r>
                        <a:rPr lang="en-US" sz="1600" baseline="0" dirty="0" smtClean="0">
                          <a:solidFill>
                            <a:schemeClr val="bg1"/>
                          </a:solidFill>
                          <a:latin typeface="FreightSans Pro Book" panose="02000606030000020004" pitchFamily="50" charset="0"/>
                        </a:rPr>
                        <a:t> be lower than internal to UCB</a:t>
                      </a:r>
                      <a:endParaRPr lang="en-US" sz="1600" dirty="0" smtClean="0">
                        <a:solidFill>
                          <a:schemeClr val="bg1"/>
                        </a:solidFill>
                        <a:latin typeface="FreightSans Pro Book" panose="02000606030000020004" pitchFamily="50" charset="0"/>
                      </a:endParaRPr>
                    </a:p>
                  </a:txBody>
                  <a:tcPr>
                    <a:noFill/>
                  </a:tcPr>
                </a:tc>
                <a:tc>
                  <a:txBody>
                    <a:bodyPr/>
                    <a:lstStyle/>
                    <a:p>
                      <a:pPr marL="0" marR="0" lvl="0" indent="0" algn="l" defTabSz="911017"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FreightSans Pro Book" panose="02000606030000020004" pitchFamily="50" charset="0"/>
                        </a:rPr>
                        <a:t>No</a:t>
                      </a:r>
                    </a:p>
                    <a:p>
                      <a:endParaRPr lang="en-US" sz="1600" dirty="0">
                        <a:solidFill>
                          <a:schemeClr val="bg1"/>
                        </a:solidFill>
                        <a:latin typeface="FreightSans Pro Book" panose="02000606030000020004" pitchFamily="50" charset="0"/>
                      </a:endParaRPr>
                    </a:p>
                  </a:txBody>
                  <a:tcPr>
                    <a:noFill/>
                  </a:tcPr>
                </a:tc>
                <a:extLst>
                  <a:ext uri="{0D108BD9-81ED-4DB2-BD59-A6C34878D82A}">
                    <a16:rowId xmlns:a16="http://schemas.microsoft.com/office/drawing/2014/main" val="10001"/>
                  </a:ext>
                </a:extLst>
              </a:tr>
              <a:tr h="839860">
                <a:tc>
                  <a:txBody>
                    <a:bodyPr/>
                    <a:lstStyle/>
                    <a:p>
                      <a:r>
                        <a:rPr lang="en-US" sz="1600" dirty="0" smtClean="0">
                          <a:solidFill>
                            <a:schemeClr val="bg1"/>
                          </a:solidFill>
                          <a:latin typeface="FreightSans Pro Book" panose="02000606030000020004" pitchFamily="50" charset="0"/>
                        </a:rPr>
                        <a:t>Surcharge</a:t>
                      </a:r>
                      <a:endParaRPr lang="en-US" sz="1600" dirty="0">
                        <a:solidFill>
                          <a:schemeClr val="bg1"/>
                        </a:solidFill>
                        <a:latin typeface="FreightSans Pro Book" panose="02000606030000020004" pitchFamily="50" charset="0"/>
                      </a:endParaRPr>
                    </a:p>
                  </a:txBody>
                  <a:tcPr>
                    <a:noFill/>
                  </a:tcPr>
                </a:tc>
                <a:tc>
                  <a:txBody>
                    <a:bodyPr/>
                    <a:lstStyle/>
                    <a:p>
                      <a:r>
                        <a:rPr lang="en-US" sz="1600" dirty="0" smtClean="0">
                          <a:solidFill>
                            <a:schemeClr val="bg1"/>
                          </a:solidFill>
                          <a:latin typeface="FreightSans Pro Book" panose="02000606030000020004" pitchFamily="50" charset="0"/>
                        </a:rPr>
                        <a:t>No</a:t>
                      </a:r>
                      <a:endParaRPr lang="en-US" sz="1600" dirty="0">
                        <a:solidFill>
                          <a:schemeClr val="bg1"/>
                        </a:solidFill>
                        <a:latin typeface="FreightSans Pro Book" panose="02000606030000020004" pitchFamily="50" charset="0"/>
                      </a:endParaRPr>
                    </a:p>
                  </a:txBody>
                  <a:tcPr>
                    <a:noFill/>
                  </a:tcPr>
                </a:tc>
                <a:tc>
                  <a:txBody>
                    <a:bodyPr/>
                    <a:lstStyle/>
                    <a:p>
                      <a:r>
                        <a:rPr lang="en-US" sz="1600" dirty="0" smtClean="0">
                          <a:solidFill>
                            <a:schemeClr val="bg1"/>
                          </a:solidFill>
                          <a:latin typeface="FreightSans Pro Book" panose="02000606030000020004" pitchFamily="50" charset="0"/>
                        </a:rPr>
                        <a:t>Yes,</a:t>
                      </a:r>
                      <a:r>
                        <a:rPr lang="en-US" sz="1600" baseline="0" dirty="0" smtClean="0">
                          <a:solidFill>
                            <a:schemeClr val="bg1"/>
                          </a:solidFill>
                          <a:latin typeface="FreightSans Pro Book" panose="02000606030000020004" pitchFamily="50" charset="0"/>
                        </a:rPr>
                        <a:t> minimum is ICR rate</a:t>
                      </a:r>
                      <a:endParaRPr lang="en-US" sz="1600" dirty="0">
                        <a:solidFill>
                          <a:schemeClr val="bg1"/>
                        </a:solidFill>
                        <a:latin typeface="FreightSans Pro Book" panose="02000606030000020004" pitchFamily="50" charset="0"/>
                      </a:endParaRPr>
                    </a:p>
                  </a:txBody>
                  <a:tcPr>
                    <a:noFill/>
                  </a:tcPr>
                </a:tc>
                <a:tc>
                  <a:txBody>
                    <a:bodyPr/>
                    <a:lstStyle/>
                    <a:p>
                      <a:r>
                        <a:rPr lang="en-US" sz="1600" dirty="0" smtClean="0">
                          <a:solidFill>
                            <a:schemeClr val="bg1"/>
                          </a:solidFill>
                          <a:latin typeface="FreightSans Pro Book" panose="02000606030000020004" pitchFamily="50" charset="0"/>
                        </a:rPr>
                        <a:t>Yes, maximum is ICR rate</a:t>
                      </a:r>
                      <a:endParaRPr lang="en-US" sz="1600" dirty="0">
                        <a:solidFill>
                          <a:schemeClr val="bg1"/>
                        </a:solidFill>
                        <a:latin typeface="FreightSans Pro Book" panose="02000606030000020004" pitchFamily="50" charset="0"/>
                      </a:endParaRPr>
                    </a:p>
                  </a:txBody>
                  <a:tcPr>
                    <a:noFill/>
                  </a:tcPr>
                </a:tc>
                <a:tc>
                  <a:txBody>
                    <a:bodyPr/>
                    <a:lstStyle/>
                    <a:p>
                      <a:pPr marL="0" marR="0" lvl="0" indent="0" algn="l" defTabSz="911017"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FreightSans Pro Book" panose="02000606030000020004" pitchFamily="50" charset="0"/>
                        </a:rPr>
                        <a:t>Yes, maximum is ICR rate</a:t>
                      </a:r>
                    </a:p>
                  </a:txBody>
                  <a:tcPr>
                    <a:noFill/>
                  </a:tcPr>
                </a:tc>
                <a:tc>
                  <a:txBody>
                    <a:bodyPr/>
                    <a:lstStyle/>
                    <a:p>
                      <a:pPr marL="0" marR="0" lvl="0" indent="0" algn="l" defTabSz="911017"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FreightSans Pro Book" panose="02000606030000020004" pitchFamily="50" charset="0"/>
                        </a:rPr>
                        <a:t>Yes,</a:t>
                      </a:r>
                      <a:r>
                        <a:rPr lang="en-US" sz="1600" baseline="0" dirty="0" smtClean="0">
                          <a:solidFill>
                            <a:schemeClr val="bg1"/>
                          </a:solidFill>
                          <a:latin typeface="FreightSans Pro Book" panose="02000606030000020004" pitchFamily="50" charset="0"/>
                        </a:rPr>
                        <a:t> minimum is ICR rate</a:t>
                      </a:r>
                      <a:endParaRPr lang="en-US" sz="1600" dirty="0" smtClean="0">
                        <a:solidFill>
                          <a:schemeClr val="bg1"/>
                        </a:solidFill>
                        <a:latin typeface="FreightSans Pro Book" panose="02000606030000020004" pitchFamily="50" charset="0"/>
                      </a:endParaRPr>
                    </a:p>
                    <a:p>
                      <a:endParaRPr lang="en-US" sz="1600" dirty="0">
                        <a:solidFill>
                          <a:schemeClr val="bg1"/>
                        </a:solidFill>
                        <a:latin typeface="FreightSans Pro Book" panose="02000606030000020004" pitchFamily="50" charset="0"/>
                      </a:endParaRPr>
                    </a:p>
                  </a:txBody>
                  <a:tcPr>
                    <a:noFill/>
                  </a:tcPr>
                </a:tc>
                <a:extLst>
                  <a:ext uri="{0D108BD9-81ED-4DB2-BD59-A6C34878D82A}">
                    <a16:rowId xmlns:a16="http://schemas.microsoft.com/office/drawing/2014/main" val="10002"/>
                  </a:ext>
                </a:extLst>
              </a:tr>
              <a:tr h="591012">
                <a:tc>
                  <a:txBody>
                    <a:bodyPr/>
                    <a:lstStyle/>
                    <a:p>
                      <a:r>
                        <a:rPr lang="en-US" sz="1600" dirty="0" smtClean="0">
                          <a:solidFill>
                            <a:schemeClr val="bg1"/>
                          </a:solidFill>
                          <a:latin typeface="FreightSans Pro Book" panose="02000606030000020004" pitchFamily="50" charset="0"/>
                        </a:rPr>
                        <a:t>AFC included</a:t>
                      </a:r>
                      <a:r>
                        <a:rPr lang="en-US" sz="1600" baseline="0" dirty="0" smtClean="0">
                          <a:solidFill>
                            <a:schemeClr val="bg1"/>
                          </a:solidFill>
                          <a:latin typeface="FreightSans Pro Book" panose="02000606030000020004" pitchFamily="50" charset="0"/>
                        </a:rPr>
                        <a:t> in rate calculation</a:t>
                      </a:r>
                      <a:endParaRPr lang="en-US" sz="1600" dirty="0">
                        <a:solidFill>
                          <a:schemeClr val="bg1"/>
                        </a:solidFill>
                        <a:latin typeface="FreightSans Pro Book" panose="02000606030000020004" pitchFamily="50" charset="0"/>
                      </a:endParaRPr>
                    </a:p>
                  </a:txBody>
                  <a:tcPr>
                    <a:noFill/>
                  </a:tcPr>
                </a:tc>
                <a:tc>
                  <a:txBody>
                    <a:bodyPr/>
                    <a:lstStyle/>
                    <a:p>
                      <a:r>
                        <a:rPr lang="en-US" sz="1600" dirty="0" smtClean="0">
                          <a:solidFill>
                            <a:schemeClr val="bg1"/>
                          </a:solidFill>
                          <a:latin typeface="FreightSans Pro Book" panose="02000606030000020004" pitchFamily="50" charset="0"/>
                        </a:rPr>
                        <a:t>No</a:t>
                      </a:r>
                      <a:endParaRPr lang="en-US" sz="1600" dirty="0">
                        <a:solidFill>
                          <a:schemeClr val="bg1"/>
                        </a:solidFill>
                        <a:latin typeface="FreightSans Pro Book" panose="02000606030000020004" pitchFamily="50" charset="0"/>
                      </a:endParaRPr>
                    </a:p>
                  </a:txBody>
                  <a:tcPr>
                    <a:noFill/>
                  </a:tcPr>
                </a:tc>
                <a:tc>
                  <a:txBody>
                    <a:bodyPr/>
                    <a:lstStyle/>
                    <a:p>
                      <a:r>
                        <a:rPr lang="en-US" sz="1600" dirty="0" smtClean="0">
                          <a:solidFill>
                            <a:schemeClr val="bg1"/>
                          </a:solidFill>
                          <a:latin typeface="FreightSans Pro Book" panose="02000606030000020004" pitchFamily="50" charset="0"/>
                        </a:rPr>
                        <a:t>Yes, can be</a:t>
                      </a:r>
                      <a:endParaRPr lang="en-US" sz="1600" dirty="0">
                        <a:solidFill>
                          <a:schemeClr val="bg1"/>
                        </a:solidFill>
                        <a:latin typeface="FreightSans Pro Book" panose="02000606030000020004" pitchFamily="50" charset="0"/>
                      </a:endParaRPr>
                    </a:p>
                  </a:txBody>
                  <a:tcPr>
                    <a:noFill/>
                  </a:tcPr>
                </a:tc>
                <a:tc>
                  <a:txBody>
                    <a:bodyPr/>
                    <a:lstStyle/>
                    <a:p>
                      <a:r>
                        <a:rPr lang="en-US" sz="1600" dirty="0" smtClean="0">
                          <a:solidFill>
                            <a:schemeClr val="bg1"/>
                          </a:solidFill>
                          <a:latin typeface="FreightSans Pro Book" panose="02000606030000020004" pitchFamily="50" charset="0"/>
                        </a:rPr>
                        <a:t>No</a:t>
                      </a:r>
                      <a:endParaRPr lang="en-US" sz="1600" dirty="0">
                        <a:solidFill>
                          <a:schemeClr val="bg1"/>
                        </a:solidFill>
                        <a:latin typeface="FreightSans Pro Book" panose="02000606030000020004" pitchFamily="50" charset="0"/>
                      </a:endParaRPr>
                    </a:p>
                  </a:txBody>
                  <a:tcPr>
                    <a:noFill/>
                  </a:tcPr>
                </a:tc>
                <a:tc>
                  <a:txBody>
                    <a:bodyPr/>
                    <a:lstStyle/>
                    <a:p>
                      <a:r>
                        <a:rPr lang="en-US" sz="1600" dirty="0" smtClean="0">
                          <a:solidFill>
                            <a:schemeClr val="bg1"/>
                          </a:solidFill>
                          <a:latin typeface="FreightSans Pro Book" panose="02000606030000020004" pitchFamily="50" charset="0"/>
                        </a:rPr>
                        <a:t>No</a:t>
                      </a:r>
                      <a:endParaRPr lang="en-US" sz="1600" dirty="0">
                        <a:solidFill>
                          <a:schemeClr val="bg1"/>
                        </a:solidFill>
                        <a:latin typeface="FreightSans Pro Book" panose="02000606030000020004" pitchFamily="50" charset="0"/>
                      </a:endParaRPr>
                    </a:p>
                  </a:txBody>
                  <a:tcPr>
                    <a:noFill/>
                  </a:tcPr>
                </a:tc>
                <a:tc>
                  <a:txBody>
                    <a:bodyPr/>
                    <a:lstStyle/>
                    <a:p>
                      <a:r>
                        <a:rPr lang="en-US" sz="1600" dirty="0" smtClean="0">
                          <a:solidFill>
                            <a:schemeClr val="bg1"/>
                          </a:solidFill>
                          <a:latin typeface="FreightSans Pro Book" panose="02000606030000020004" pitchFamily="50" charset="0"/>
                        </a:rPr>
                        <a:t>Yes,</a:t>
                      </a:r>
                      <a:r>
                        <a:rPr lang="en-US" sz="1600" baseline="0" dirty="0" smtClean="0">
                          <a:solidFill>
                            <a:schemeClr val="bg1"/>
                          </a:solidFill>
                          <a:latin typeface="FreightSans Pro Book" panose="02000606030000020004" pitchFamily="50" charset="0"/>
                        </a:rPr>
                        <a:t> c</a:t>
                      </a:r>
                      <a:r>
                        <a:rPr lang="en-US" sz="1600" dirty="0" smtClean="0">
                          <a:solidFill>
                            <a:schemeClr val="bg1"/>
                          </a:solidFill>
                          <a:latin typeface="FreightSans Pro Book" panose="02000606030000020004" pitchFamily="50" charset="0"/>
                        </a:rPr>
                        <a:t>an be</a:t>
                      </a:r>
                      <a:endParaRPr lang="en-US" sz="1600" dirty="0">
                        <a:solidFill>
                          <a:schemeClr val="bg1"/>
                        </a:solidFill>
                        <a:latin typeface="FreightSans Pro Book" panose="02000606030000020004" pitchFamily="50" charset="0"/>
                      </a:endParaRPr>
                    </a:p>
                  </a:txBody>
                  <a:tcPr>
                    <a:noFill/>
                  </a:tcPr>
                </a:tc>
                <a:extLst>
                  <a:ext uri="{0D108BD9-81ED-4DB2-BD59-A6C34878D82A}">
                    <a16:rowId xmlns:a16="http://schemas.microsoft.com/office/drawing/2014/main" val="10003"/>
                  </a:ext>
                </a:extLst>
              </a:tr>
              <a:tr h="839860">
                <a:tc>
                  <a:txBody>
                    <a:bodyPr/>
                    <a:lstStyle/>
                    <a:p>
                      <a:r>
                        <a:rPr lang="en-US" sz="1600" dirty="0" smtClean="0">
                          <a:solidFill>
                            <a:schemeClr val="bg1"/>
                          </a:solidFill>
                          <a:latin typeface="FreightSans Pro Book" panose="02000606030000020004" pitchFamily="50" charset="0"/>
                        </a:rPr>
                        <a:t>AFC charged to recharge unit</a:t>
                      </a:r>
                      <a:endParaRPr lang="en-US" sz="1600" dirty="0">
                        <a:solidFill>
                          <a:schemeClr val="bg1"/>
                        </a:solidFill>
                        <a:latin typeface="FreightSans Pro Book" panose="02000606030000020004" pitchFamily="50" charset="0"/>
                      </a:endParaRPr>
                    </a:p>
                  </a:txBody>
                  <a:tcPr>
                    <a:noFill/>
                  </a:tcPr>
                </a:tc>
                <a:tc>
                  <a:txBody>
                    <a:bodyPr/>
                    <a:lstStyle/>
                    <a:p>
                      <a:r>
                        <a:rPr lang="en-US" sz="1600" dirty="0" smtClean="0">
                          <a:solidFill>
                            <a:schemeClr val="bg1"/>
                          </a:solidFill>
                          <a:latin typeface="FreightSans Pro Book" panose="02000606030000020004" pitchFamily="50" charset="0"/>
                        </a:rPr>
                        <a:t>No</a:t>
                      </a:r>
                      <a:endParaRPr lang="en-US" sz="1600" dirty="0">
                        <a:solidFill>
                          <a:schemeClr val="bg1"/>
                        </a:solidFill>
                        <a:latin typeface="FreightSans Pro Book" panose="02000606030000020004" pitchFamily="50" charset="0"/>
                      </a:endParaRPr>
                    </a:p>
                  </a:txBody>
                  <a:tcPr>
                    <a:noFill/>
                  </a:tcPr>
                </a:tc>
                <a:tc>
                  <a:txBody>
                    <a:bodyPr/>
                    <a:lstStyle/>
                    <a:p>
                      <a:r>
                        <a:rPr lang="en-US" sz="1600" dirty="0" smtClean="0">
                          <a:solidFill>
                            <a:schemeClr val="bg1"/>
                          </a:solidFill>
                          <a:latin typeface="FreightSans Pro Book" panose="02000606030000020004" pitchFamily="50" charset="0"/>
                        </a:rPr>
                        <a:t>Yes</a:t>
                      </a:r>
                      <a:endParaRPr lang="en-US" sz="1600" dirty="0">
                        <a:solidFill>
                          <a:schemeClr val="bg1"/>
                        </a:solidFill>
                        <a:latin typeface="FreightSans Pro Book" panose="02000606030000020004" pitchFamily="50" charset="0"/>
                      </a:endParaRPr>
                    </a:p>
                  </a:txBody>
                  <a:tcPr>
                    <a:noFill/>
                  </a:tcPr>
                </a:tc>
                <a:tc>
                  <a:txBody>
                    <a:bodyPr/>
                    <a:lstStyle/>
                    <a:p>
                      <a:r>
                        <a:rPr lang="en-US" sz="1600" dirty="0" smtClean="0">
                          <a:solidFill>
                            <a:schemeClr val="bg1"/>
                          </a:solidFill>
                          <a:latin typeface="FreightSans Pro Book" panose="02000606030000020004" pitchFamily="50" charset="0"/>
                        </a:rPr>
                        <a:t>Might be</a:t>
                      </a:r>
                      <a:endParaRPr lang="en-US" sz="1600" dirty="0">
                        <a:solidFill>
                          <a:schemeClr val="bg1"/>
                        </a:solidFill>
                        <a:latin typeface="FreightSans Pro Book" panose="02000606030000020004" pitchFamily="50" charset="0"/>
                      </a:endParaRPr>
                    </a:p>
                  </a:txBody>
                  <a:tcPr>
                    <a:noFill/>
                  </a:tcPr>
                </a:tc>
                <a:tc>
                  <a:txBody>
                    <a:bodyPr/>
                    <a:lstStyle/>
                    <a:p>
                      <a:r>
                        <a:rPr lang="en-US" sz="1600" dirty="0" smtClean="0">
                          <a:solidFill>
                            <a:schemeClr val="bg1"/>
                          </a:solidFill>
                          <a:latin typeface="FreightSans Pro Book" panose="02000606030000020004" pitchFamily="50" charset="0"/>
                        </a:rPr>
                        <a:t>No, transaction should be recorded through</a:t>
                      </a:r>
                      <a:r>
                        <a:rPr lang="en-US" sz="1600" baseline="0" dirty="0" smtClean="0">
                          <a:solidFill>
                            <a:schemeClr val="bg1"/>
                          </a:solidFill>
                          <a:latin typeface="FreightSans Pro Book" panose="02000606030000020004" pitchFamily="50" charset="0"/>
                        </a:rPr>
                        <a:t> intercompany</a:t>
                      </a:r>
                      <a:endParaRPr lang="en-US" sz="1600" dirty="0">
                        <a:solidFill>
                          <a:schemeClr val="bg1"/>
                        </a:solidFill>
                        <a:latin typeface="FreightSans Pro Book" panose="02000606030000020004" pitchFamily="50" charset="0"/>
                      </a:endParaRPr>
                    </a:p>
                  </a:txBody>
                  <a:tcPr>
                    <a:noFill/>
                  </a:tcPr>
                </a:tc>
                <a:tc>
                  <a:txBody>
                    <a:bodyPr/>
                    <a:lstStyle/>
                    <a:p>
                      <a:r>
                        <a:rPr lang="en-US" sz="1600" dirty="0" smtClean="0">
                          <a:solidFill>
                            <a:schemeClr val="bg1"/>
                          </a:solidFill>
                          <a:latin typeface="FreightSans Pro Book" panose="02000606030000020004" pitchFamily="50" charset="0"/>
                        </a:rPr>
                        <a:t>Yes</a:t>
                      </a:r>
                      <a:endParaRPr lang="en-US" sz="1600" dirty="0">
                        <a:solidFill>
                          <a:schemeClr val="bg1"/>
                        </a:solidFill>
                        <a:latin typeface="FreightSans Pro Book" panose="02000606030000020004" pitchFamily="50" charset="0"/>
                      </a:endParaRPr>
                    </a:p>
                  </a:txBody>
                  <a:tcP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50814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How </a:t>
            </a:r>
            <a:r>
              <a:rPr lang="en-US" sz="3200" dirty="0">
                <a:solidFill>
                  <a:schemeClr val="bg1"/>
                </a:solidFill>
                <a:latin typeface="FreightSans Pro Medium" panose="02000606030000020004" pitchFamily="50" charset="0"/>
              </a:rPr>
              <a:t>to Develop a Recharge </a:t>
            </a:r>
            <a:r>
              <a:rPr lang="en-US" sz="3200" dirty="0" smtClean="0">
                <a:solidFill>
                  <a:schemeClr val="bg1"/>
                </a:solidFill>
                <a:latin typeface="FreightSans Pro Medium" panose="02000606030000020004" pitchFamily="50" charset="0"/>
              </a:rPr>
              <a:t>Rate</a:t>
            </a:r>
          </a:p>
          <a:p>
            <a:pPr>
              <a:lnSpc>
                <a:spcPct val="150000"/>
              </a:lnSpc>
            </a:pPr>
            <a:r>
              <a:rPr lang="en-US" sz="2400" b="1" dirty="0">
                <a:solidFill>
                  <a:schemeClr val="bg1"/>
                </a:solidFill>
                <a:latin typeface="FreightSans Pro Medium" panose="02000606030000020004" pitchFamily="50" charset="0"/>
              </a:rPr>
              <a:t>Recharge Rate Change Procedure</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47</a:t>
            </a:fld>
            <a:endParaRPr lang="en-US" dirty="0">
              <a:solidFill>
                <a:schemeClr val="bg1"/>
              </a:solidFill>
            </a:endParaRPr>
          </a:p>
        </p:txBody>
      </p:sp>
      <p:sp>
        <p:nvSpPr>
          <p:cNvPr id="8" name="TextBox 7"/>
          <p:cNvSpPr txBox="1"/>
          <p:nvPr/>
        </p:nvSpPr>
        <p:spPr>
          <a:xfrm>
            <a:off x="1090863" y="2129589"/>
            <a:ext cx="9992226" cy="2585285"/>
          </a:xfrm>
          <a:prstGeom prst="rect">
            <a:avLst/>
          </a:prstGeom>
          <a:noFill/>
        </p:spPr>
        <p:txBody>
          <a:bodyPr wrap="square" rtlCol="0" anchor="ctr">
            <a:noAutofit/>
          </a:bodyPr>
          <a:lstStyle/>
          <a:p>
            <a:pPr marL="342900" indent="-342900">
              <a:lnSpc>
                <a:spcPts val="33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Units may charge only the rates posted on the campus recharge website</a:t>
            </a:r>
          </a:p>
          <a:p>
            <a:pPr marL="342900" indent="-342900">
              <a:lnSpc>
                <a:spcPts val="33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To revise rates, fill out and submit </a:t>
            </a:r>
            <a:r>
              <a:rPr lang="en-US" sz="2400" dirty="0" smtClean="0">
                <a:solidFill>
                  <a:srgbClr val="FAFAFA"/>
                </a:solidFill>
                <a:latin typeface="FreightSans Pro Book" panose="02000606030000020004" pitchFamily="50" charset="0"/>
                <a:cs typeface="Calibri" panose="020F0502020204030204" pitchFamily="34" charset="0"/>
              </a:rPr>
              <a:t>self-certification </a:t>
            </a:r>
            <a:r>
              <a:rPr lang="en-US" sz="2400" dirty="0">
                <a:solidFill>
                  <a:srgbClr val="FAFAFA"/>
                </a:solidFill>
                <a:latin typeface="FreightSans Pro Book" panose="02000606030000020004" pitchFamily="50" charset="0"/>
                <a:cs typeface="Calibri" panose="020F0502020204030204" pitchFamily="34" charset="0"/>
              </a:rPr>
              <a:t>form plus a list of rates to the recharge lead</a:t>
            </a:r>
          </a:p>
        </p:txBody>
      </p:sp>
    </p:spTree>
    <p:extLst>
      <p:ext uri="{BB962C8B-B14F-4D97-AF65-F5344CB8AC3E}">
        <p14:creationId xmlns:p14="http://schemas.microsoft.com/office/powerpoint/2010/main" val="69936846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lide Number Placeholder 1"/>
          <p:cNvSpPr>
            <a:spLocks noGrp="1"/>
          </p:cNvSpPr>
          <p:nvPr>
            <p:ph type="sldNum" sz="quarter" idx="12"/>
          </p:nvPr>
        </p:nvSpPr>
        <p:spPr/>
        <p:txBody>
          <a:bodyPr/>
          <a:lstStyle/>
          <a:p>
            <a:fld id="{8DAD2B5E-E7C5-4AFF-98A0-CE95374149DA}" type="slidenum">
              <a:rPr lang="en-US" smtClean="0">
                <a:solidFill>
                  <a:schemeClr val="bg1"/>
                </a:solidFill>
              </a:rPr>
              <a:t>48</a:t>
            </a:fld>
            <a:endParaRPr lang="en-US" dirty="0">
              <a:solidFill>
                <a:schemeClr val="bg1"/>
              </a:solidFill>
            </a:endParaRPr>
          </a:p>
        </p:txBody>
      </p:sp>
      <p:sp>
        <p:nvSpPr>
          <p:cNvPr id="5" name="TextBox 4"/>
          <p:cNvSpPr txBox="1"/>
          <p:nvPr/>
        </p:nvSpPr>
        <p:spPr>
          <a:xfrm>
            <a:off x="989763" y="2123574"/>
            <a:ext cx="10364037" cy="2109202"/>
          </a:xfrm>
          <a:prstGeom prst="rect">
            <a:avLst/>
          </a:prstGeom>
          <a:noFill/>
        </p:spPr>
        <p:txBody>
          <a:bodyPr wrap="square" rtlCol="0" anchor="ctr">
            <a:noAutofit/>
          </a:bodyPr>
          <a:lstStyle/>
          <a:p>
            <a:r>
              <a:rPr lang="en-US" sz="4800" dirty="0">
                <a:solidFill>
                  <a:srgbClr val="FAFAFA"/>
                </a:solidFill>
                <a:latin typeface="FreightSans Pro Medium" panose="02000606030000020004" pitchFamily="50" charset="0"/>
                <a:cs typeface="Calibri" panose="020F0502020204030204" pitchFamily="34" charset="0"/>
              </a:rPr>
              <a:t>5. Billing for Recharge Goods or Services</a:t>
            </a:r>
          </a:p>
        </p:txBody>
      </p:sp>
    </p:spTree>
    <p:extLst>
      <p:ext uri="{BB962C8B-B14F-4D97-AF65-F5344CB8AC3E}">
        <p14:creationId xmlns:p14="http://schemas.microsoft.com/office/powerpoint/2010/main" val="2779014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Billing for Recharge Goods or </a:t>
            </a:r>
            <a:r>
              <a:rPr lang="en-US" sz="3200" dirty="0" smtClean="0">
                <a:solidFill>
                  <a:schemeClr val="bg1"/>
                </a:solidFill>
                <a:latin typeface="FreightSans Pro Medium" panose="02000606030000020004" pitchFamily="50" charset="0"/>
              </a:rPr>
              <a:t>Services</a:t>
            </a:r>
          </a:p>
          <a:p>
            <a:pPr>
              <a:lnSpc>
                <a:spcPct val="150000"/>
              </a:lnSpc>
            </a:pPr>
            <a:r>
              <a:rPr lang="en-US" sz="2400" b="1" dirty="0">
                <a:solidFill>
                  <a:schemeClr val="bg1"/>
                </a:solidFill>
                <a:latin typeface="FreightSans Pro Medium" panose="02000606030000020004" pitchFamily="50" charset="0"/>
              </a:rPr>
              <a:t>Timely Billing</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49</a:t>
            </a:fld>
            <a:endParaRPr lang="en-US" dirty="0">
              <a:solidFill>
                <a:schemeClr val="bg1"/>
              </a:solidFill>
            </a:endParaRPr>
          </a:p>
        </p:txBody>
      </p:sp>
      <p:sp>
        <p:nvSpPr>
          <p:cNvPr id="8" name="TextBox 7"/>
          <p:cNvSpPr txBox="1"/>
          <p:nvPr/>
        </p:nvSpPr>
        <p:spPr>
          <a:xfrm>
            <a:off x="1090863" y="2129589"/>
            <a:ext cx="9992226" cy="3394911"/>
          </a:xfrm>
          <a:prstGeom prst="rect">
            <a:avLst/>
          </a:prstGeom>
          <a:noFill/>
        </p:spPr>
        <p:txBody>
          <a:bodyPr wrap="square" rtlCol="0" anchor="ctr">
            <a:noAutofit/>
          </a:bodyPr>
          <a:lstStyle/>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A recharge center must bill its customers in a timely manner</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Within </a:t>
            </a:r>
            <a:r>
              <a:rPr lang="en-US" sz="2400" dirty="0">
                <a:solidFill>
                  <a:srgbClr val="FAFAFA"/>
                </a:solidFill>
                <a:latin typeface="FreightSans Pro Semibold" panose="02000603040000020004" pitchFamily="50" charset="0"/>
                <a:cs typeface="Calibri" panose="020F0502020204030204" pitchFamily="34" charset="0"/>
              </a:rPr>
              <a:t>60 days </a:t>
            </a:r>
            <a:r>
              <a:rPr lang="en-US" sz="2400" dirty="0">
                <a:solidFill>
                  <a:srgbClr val="FAFAFA"/>
                </a:solidFill>
                <a:latin typeface="FreightSans Pro Book" panose="02000606030000020004" pitchFamily="50" charset="0"/>
                <a:cs typeface="Calibri" panose="020F0502020204030204" pitchFamily="34" charset="0"/>
              </a:rPr>
              <a:t>after the goods or services have been delivered or the project is complete; or</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Within </a:t>
            </a:r>
            <a:r>
              <a:rPr lang="en-US" sz="2400" dirty="0">
                <a:solidFill>
                  <a:srgbClr val="FAFAFA"/>
                </a:solidFill>
                <a:latin typeface="FreightSans Pro Semibold" panose="02000603040000020004" pitchFamily="50" charset="0"/>
                <a:cs typeface="Calibri" panose="020F0502020204030204" pitchFamily="34" charset="0"/>
              </a:rPr>
              <a:t>60 days </a:t>
            </a:r>
            <a:r>
              <a:rPr lang="en-US" sz="2400" dirty="0">
                <a:solidFill>
                  <a:srgbClr val="FAFAFA"/>
                </a:solidFill>
                <a:latin typeface="FreightSans Pro Book" panose="02000606030000020004" pitchFamily="50" charset="0"/>
                <a:cs typeface="Calibri" panose="020F0502020204030204" pitchFamily="34" charset="0"/>
              </a:rPr>
              <a:t>after the recharge center has been billed by a third party providing the goods or services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A revenue center should bill their customers in a timely manner to minimize the risk of non-payment</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Best practice is to bill in advance and collect a deposit when possible</a:t>
            </a:r>
          </a:p>
        </p:txBody>
      </p:sp>
    </p:spTree>
    <p:extLst>
      <p:ext uri="{BB962C8B-B14F-4D97-AF65-F5344CB8AC3E}">
        <p14:creationId xmlns:p14="http://schemas.microsoft.com/office/powerpoint/2010/main" val="3626127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r>
              <a:rPr lang="en-US" sz="3200" dirty="0">
                <a:solidFill>
                  <a:schemeClr val="bg1"/>
                </a:solidFill>
                <a:latin typeface="FreightSans Pro Medium" panose="02000606030000020004" pitchFamily="50" charset="0"/>
              </a:rPr>
              <a:t>Framing Recharge Activities: Why Recharge?</a:t>
            </a:r>
          </a:p>
          <a:p>
            <a:pPr>
              <a:lnSpc>
                <a:spcPct val="150000"/>
              </a:lnSpc>
            </a:pPr>
            <a:endParaRPr lang="en-US" sz="2400" b="1" dirty="0">
              <a:solidFill>
                <a:schemeClr val="bg1"/>
              </a:solidFill>
              <a:latin typeface="FreightSans Pro Medium" panose="02000606030000020004" pitchFamily="50" charset="0"/>
            </a:endParaRP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5</a:t>
            </a:fld>
            <a:endParaRPr lang="en-US" dirty="0">
              <a:solidFill>
                <a:schemeClr val="bg1"/>
              </a:solidFill>
            </a:endParaRPr>
          </a:p>
        </p:txBody>
      </p:sp>
      <p:sp>
        <p:nvSpPr>
          <p:cNvPr id="11" name="object 6"/>
          <p:cNvSpPr txBox="1">
            <a:spLocks/>
          </p:cNvSpPr>
          <p:nvPr/>
        </p:nvSpPr>
        <p:spPr>
          <a:xfrm>
            <a:off x="6453714" y="3776289"/>
            <a:ext cx="2409825" cy="906639"/>
          </a:xfrm>
          <a:prstGeom prst="rect">
            <a:avLst/>
          </a:prstGeom>
          <a:solidFill>
            <a:srgbClr val="183C5C"/>
          </a:solidFill>
          <a:ln w="9525">
            <a:solidFill>
              <a:schemeClr val="bg1"/>
            </a:solidFill>
          </a:ln>
        </p:spPr>
        <p:txBody>
          <a:bodyPr vert="horz" wrap="square" lIns="0" tIns="0" rIns="0" bIns="0" rtlCol="0">
            <a:noAutofit/>
          </a:bodyPr>
          <a:lstStyle/>
          <a:p>
            <a:pPr marL="83820" marR="139700" algn="ctr"/>
            <a:r>
              <a:rPr lang="en-US" sz="2400" dirty="0">
                <a:solidFill>
                  <a:schemeClr val="bg1"/>
                </a:solidFill>
                <a:latin typeface="FreightSans Pro Semibold" panose="02000603040000020004" pitchFamily="50" charset="0"/>
                <a:cs typeface="Arial"/>
              </a:rPr>
              <a:t>Research Unit D</a:t>
            </a:r>
            <a:endParaRPr sz="2400" dirty="0">
              <a:solidFill>
                <a:schemeClr val="bg1"/>
              </a:solidFill>
              <a:latin typeface="FreightSans Pro Semibold" panose="02000603040000020004" pitchFamily="50" charset="0"/>
              <a:cs typeface="Arial"/>
            </a:endParaRPr>
          </a:p>
        </p:txBody>
      </p:sp>
      <p:sp>
        <p:nvSpPr>
          <p:cNvPr id="12" name="object 7"/>
          <p:cNvSpPr txBox="1"/>
          <p:nvPr/>
        </p:nvSpPr>
        <p:spPr>
          <a:xfrm>
            <a:off x="391577" y="2590577"/>
            <a:ext cx="2166412" cy="2092351"/>
          </a:xfrm>
          <a:prstGeom prst="rect">
            <a:avLst/>
          </a:prstGeom>
          <a:solidFill>
            <a:srgbClr val="183C5C"/>
          </a:solidFill>
          <a:ln w="9525">
            <a:solidFill>
              <a:schemeClr val="bg1"/>
            </a:solidFill>
          </a:ln>
        </p:spPr>
        <p:txBody>
          <a:bodyPr vert="horz" wrap="square" lIns="0" tIns="0" rIns="0" bIns="0" rtlCol="0">
            <a:noAutofit/>
          </a:bodyPr>
          <a:lstStyle/>
          <a:p>
            <a:pPr marL="83820" marR="139700" algn="ctr"/>
            <a:r>
              <a:rPr lang="en-US" sz="2400" dirty="0" smtClean="0">
                <a:solidFill>
                  <a:schemeClr val="bg1"/>
                </a:solidFill>
                <a:latin typeface="FreightSans Pro Semibold" panose="02000603040000020004" pitchFamily="50" charset="0"/>
                <a:cs typeface="Arial"/>
              </a:rPr>
              <a:t>External Clients</a:t>
            </a:r>
            <a:endParaRPr lang="en-US" sz="2400" dirty="0">
              <a:solidFill>
                <a:schemeClr val="bg1"/>
              </a:solidFill>
              <a:latin typeface="FreightSans Pro Semibold" panose="02000603040000020004" pitchFamily="50" charset="0"/>
              <a:cs typeface="Arial"/>
            </a:endParaRPr>
          </a:p>
        </p:txBody>
      </p:sp>
      <p:sp>
        <p:nvSpPr>
          <p:cNvPr id="16" name="object 20"/>
          <p:cNvSpPr txBox="1"/>
          <p:nvPr/>
        </p:nvSpPr>
        <p:spPr>
          <a:xfrm>
            <a:off x="5227030" y="1649063"/>
            <a:ext cx="1699839" cy="369332"/>
          </a:xfrm>
          <a:prstGeom prst="rect">
            <a:avLst/>
          </a:prstGeom>
          <a:ln>
            <a:noFill/>
          </a:ln>
        </p:spPr>
        <p:txBody>
          <a:bodyPr vert="horz" wrap="square" lIns="0" tIns="0" rIns="0" bIns="0" rtlCol="0">
            <a:spAutoFit/>
          </a:bodyPr>
          <a:lstStyle/>
          <a:p>
            <a:pPr marL="12700" algn="ctr">
              <a:lnSpc>
                <a:spcPct val="100000"/>
              </a:lnSpc>
            </a:pPr>
            <a:r>
              <a:rPr lang="en-US" sz="2400" spc="-5" dirty="0" smtClean="0">
                <a:solidFill>
                  <a:schemeClr val="bg1"/>
                </a:solidFill>
                <a:latin typeface="FreightSans Pro Semibold" panose="02000603040000020004" pitchFamily="50" charset="0"/>
                <a:cs typeface="Arial"/>
              </a:rPr>
              <a:t>UC Berkeley</a:t>
            </a:r>
            <a:endParaRPr sz="2400" dirty="0">
              <a:solidFill>
                <a:schemeClr val="bg1"/>
              </a:solidFill>
              <a:latin typeface="FreightSans Pro Semibold" panose="02000603040000020004" pitchFamily="50" charset="0"/>
              <a:cs typeface="Arial"/>
            </a:endParaRPr>
          </a:p>
        </p:txBody>
      </p:sp>
      <p:sp>
        <p:nvSpPr>
          <p:cNvPr id="17" name="object 21"/>
          <p:cNvSpPr txBox="1"/>
          <p:nvPr/>
        </p:nvSpPr>
        <p:spPr>
          <a:xfrm>
            <a:off x="3300939" y="5430218"/>
            <a:ext cx="5562600" cy="585418"/>
          </a:xfrm>
          <a:prstGeom prst="rect">
            <a:avLst/>
          </a:prstGeom>
          <a:solidFill>
            <a:srgbClr val="183C5C"/>
          </a:solidFill>
          <a:ln w="9525">
            <a:solidFill>
              <a:schemeClr val="bg1"/>
            </a:solidFill>
          </a:ln>
        </p:spPr>
        <p:txBody>
          <a:bodyPr vert="horz" wrap="square" lIns="0" tIns="0" rIns="0" bIns="0" rtlCol="0">
            <a:noAutofit/>
          </a:bodyPr>
          <a:lstStyle/>
          <a:p>
            <a:pPr marL="83820" marR="139700" algn="ctr"/>
            <a:r>
              <a:rPr lang="en-US" sz="2400" dirty="0">
                <a:solidFill>
                  <a:schemeClr val="bg1"/>
                </a:solidFill>
                <a:latin typeface="FreightSans Pro Semibold" panose="02000603040000020004" pitchFamily="50" charset="0"/>
                <a:cs typeface="Arial"/>
              </a:rPr>
              <a:t>Sponsored Projects - Contracts and Grants</a:t>
            </a:r>
          </a:p>
        </p:txBody>
      </p:sp>
      <p:sp>
        <p:nvSpPr>
          <p:cNvPr id="18" name="object 21"/>
          <p:cNvSpPr txBox="1"/>
          <p:nvPr/>
        </p:nvSpPr>
        <p:spPr>
          <a:xfrm>
            <a:off x="9606488" y="2590577"/>
            <a:ext cx="2185461" cy="2092351"/>
          </a:xfrm>
          <a:prstGeom prst="rect">
            <a:avLst/>
          </a:prstGeom>
          <a:solidFill>
            <a:srgbClr val="183C5C"/>
          </a:solidFill>
          <a:ln w="9525">
            <a:solidFill>
              <a:schemeClr val="bg1"/>
            </a:solidFill>
          </a:ln>
        </p:spPr>
        <p:txBody>
          <a:bodyPr vert="horz" wrap="square" lIns="0" tIns="0" rIns="0" bIns="0" rtlCol="0">
            <a:noAutofit/>
          </a:bodyPr>
          <a:lstStyle/>
          <a:p>
            <a:pPr marL="83820" marR="139700" algn="ctr">
              <a:lnSpc>
                <a:spcPct val="100000"/>
              </a:lnSpc>
            </a:pPr>
            <a:r>
              <a:rPr lang="en-US" sz="2400" dirty="0" smtClean="0">
                <a:solidFill>
                  <a:schemeClr val="bg1"/>
                </a:solidFill>
                <a:latin typeface="FreightSans Pro Semibold" panose="02000603040000020004" pitchFamily="50" charset="0"/>
                <a:cs typeface="Arial"/>
              </a:rPr>
              <a:t>Affiliates</a:t>
            </a:r>
            <a:endParaRPr lang="en-US" sz="2400" dirty="0">
              <a:solidFill>
                <a:schemeClr val="bg1"/>
              </a:solidFill>
              <a:latin typeface="FreightSans Pro Book" panose="02000606030000020004" pitchFamily="50" charset="0"/>
              <a:cs typeface="Arial"/>
            </a:endParaRPr>
          </a:p>
          <a:p>
            <a:pPr marL="83820" marR="139700" algn="ctr"/>
            <a:r>
              <a:rPr lang="en-US" sz="2400" dirty="0">
                <a:solidFill>
                  <a:schemeClr val="bg1"/>
                </a:solidFill>
                <a:latin typeface="FreightSans Pro Semibold" panose="02000603040000020004" pitchFamily="50" charset="0"/>
                <a:cs typeface="Arial"/>
              </a:rPr>
              <a:t>(including other UC campuses)</a:t>
            </a:r>
          </a:p>
        </p:txBody>
      </p:sp>
      <p:sp>
        <p:nvSpPr>
          <p:cNvPr id="28" name="object 6"/>
          <p:cNvSpPr txBox="1">
            <a:spLocks/>
          </p:cNvSpPr>
          <p:nvPr/>
        </p:nvSpPr>
        <p:spPr>
          <a:xfrm>
            <a:off x="3300939" y="2590577"/>
            <a:ext cx="2409825" cy="912197"/>
          </a:xfrm>
          <a:prstGeom prst="rect">
            <a:avLst/>
          </a:prstGeom>
          <a:solidFill>
            <a:srgbClr val="183C5C"/>
          </a:solidFill>
          <a:ln w="9525">
            <a:solidFill>
              <a:schemeClr val="bg1"/>
            </a:solidFill>
          </a:ln>
        </p:spPr>
        <p:txBody>
          <a:bodyPr vert="horz" wrap="square" lIns="0" tIns="0" rIns="0" bIns="0" rtlCol="0">
            <a:noAutofit/>
          </a:bodyPr>
          <a:lstStyle/>
          <a:p>
            <a:pPr marL="83820" marR="139700" algn="ctr"/>
            <a:r>
              <a:rPr lang="en-US" sz="2400" dirty="0">
                <a:solidFill>
                  <a:schemeClr val="bg1"/>
                </a:solidFill>
                <a:latin typeface="FreightSans Pro Semibold" panose="02000603040000020004" pitchFamily="50" charset="0"/>
                <a:cs typeface="Arial"/>
              </a:rPr>
              <a:t>Academic Unit A</a:t>
            </a:r>
            <a:endParaRPr sz="2400" dirty="0">
              <a:solidFill>
                <a:schemeClr val="bg1"/>
              </a:solidFill>
              <a:latin typeface="FreightSans Pro Semibold" panose="02000603040000020004" pitchFamily="50" charset="0"/>
              <a:cs typeface="Arial"/>
            </a:endParaRPr>
          </a:p>
        </p:txBody>
      </p:sp>
      <p:sp>
        <p:nvSpPr>
          <p:cNvPr id="23" name="object 6"/>
          <p:cNvSpPr txBox="1">
            <a:spLocks/>
          </p:cNvSpPr>
          <p:nvPr/>
        </p:nvSpPr>
        <p:spPr>
          <a:xfrm>
            <a:off x="3300939" y="3776289"/>
            <a:ext cx="2409825" cy="912197"/>
          </a:xfrm>
          <a:prstGeom prst="rect">
            <a:avLst/>
          </a:prstGeom>
          <a:solidFill>
            <a:srgbClr val="183C5C"/>
          </a:solidFill>
          <a:ln w="9525">
            <a:solidFill>
              <a:schemeClr val="bg1"/>
            </a:solidFill>
          </a:ln>
        </p:spPr>
        <p:txBody>
          <a:bodyPr vert="horz" wrap="square" lIns="0" tIns="0" rIns="0" bIns="0" rtlCol="0">
            <a:noAutofit/>
          </a:bodyPr>
          <a:lstStyle/>
          <a:p>
            <a:pPr marL="83820" marR="139700" algn="ctr">
              <a:lnSpc>
                <a:spcPct val="100000"/>
              </a:lnSpc>
            </a:pPr>
            <a:r>
              <a:rPr lang="en-US" sz="2400" dirty="0">
                <a:solidFill>
                  <a:schemeClr val="bg1"/>
                </a:solidFill>
                <a:latin typeface="FreightSans Pro Semibold" panose="02000603040000020004" pitchFamily="50" charset="0"/>
                <a:cs typeface="Arial"/>
              </a:rPr>
              <a:t>Research Unit C</a:t>
            </a:r>
            <a:endParaRPr sz="2400" dirty="0">
              <a:solidFill>
                <a:schemeClr val="bg1"/>
              </a:solidFill>
              <a:latin typeface="FreightSans Pro Semibold" panose="02000603040000020004" pitchFamily="50" charset="0"/>
              <a:cs typeface="Arial"/>
            </a:endParaRPr>
          </a:p>
        </p:txBody>
      </p:sp>
      <p:sp>
        <p:nvSpPr>
          <p:cNvPr id="24" name="object 6"/>
          <p:cNvSpPr txBox="1">
            <a:spLocks/>
          </p:cNvSpPr>
          <p:nvPr/>
        </p:nvSpPr>
        <p:spPr>
          <a:xfrm>
            <a:off x="6453714" y="2593225"/>
            <a:ext cx="2409825" cy="906639"/>
          </a:xfrm>
          <a:prstGeom prst="rect">
            <a:avLst/>
          </a:prstGeom>
          <a:solidFill>
            <a:srgbClr val="183C5C"/>
          </a:solidFill>
          <a:ln w="9525">
            <a:solidFill>
              <a:schemeClr val="bg1"/>
            </a:solidFill>
          </a:ln>
        </p:spPr>
        <p:txBody>
          <a:bodyPr vert="horz" wrap="square" lIns="0" tIns="0" rIns="0" bIns="0" rtlCol="0">
            <a:noAutofit/>
          </a:bodyPr>
          <a:lstStyle/>
          <a:p>
            <a:pPr marL="83820" marR="139700" algn="ctr">
              <a:lnSpc>
                <a:spcPct val="100000"/>
              </a:lnSpc>
            </a:pPr>
            <a:r>
              <a:rPr lang="en-US" sz="2400" dirty="0">
                <a:solidFill>
                  <a:schemeClr val="bg1"/>
                </a:solidFill>
                <a:latin typeface="FreightSans Pro Semibold" panose="02000603040000020004" pitchFamily="50" charset="0"/>
                <a:cs typeface="Arial"/>
              </a:rPr>
              <a:t>Admin Unit B</a:t>
            </a:r>
            <a:endParaRPr sz="2400" dirty="0">
              <a:solidFill>
                <a:schemeClr val="bg1"/>
              </a:solidFill>
              <a:latin typeface="FreightSans Pro Semibold" panose="02000603040000020004" pitchFamily="50" charset="0"/>
              <a:cs typeface="Arial"/>
            </a:endParaRPr>
          </a:p>
        </p:txBody>
      </p:sp>
      <p:sp>
        <p:nvSpPr>
          <p:cNvPr id="4" name="Rectangle 3"/>
          <p:cNvSpPr/>
          <p:nvPr/>
        </p:nvSpPr>
        <p:spPr>
          <a:xfrm>
            <a:off x="2949566" y="2237184"/>
            <a:ext cx="6256871" cy="2792016"/>
          </a:xfrm>
          <a:prstGeom prst="rect">
            <a:avLst/>
          </a:prstGeom>
          <a:no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Arrow Connector 18"/>
          <p:cNvCxnSpPr/>
          <p:nvPr/>
        </p:nvCxnSpPr>
        <p:spPr>
          <a:xfrm flipH="1">
            <a:off x="5791200" y="3971925"/>
            <a:ext cx="662514"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2638425" y="2771775"/>
            <a:ext cx="662514"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2638425" y="3962400"/>
            <a:ext cx="662514"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flipH="1">
            <a:off x="8875180" y="3971925"/>
            <a:ext cx="662514"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0800000" flipH="1">
            <a:off x="5710764" y="4467225"/>
            <a:ext cx="662514"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6200000" flipH="1">
            <a:off x="7330014" y="5029200"/>
            <a:ext cx="662514"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6200000" flipH="1">
            <a:off x="4167714" y="5029200"/>
            <a:ext cx="662514"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9" name="Curved Left Arrow 28"/>
          <p:cNvSpPr/>
          <p:nvPr/>
        </p:nvSpPr>
        <p:spPr>
          <a:xfrm rot="10800000">
            <a:off x="2909361" y="4115355"/>
            <a:ext cx="340781" cy="409575"/>
          </a:xfrm>
          <a:prstGeom prst="curvedLeftArrow">
            <a:avLst/>
          </a:prstGeom>
          <a:solidFill>
            <a:schemeClr val="bg1">
              <a:lumMod val="85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0" name="Curved Left Arrow 29"/>
          <p:cNvSpPr/>
          <p:nvPr/>
        </p:nvSpPr>
        <p:spPr>
          <a:xfrm>
            <a:off x="8924925" y="2914650"/>
            <a:ext cx="340781" cy="409575"/>
          </a:xfrm>
          <a:prstGeom prst="curvedLeftArrow">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1" name="Straight Arrow Connector 30"/>
          <p:cNvCxnSpPr/>
          <p:nvPr/>
        </p:nvCxnSpPr>
        <p:spPr>
          <a:xfrm flipH="1">
            <a:off x="5791200" y="3498308"/>
            <a:ext cx="672039" cy="277981"/>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5800725" y="2771775"/>
            <a:ext cx="662514"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44843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Billing for Recharge Goods or </a:t>
            </a:r>
            <a:r>
              <a:rPr lang="en-US" sz="3200" dirty="0" smtClean="0">
                <a:solidFill>
                  <a:schemeClr val="bg1"/>
                </a:solidFill>
                <a:latin typeface="FreightSans Pro Medium" panose="02000606030000020004" pitchFamily="50" charset="0"/>
              </a:rPr>
              <a:t>Services</a:t>
            </a:r>
          </a:p>
          <a:p>
            <a:pPr>
              <a:lnSpc>
                <a:spcPct val="150000"/>
              </a:lnSpc>
            </a:pPr>
            <a:r>
              <a:rPr lang="en-US" sz="2400" b="1" dirty="0">
                <a:solidFill>
                  <a:schemeClr val="bg1"/>
                </a:solidFill>
                <a:latin typeface="FreightSans Pro Medium" panose="02000606030000020004" pitchFamily="50" charset="0"/>
              </a:rPr>
              <a:t>Timely Billing</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50</a:t>
            </a:fld>
            <a:endParaRPr lang="en-US" dirty="0">
              <a:solidFill>
                <a:schemeClr val="bg1"/>
              </a:solidFill>
            </a:endParaRPr>
          </a:p>
        </p:txBody>
      </p:sp>
      <p:sp>
        <p:nvSpPr>
          <p:cNvPr id="8" name="TextBox 7"/>
          <p:cNvSpPr txBox="1"/>
          <p:nvPr/>
        </p:nvSpPr>
        <p:spPr>
          <a:xfrm>
            <a:off x="1090863" y="2129589"/>
            <a:ext cx="9992226" cy="3394911"/>
          </a:xfrm>
          <a:prstGeom prst="rect">
            <a:avLst/>
          </a:prstGeom>
          <a:noFill/>
        </p:spPr>
        <p:txBody>
          <a:bodyPr wrap="square" rtlCol="0" anchor="ctr">
            <a:noAutofit/>
          </a:bodyPr>
          <a:lstStyle/>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If the billing schedule cannot be met, immediately contact your customers to negotiate a new schedule</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If a mutually agreeable schedule cannot be met, the recharge center should contact the recharge lead for mediation</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A recharge customer has </a:t>
            </a:r>
            <a:r>
              <a:rPr lang="en-US" sz="2400" dirty="0">
                <a:solidFill>
                  <a:srgbClr val="FAFAFA"/>
                </a:solidFill>
                <a:latin typeface="FreightSans Pro Semibold" panose="02000603040000020004" pitchFamily="50" charset="0"/>
                <a:cs typeface="Calibri" panose="020F0502020204030204" pitchFamily="34" charset="0"/>
              </a:rPr>
              <a:t>60 days </a:t>
            </a:r>
            <a:r>
              <a:rPr lang="en-US" sz="2400" dirty="0">
                <a:solidFill>
                  <a:srgbClr val="FAFAFA"/>
                </a:solidFill>
                <a:latin typeface="FreightSans Pro Book" panose="02000606030000020004" pitchFamily="50" charset="0"/>
                <a:cs typeface="Calibri" panose="020F0502020204030204" pitchFamily="34" charset="0"/>
              </a:rPr>
              <a:t>from the time a recharge is posted to the general ledger to dispute the charge</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Recharge units </a:t>
            </a:r>
            <a:r>
              <a:rPr lang="en-US" sz="2400" dirty="0" smtClean="0">
                <a:solidFill>
                  <a:srgbClr val="FAFAFA"/>
                </a:solidFill>
                <a:latin typeface="FreightSans Pro Book" panose="02000606030000020004" pitchFamily="50" charset="0"/>
                <a:cs typeface="Calibri" panose="020F0502020204030204" pitchFamily="34" charset="0"/>
              </a:rPr>
              <a:t>must</a:t>
            </a:r>
            <a:r>
              <a:rPr lang="en-US" sz="2400" dirty="0" smtClean="0">
                <a:solidFill>
                  <a:srgbClr val="FAFAFA"/>
                </a:solidFill>
                <a:latin typeface="FreightSans Pro Book" panose="02000606030000020004" pitchFamily="50" charset="0"/>
                <a:cs typeface="Calibri" panose="020F0502020204030204" pitchFamily="34" charset="0"/>
              </a:rPr>
              <a:t> </a:t>
            </a:r>
            <a:r>
              <a:rPr lang="en-US" sz="2400" dirty="0">
                <a:solidFill>
                  <a:srgbClr val="FAFAFA"/>
                </a:solidFill>
                <a:latin typeface="FreightSans Pro Book" panose="02000606030000020004" pitchFamily="50" charset="0"/>
                <a:cs typeface="Calibri" panose="020F0502020204030204" pitchFamily="34" charset="0"/>
              </a:rPr>
              <a:t>use the university AR system to record receivables related to engagement with external clients</a:t>
            </a:r>
          </a:p>
        </p:txBody>
      </p:sp>
    </p:spTree>
    <p:extLst>
      <p:ext uri="{BB962C8B-B14F-4D97-AF65-F5344CB8AC3E}">
        <p14:creationId xmlns:p14="http://schemas.microsoft.com/office/powerpoint/2010/main" val="88667014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Billing for Recharge Goods or </a:t>
            </a:r>
            <a:r>
              <a:rPr lang="en-US" sz="3200" dirty="0" smtClean="0">
                <a:solidFill>
                  <a:schemeClr val="bg1"/>
                </a:solidFill>
                <a:latin typeface="FreightSans Pro Medium" panose="02000606030000020004" pitchFamily="50" charset="0"/>
              </a:rPr>
              <a:t>Services</a:t>
            </a:r>
          </a:p>
          <a:p>
            <a:pPr>
              <a:lnSpc>
                <a:spcPct val="150000"/>
              </a:lnSpc>
            </a:pPr>
            <a:r>
              <a:rPr lang="en-US" sz="2400" b="1" dirty="0">
                <a:solidFill>
                  <a:schemeClr val="bg1"/>
                </a:solidFill>
                <a:latin typeface="FreightSans Pro Medium" panose="02000606030000020004" pitchFamily="50" charset="0"/>
              </a:rPr>
              <a:t>Uncollectible Recharges</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51</a:t>
            </a:fld>
            <a:endParaRPr lang="en-US" dirty="0">
              <a:solidFill>
                <a:schemeClr val="bg1"/>
              </a:solidFill>
            </a:endParaRPr>
          </a:p>
        </p:txBody>
      </p:sp>
      <p:sp>
        <p:nvSpPr>
          <p:cNvPr id="8" name="TextBox 7"/>
          <p:cNvSpPr txBox="1"/>
          <p:nvPr/>
        </p:nvSpPr>
        <p:spPr>
          <a:xfrm>
            <a:off x="1090863" y="2129589"/>
            <a:ext cx="9992226" cy="2242386"/>
          </a:xfrm>
          <a:prstGeom prst="rect">
            <a:avLst/>
          </a:prstGeom>
          <a:noFill/>
        </p:spPr>
        <p:txBody>
          <a:bodyPr wrap="square" rtlCol="0" anchor="ctr">
            <a:noAutofit/>
          </a:bodyPr>
          <a:lstStyle/>
          <a:p>
            <a:pPr marL="342900" indent="-342900">
              <a:lnSpc>
                <a:spcPts val="33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Uncollectible recharges are unallowable costs</a:t>
            </a:r>
          </a:p>
          <a:p>
            <a:pPr marL="800100" lvl="1" indent="-342900">
              <a:lnSpc>
                <a:spcPts val="33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Recharge units must identify a non-recharge </a:t>
            </a:r>
            <a:r>
              <a:rPr lang="en-US" sz="2400" dirty="0" err="1">
                <a:solidFill>
                  <a:srgbClr val="FAFAFA"/>
                </a:solidFill>
                <a:latin typeface="FreightSans Pro Book" panose="02000606030000020004" pitchFamily="50" charset="0"/>
                <a:cs typeface="Calibri" panose="020F0502020204030204" pitchFamily="34" charset="0"/>
              </a:rPr>
              <a:t>chartstring</a:t>
            </a:r>
            <a:r>
              <a:rPr lang="en-US" sz="2400" dirty="0">
                <a:solidFill>
                  <a:srgbClr val="FAFAFA"/>
                </a:solidFill>
                <a:latin typeface="FreightSans Pro Book" panose="02000606030000020004" pitchFamily="50" charset="0"/>
                <a:cs typeface="Calibri" panose="020F0502020204030204" pitchFamily="34" charset="0"/>
              </a:rPr>
              <a:t> to which these costs are charged</a:t>
            </a:r>
          </a:p>
          <a:p>
            <a:pPr marL="800100" lvl="1" indent="-342900">
              <a:lnSpc>
                <a:spcPts val="33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Recharge units may not include these costs in future rate developments</a:t>
            </a:r>
          </a:p>
        </p:txBody>
      </p:sp>
    </p:spTree>
    <p:extLst>
      <p:ext uri="{BB962C8B-B14F-4D97-AF65-F5344CB8AC3E}">
        <p14:creationId xmlns:p14="http://schemas.microsoft.com/office/powerpoint/2010/main" val="216564111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Billing for Recharge Goods or </a:t>
            </a:r>
            <a:r>
              <a:rPr lang="en-US" sz="3200" dirty="0" smtClean="0">
                <a:solidFill>
                  <a:schemeClr val="bg1"/>
                </a:solidFill>
                <a:latin typeface="FreightSans Pro Medium" panose="02000606030000020004" pitchFamily="50" charset="0"/>
              </a:rPr>
              <a:t>Services</a:t>
            </a:r>
          </a:p>
          <a:p>
            <a:pPr>
              <a:lnSpc>
                <a:spcPct val="150000"/>
              </a:lnSpc>
            </a:pPr>
            <a:r>
              <a:rPr lang="en-US" sz="2400" b="1" dirty="0">
                <a:solidFill>
                  <a:schemeClr val="bg1"/>
                </a:solidFill>
                <a:latin typeface="FreightSans Pro Medium" panose="02000606030000020004" pitchFamily="50" charset="0"/>
              </a:rPr>
              <a:t>Statement Format and Content</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52</a:t>
            </a:fld>
            <a:endParaRPr lang="en-US" dirty="0">
              <a:solidFill>
                <a:schemeClr val="bg1"/>
              </a:solidFill>
            </a:endParaRPr>
          </a:p>
        </p:txBody>
      </p:sp>
      <p:sp>
        <p:nvSpPr>
          <p:cNvPr id="8" name="TextBox 7"/>
          <p:cNvSpPr txBox="1"/>
          <p:nvPr/>
        </p:nvSpPr>
        <p:spPr>
          <a:xfrm>
            <a:off x="1090863" y="2129588"/>
            <a:ext cx="9992226" cy="3232987"/>
          </a:xfrm>
          <a:prstGeom prst="rect">
            <a:avLst/>
          </a:prstGeom>
          <a:noFill/>
        </p:spPr>
        <p:txBody>
          <a:bodyPr wrap="square" rtlCol="0" anchor="ctr">
            <a:noAutofit/>
          </a:bodyPr>
          <a:lstStyle/>
          <a:p>
            <a:pPr>
              <a:spcBef>
                <a:spcPts val="400"/>
              </a:spcBef>
              <a:spcAft>
                <a:spcPts val="400"/>
              </a:spcAft>
            </a:pPr>
            <a:r>
              <a:rPr lang="en-US" sz="2400" dirty="0">
                <a:solidFill>
                  <a:srgbClr val="FAFAFA"/>
                </a:solidFill>
                <a:latin typeface="FreightSans Pro Book" panose="02000606030000020004" pitchFamily="50" charset="0"/>
                <a:cs typeface="Calibri" panose="020F0502020204030204" pitchFamily="34" charset="0"/>
              </a:rPr>
              <a:t>Invoices for recharge goods or services must contain the following </a:t>
            </a:r>
            <a:r>
              <a:rPr lang="en-US" sz="2400" dirty="0" smtClean="0">
                <a:solidFill>
                  <a:srgbClr val="FAFAFA"/>
                </a:solidFill>
                <a:latin typeface="FreightSans Pro Book" panose="02000606030000020004" pitchFamily="50" charset="0"/>
                <a:cs typeface="Calibri" panose="020F0502020204030204" pitchFamily="34" charset="0"/>
              </a:rPr>
              <a:t>information</a:t>
            </a:r>
            <a:r>
              <a:rPr lang="en-US" sz="2400" dirty="0">
                <a:solidFill>
                  <a:srgbClr val="FAFAFA"/>
                </a:solidFill>
                <a:latin typeface="FreightSans Pro Book" panose="02000606030000020004" pitchFamily="50" charset="0"/>
                <a:cs typeface="Calibri" panose="020F0502020204030204" pitchFamily="34" charset="0"/>
              </a:rPr>
              <a:t> </a:t>
            </a:r>
            <a:r>
              <a:rPr lang="en-US" sz="2400" dirty="0" smtClean="0">
                <a:solidFill>
                  <a:srgbClr val="FAFAFA"/>
                </a:solidFill>
                <a:latin typeface="FreightSans Pro Book" panose="02000606030000020004" pitchFamily="50" charset="0"/>
                <a:cs typeface="Calibri" panose="020F0502020204030204" pitchFamily="34" charset="0"/>
              </a:rPr>
              <a:t>(please refer to the </a:t>
            </a:r>
            <a:r>
              <a:rPr lang="en-US" sz="2400" dirty="0">
                <a:solidFill>
                  <a:srgbClr val="FAFAFA"/>
                </a:solidFill>
                <a:latin typeface="FreightSans Pro Book" panose="02000606030000020004" pitchFamily="50" charset="0"/>
                <a:cs typeface="Calibri" panose="020F0502020204030204" pitchFamily="34" charset="0"/>
              </a:rPr>
              <a:t>policy document for </a:t>
            </a:r>
            <a:r>
              <a:rPr lang="en-US" sz="2400" dirty="0" smtClean="0">
                <a:solidFill>
                  <a:srgbClr val="FAFAFA"/>
                </a:solidFill>
                <a:latin typeface="FreightSans Pro Book" panose="02000606030000020004" pitchFamily="50" charset="0"/>
                <a:cs typeface="Calibri" panose="020F0502020204030204" pitchFamily="34" charset="0"/>
              </a:rPr>
              <a:t>a complete </a:t>
            </a:r>
            <a:r>
              <a:rPr lang="en-US" sz="2400" dirty="0">
                <a:solidFill>
                  <a:srgbClr val="FAFAFA"/>
                </a:solidFill>
                <a:latin typeface="FreightSans Pro Book" panose="02000606030000020004" pitchFamily="50" charset="0"/>
                <a:cs typeface="Calibri" panose="020F0502020204030204" pitchFamily="34" charset="0"/>
              </a:rPr>
              <a:t>list</a:t>
            </a:r>
            <a:r>
              <a:rPr lang="en-US" sz="2400" dirty="0" smtClean="0">
                <a:solidFill>
                  <a:srgbClr val="FAFAFA"/>
                </a:solidFill>
                <a:latin typeface="FreightSans Pro Book" panose="02000606030000020004" pitchFamily="50" charset="0"/>
                <a:cs typeface="Calibri" panose="020F0502020204030204" pitchFamily="34" charset="0"/>
              </a:rPr>
              <a:t>):</a:t>
            </a:r>
          </a:p>
          <a:p>
            <a:pPr>
              <a:spcBef>
                <a:spcPts val="400"/>
              </a:spcBef>
              <a:spcAft>
                <a:spcPts val="400"/>
              </a:spcAft>
            </a:pPr>
            <a:endParaRPr lang="en-US" sz="2400" dirty="0">
              <a:solidFill>
                <a:srgbClr val="FAFAFA"/>
              </a:solidFill>
              <a:latin typeface="FreightSans Pro Book" panose="02000606030000020004" pitchFamily="50" charset="0"/>
              <a:cs typeface="Calibri" panose="020F0502020204030204" pitchFamily="34" charset="0"/>
            </a:endParaRP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Full </a:t>
            </a:r>
            <a:r>
              <a:rPr lang="en-US" sz="2400" dirty="0" err="1">
                <a:solidFill>
                  <a:srgbClr val="FAFAFA"/>
                </a:solidFill>
                <a:latin typeface="FreightSans Pro Book" panose="02000606030000020004" pitchFamily="50" charset="0"/>
                <a:cs typeface="Calibri" panose="020F0502020204030204" pitchFamily="34" charset="0"/>
              </a:rPr>
              <a:t>chartstring</a:t>
            </a:r>
            <a:r>
              <a:rPr lang="en-US" sz="2400" dirty="0">
                <a:solidFill>
                  <a:srgbClr val="FAFAFA"/>
                </a:solidFill>
                <a:latin typeface="FreightSans Pro Book" panose="02000606030000020004" pitchFamily="50" charset="0"/>
                <a:cs typeface="Calibri" panose="020F0502020204030204" pitchFamily="34" charset="0"/>
              </a:rPr>
              <a:t> charged</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Description of </a:t>
            </a:r>
            <a:r>
              <a:rPr lang="en-US" sz="2400" dirty="0" smtClean="0">
                <a:solidFill>
                  <a:srgbClr val="FAFAFA"/>
                </a:solidFill>
                <a:latin typeface="FreightSans Pro Book" panose="02000606030000020004" pitchFamily="50" charset="0"/>
                <a:cs typeface="Calibri" panose="020F0502020204030204" pitchFamily="34" charset="0"/>
              </a:rPr>
              <a:t>goods / services </a:t>
            </a:r>
            <a:r>
              <a:rPr lang="en-US" sz="2400" dirty="0">
                <a:solidFill>
                  <a:srgbClr val="FAFAFA"/>
                </a:solidFill>
                <a:latin typeface="FreightSans Pro Book" panose="02000606030000020004" pitchFamily="50" charset="0"/>
                <a:cs typeface="Calibri" panose="020F0502020204030204" pitchFamily="34" charset="0"/>
              </a:rPr>
              <a:t>provided</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Date of service</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Amount charged</a:t>
            </a:r>
          </a:p>
        </p:txBody>
      </p:sp>
    </p:spTree>
    <p:extLst>
      <p:ext uri="{BB962C8B-B14F-4D97-AF65-F5344CB8AC3E}">
        <p14:creationId xmlns:p14="http://schemas.microsoft.com/office/powerpoint/2010/main" val="194854158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Billing for Recharge Goods or </a:t>
            </a:r>
            <a:r>
              <a:rPr lang="en-US" sz="3200" dirty="0" smtClean="0">
                <a:solidFill>
                  <a:schemeClr val="bg1"/>
                </a:solidFill>
                <a:latin typeface="FreightSans Pro Medium" panose="02000606030000020004" pitchFamily="50" charset="0"/>
              </a:rPr>
              <a:t>Services</a:t>
            </a:r>
          </a:p>
          <a:p>
            <a:pPr>
              <a:lnSpc>
                <a:spcPct val="150000"/>
              </a:lnSpc>
            </a:pPr>
            <a:r>
              <a:rPr lang="en-US" sz="2400" b="1" dirty="0">
                <a:solidFill>
                  <a:schemeClr val="bg1"/>
                </a:solidFill>
                <a:latin typeface="FreightSans Pro Medium" panose="02000606030000020004" pitchFamily="50" charset="0"/>
              </a:rPr>
              <a:t>Records Retention</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53</a:t>
            </a:fld>
            <a:endParaRPr lang="en-US" dirty="0">
              <a:solidFill>
                <a:schemeClr val="bg1"/>
              </a:solidFill>
            </a:endParaRPr>
          </a:p>
        </p:txBody>
      </p:sp>
      <p:sp>
        <p:nvSpPr>
          <p:cNvPr id="8" name="TextBox 7"/>
          <p:cNvSpPr txBox="1"/>
          <p:nvPr/>
        </p:nvSpPr>
        <p:spPr>
          <a:xfrm>
            <a:off x="1090863" y="2129587"/>
            <a:ext cx="9992226" cy="3452063"/>
          </a:xfrm>
          <a:prstGeom prst="rect">
            <a:avLst/>
          </a:prstGeom>
          <a:noFill/>
        </p:spPr>
        <p:txBody>
          <a:bodyPr wrap="square" rtlCol="0" anchor="ctr">
            <a:noAutofit/>
          </a:bodyPr>
          <a:lstStyle/>
          <a:p>
            <a:pPr>
              <a:spcBef>
                <a:spcPts val="400"/>
              </a:spcBef>
              <a:spcAft>
                <a:spcPts val="400"/>
              </a:spcAft>
            </a:pPr>
            <a:r>
              <a:rPr lang="en-US" sz="2400" dirty="0">
                <a:solidFill>
                  <a:srgbClr val="FAFAFA"/>
                </a:solidFill>
                <a:latin typeface="FreightSans Pro Book" panose="02000606030000020004" pitchFamily="50" charset="0"/>
                <a:cs typeface="Calibri" panose="020F0502020204030204" pitchFamily="34" charset="0"/>
              </a:rPr>
              <a:t>Because recharge centers are subject to periodic review and their charges are subject to audit, each recharge center must retain the following records</a:t>
            </a:r>
            <a:r>
              <a:rPr lang="en-US" sz="2400" dirty="0" smtClean="0">
                <a:solidFill>
                  <a:srgbClr val="FAFAFA"/>
                </a:solidFill>
                <a:latin typeface="FreightSans Pro Book" panose="02000606030000020004" pitchFamily="50" charset="0"/>
                <a:cs typeface="Calibri" panose="020F0502020204030204" pitchFamily="34" charset="0"/>
              </a:rPr>
              <a:t>:</a:t>
            </a:r>
          </a:p>
          <a:p>
            <a:pPr>
              <a:spcBef>
                <a:spcPts val="400"/>
              </a:spcBef>
              <a:spcAft>
                <a:spcPts val="400"/>
              </a:spcAft>
            </a:pPr>
            <a:endParaRPr lang="en-US" sz="800" dirty="0">
              <a:solidFill>
                <a:srgbClr val="FAFAFA"/>
              </a:solidFill>
              <a:latin typeface="FreightSans Pro Book" panose="02000606030000020004" pitchFamily="50" charset="0"/>
              <a:cs typeface="Calibri" panose="020F0502020204030204" pitchFamily="34" charset="0"/>
            </a:endParaRP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“Founding” </a:t>
            </a:r>
            <a:r>
              <a:rPr lang="en-US" sz="2400" dirty="0" smtClean="0">
                <a:solidFill>
                  <a:srgbClr val="FAFAFA"/>
                </a:solidFill>
                <a:latin typeface="FreightSans Pro Book" panose="02000606030000020004" pitchFamily="50" charset="0"/>
                <a:cs typeface="Calibri" panose="020F0502020204030204" pitchFamily="34" charset="0"/>
              </a:rPr>
              <a:t>documentation: </a:t>
            </a:r>
            <a:r>
              <a:rPr lang="en-US" sz="2400" dirty="0" smtClean="0">
                <a:solidFill>
                  <a:srgbClr val="FAFAFA"/>
                </a:solidFill>
                <a:latin typeface="FreightSans Pro Semibold" panose="02000603040000020004" pitchFamily="50" charset="0"/>
                <a:cs typeface="Calibri" panose="020F0502020204030204" pitchFamily="34" charset="0"/>
              </a:rPr>
              <a:t>5 </a:t>
            </a:r>
            <a:r>
              <a:rPr lang="en-US" sz="2400" dirty="0">
                <a:solidFill>
                  <a:srgbClr val="FAFAFA"/>
                </a:solidFill>
                <a:latin typeface="FreightSans Pro Semibold" panose="02000603040000020004" pitchFamily="50" charset="0"/>
                <a:cs typeface="Calibri" panose="020F0502020204030204" pitchFamily="34" charset="0"/>
              </a:rPr>
              <a:t>years </a:t>
            </a:r>
            <a:r>
              <a:rPr lang="en-US" sz="2400" dirty="0">
                <a:solidFill>
                  <a:srgbClr val="FAFAFA"/>
                </a:solidFill>
                <a:latin typeface="FreightSans Pro Book" panose="02000606030000020004" pitchFamily="50" charset="0"/>
                <a:cs typeface="Calibri" panose="020F0502020204030204" pitchFamily="34" charset="0"/>
              </a:rPr>
              <a:t>after the unit is decommissioned</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Rate development </a:t>
            </a:r>
            <a:r>
              <a:rPr lang="en-US" sz="2400" dirty="0" smtClean="0">
                <a:solidFill>
                  <a:srgbClr val="FAFAFA"/>
                </a:solidFill>
                <a:latin typeface="FreightSans Pro Book" panose="02000606030000020004" pitchFamily="50" charset="0"/>
                <a:cs typeface="Calibri" panose="020F0502020204030204" pitchFamily="34" charset="0"/>
              </a:rPr>
              <a:t>detail: </a:t>
            </a:r>
            <a:r>
              <a:rPr lang="en-US" sz="2400" dirty="0" smtClean="0">
                <a:solidFill>
                  <a:srgbClr val="FAFAFA"/>
                </a:solidFill>
                <a:latin typeface="FreightSans Pro Semibold" panose="02000603040000020004" pitchFamily="50" charset="0"/>
                <a:cs typeface="Calibri" panose="020F0502020204030204" pitchFamily="34" charset="0"/>
              </a:rPr>
              <a:t>5 </a:t>
            </a:r>
            <a:r>
              <a:rPr lang="en-US" sz="2400" dirty="0">
                <a:solidFill>
                  <a:srgbClr val="FAFAFA"/>
                </a:solidFill>
                <a:latin typeface="FreightSans Pro Semibold" panose="02000603040000020004" pitchFamily="50" charset="0"/>
                <a:cs typeface="Calibri" panose="020F0502020204030204" pitchFamily="34" charset="0"/>
              </a:rPr>
              <a:t>years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Recharge billing supporting </a:t>
            </a:r>
            <a:r>
              <a:rPr lang="en-US" sz="2400" dirty="0" smtClean="0">
                <a:solidFill>
                  <a:srgbClr val="FAFAFA"/>
                </a:solidFill>
                <a:latin typeface="FreightSans Pro Book" panose="02000606030000020004" pitchFamily="50" charset="0"/>
                <a:cs typeface="Calibri" panose="020F0502020204030204" pitchFamily="34" charset="0"/>
              </a:rPr>
              <a:t>documentation: </a:t>
            </a:r>
            <a:r>
              <a:rPr lang="en-US" sz="2400" dirty="0" smtClean="0">
                <a:solidFill>
                  <a:srgbClr val="FAFAFA"/>
                </a:solidFill>
                <a:latin typeface="FreightSans Pro Semibold" panose="02000603040000020004" pitchFamily="50" charset="0"/>
                <a:cs typeface="Calibri" panose="020F0502020204030204" pitchFamily="34" charset="0"/>
              </a:rPr>
              <a:t>5 </a:t>
            </a:r>
            <a:r>
              <a:rPr lang="en-US" sz="2400" dirty="0">
                <a:solidFill>
                  <a:srgbClr val="FAFAFA"/>
                </a:solidFill>
                <a:latin typeface="FreightSans Pro Semibold" panose="02000603040000020004" pitchFamily="50" charset="0"/>
                <a:cs typeface="Calibri" panose="020F0502020204030204" pitchFamily="34" charset="0"/>
              </a:rPr>
              <a:t>years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Recharge center operating costs</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Please refer to UC retention guidelines at: </a:t>
            </a:r>
            <a:r>
              <a:rPr lang="en-US" sz="2400" dirty="0">
                <a:solidFill>
                  <a:srgbClr val="FAFAFA"/>
                </a:solidFill>
                <a:latin typeface="FreightSans Pro Semibold" panose="02000603040000020004" pitchFamily="50" charset="0"/>
                <a:cs typeface="Calibri" panose="020F0502020204030204" pitchFamily="34" charset="0"/>
              </a:rPr>
              <a:t>policies.uci.edu</a:t>
            </a:r>
          </a:p>
        </p:txBody>
      </p:sp>
    </p:spTree>
    <p:extLst>
      <p:ext uri="{BB962C8B-B14F-4D97-AF65-F5344CB8AC3E}">
        <p14:creationId xmlns:p14="http://schemas.microsoft.com/office/powerpoint/2010/main" val="175161663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lide Number Placeholder 1"/>
          <p:cNvSpPr>
            <a:spLocks noGrp="1"/>
          </p:cNvSpPr>
          <p:nvPr>
            <p:ph type="sldNum" sz="quarter" idx="12"/>
          </p:nvPr>
        </p:nvSpPr>
        <p:spPr/>
        <p:txBody>
          <a:bodyPr/>
          <a:lstStyle/>
          <a:p>
            <a:fld id="{8DAD2B5E-E7C5-4AFF-98A0-CE95374149DA}" type="slidenum">
              <a:rPr lang="en-US" smtClean="0">
                <a:solidFill>
                  <a:schemeClr val="bg1"/>
                </a:solidFill>
              </a:rPr>
              <a:t>54</a:t>
            </a:fld>
            <a:endParaRPr lang="en-US" dirty="0">
              <a:solidFill>
                <a:schemeClr val="bg1"/>
              </a:solidFill>
            </a:endParaRPr>
          </a:p>
        </p:txBody>
      </p:sp>
      <p:sp>
        <p:nvSpPr>
          <p:cNvPr id="5" name="TextBox 4"/>
          <p:cNvSpPr txBox="1"/>
          <p:nvPr/>
        </p:nvSpPr>
        <p:spPr>
          <a:xfrm>
            <a:off x="2809039" y="2123574"/>
            <a:ext cx="6383422" cy="2109202"/>
          </a:xfrm>
          <a:prstGeom prst="rect">
            <a:avLst/>
          </a:prstGeom>
          <a:noFill/>
        </p:spPr>
        <p:txBody>
          <a:bodyPr wrap="square" rtlCol="0" anchor="ctr">
            <a:noAutofit/>
          </a:bodyPr>
          <a:lstStyle/>
          <a:p>
            <a:r>
              <a:rPr lang="en-US" sz="4800" dirty="0" smtClean="0">
                <a:solidFill>
                  <a:srgbClr val="FAFAFA"/>
                </a:solidFill>
                <a:latin typeface="FreightSans Pro Medium" panose="02000606030000020004" pitchFamily="50" charset="0"/>
                <a:cs typeface="Calibri" panose="020F0502020204030204" pitchFamily="34" charset="0"/>
              </a:rPr>
              <a:t>6. Surpluses </a:t>
            </a:r>
            <a:r>
              <a:rPr lang="en-US" sz="4800" dirty="0">
                <a:solidFill>
                  <a:srgbClr val="FAFAFA"/>
                </a:solidFill>
                <a:latin typeface="FreightSans Pro Medium" panose="02000606030000020004" pitchFamily="50" charset="0"/>
                <a:cs typeface="Calibri" panose="020F0502020204030204" pitchFamily="34" charset="0"/>
              </a:rPr>
              <a:t>and Deficits</a:t>
            </a:r>
          </a:p>
        </p:txBody>
      </p:sp>
    </p:spTree>
    <p:extLst>
      <p:ext uri="{BB962C8B-B14F-4D97-AF65-F5344CB8AC3E}">
        <p14:creationId xmlns:p14="http://schemas.microsoft.com/office/powerpoint/2010/main" val="2633819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Surpluses and </a:t>
            </a:r>
            <a:r>
              <a:rPr lang="en-US" sz="3200" dirty="0" smtClean="0">
                <a:solidFill>
                  <a:schemeClr val="bg1"/>
                </a:solidFill>
                <a:latin typeface="FreightSans Pro Medium" panose="02000606030000020004" pitchFamily="50" charset="0"/>
              </a:rPr>
              <a:t>Deficits</a:t>
            </a:r>
          </a:p>
          <a:p>
            <a:pPr>
              <a:lnSpc>
                <a:spcPct val="150000"/>
              </a:lnSpc>
            </a:pPr>
            <a:r>
              <a:rPr lang="en-US" sz="2400" b="1" dirty="0">
                <a:solidFill>
                  <a:schemeClr val="bg1"/>
                </a:solidFill>
                <a:latin typeface="FreightSans Pro Medium" panose="02000606030000020004" pitchFamily="50" charset="0"/>
              </a:rPr>
              <a:t>Recharge Operations Must </a:t>
            </a:r>
            <a:r>
              <a:rPr lang="en-US" sz="2400" b="1" dirty="0" smtClean="0">
                <a:solidFill>
                  <a:schemeClr val="bg1"/>
                </a:solidFill>
                <a:latin typeface="FreightSans Pro Medium" panose="02000606030000020004" pitchFamily="50" charset="0"/>
              </a:rPr>
              <a:t>Break-even</a:t>
            </a:r>
            <a:endParaRPr lang="en-US" sz="2400" b="1" dirty="0">
              <a:solidFill>
                <a:schemeClr val="bg1"/>
              </a:solidFill>
              <a:latin typeface="FreightSans Pro Medium" panose="02000606030000020004" pitchFamily="50" charset="0"/>
            </a:endParaRP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55</a:t>
            </a:fld>
            <a:endParaRPr lang="en-US" dirty="0">
              <a:solidFill>
                <a:schemeClr val="bg1"/>
              </a:solidFill>
            </a:endParaRPr>
          </a:p>
        </p:txBody>
      </p:sp>
      <p:sp>
        <p:nvSpPr>
          <p:cNvPr id="8" name="TextBox 7"/>
          <p:cNvSpPr txBox="1"/>
          <p:nvPr/>
        </p:nvSpPr>
        <p:spPr>
          <a:xfrm>
            <a:off x="1090863" y="2129587"/>
            <a:ext cx="9992226" cy="2909138"/>
          </a:xfrm>
          <a:prstGeom prst="rect">
            <a:avLst/>
          </a:prstGeom>
          <a:noFill/>
        </p:spPr>
        <p:txBody>
          <a:bodyPr wrap="square" rtlCol="0" anchor="ctr">
            <a:noAutofit/>
          </a:bodyPr>
          <a:lstStyle/>
          <a:p>
            <a:pPr marL="342900" indent="-342900">
              <a:lnSpc>
                <a:spcPts val="33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Break-even occurs when costs of products or services is equal to the recharge income received from customers</a:t>
            </a:r>
          </a:p>
          <a:p>
            <a:pPr marL="342900" indent="-342900">
              <a:lnSpc>
                <a:spcPts val="33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A recharge center is expected to operate close to break-even over a period of time and be within the recharge tolerance</a:t>
            </a:r>
          </a:p>
          <a:p>
            <a:pPr marL="342900" indent="-342900">
              <a:lnSpc>
                <a:spcPts val="33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Monitoring operating revenues, </a:t>
            </a:r>
            <a:r>
              <a:rPr lang="en-US" sz="2400" dirty="0" smtClean="0">
                <a:solidFill>
                  <a:srgbClr val="FAFAFA"/>
                </a:solidFill>
                <a:latin typeface="FreightSans Pro Book" panose="02000606030000020004" pitchFamily="50" charset="0"/>
                <a:cs typeface="Calibri" panose="020F0502020204030204" pitchFamily="34" charset="0"/>
              </a:rPr>
              <a:t>expenditures, </a:t>
            </a:r>
            <a:r>
              <a:rPr lang="en-US" sz="2400" dirty="0">
                <a:solidFill>
                  <a:srgbClr val="FAFAFA"/>
                </a:solidFill>
                <a:latin typeface="FreightSans Pro Book" panose="02000606030000020004" pitchFamily="50" charset="0"/>
                <a:cs typeface="Calibri" panose="020F0502020204030204" pitchFamily="34" charset="0"/>
              </a:rPr>
              <a:t>and fund balances is the usual method for determining break-even compliance</a:t>
            </a:r>
            <a:endParaRPr lang="en-US" sz="2400" dirty="0">
              <a:solidFill>
                <a:srgbClr val="FAFAFA"/>
              </a:solidFill>
              <a:latin typeface="FreightSans Pro Semibold" panose="02000603040000020004" pitchFamily="50" charset="0"/>
              <a:cs typeface="Calibri" panose="020F0502020204030204" pitchFamily="34" charset="0"/>
            </a:endParaRPr>
          </a:p>
        </p:txBody>
      </p:sp>
    </p:spTree>
    <p:extLst>
      <p:ext uri="{BB962C8B-B14F-4D97-AF65-F5344CB8AC3E}">
        <p14:creationId xmlns:p14="http://schemas.microsoft.com/office/powerpoint/2010/main" val="126419263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Surpluses and </a:t>
            </a:r>
            <a:r>
              <a:rPr lang="en-US" sz="3200" dirty="0" smtClean="0">
                <a:solidFill>
                  <a:schemeClr val="bg1"/>
                </a:solidFill>
                <a:latin typeface="FreightSans Pro Medium" panose="02000606030000020004" pitchFamily="50" charset="0"/>
              </a:rPr>
              <a:t>Deficits</a:t>
            </a:r>
          </a:p>
          <a:p>
            <a:pPr>
              <a:lnSpc>
                <a:spcPct val="150000"/>
              </a:lnSpc>
            </a:pPr>
            <a:r>
              <a:rPr lang="en-US" sz="2400" b="1" dirty="0">
                <a:solidFill>
                  <a:schemeClr val="bg1"/>
                </a:solidFill>
                <a:latin typeface="FreightSans Pro Medium" panose="02000606030000020004" pitchFamily="50" charset="0"/>
              </a:rPr>
              <a:t>Definition of a Large Surplus / Deficit</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56</a:t>
            </a:fld>
            <a:endParaRPr lang="en-US" dirty="0">
              <a:solidFill>
                <a:schemeClr val="bg1"/>
              </a:solidFill>
            </a:endParaRPr>
          </a:p>
        </p:txBody>
      </p:sp>
      <p:sp>
        <p:nvSpPr>
          <p:cNvPr id="8" name="TextBox 7"/>
          <p:cNvSpPr txBox="1"/>
          <p:nvPr/>
        </p:nvSpPr>
        <p:spPr>
          <a:xfrm>
            <a:off x="1090863" y="2129586"/>
            <a:ext cx="9992226" cy="2975814"/>
          </a:xfrm>
          <a:prstGeom prst="rect">
            <a:avLst/>
          </a:prstGeom>
          <a:noFill/>
        </p:spPr>
        <p:txBody>
          <a:bodyPr wrap="square" rtlCol="0" anchor="ctr">
            <a:noAutofit/>
          </a:bodyPr>
          <a:lstStyle/>
          <a:p>
            <a:pPr>
              <a:spcBef>
                <a:spcPts val="400"/>
              </a:spcBef>
              <a:spcAft>
                <a:spcPts val="400"/>
              </a:spcAft>
            </a:pPr>
            <a:r>
              <a:rPr lang="en-US" sz="2400" dirty="0">
                <a:solidFill>
                  <a:srgbClr val="FAFAFA"/>
                </a:solidFill>
                <a:latin typeface="FreightSans Pro Book" panose="02000606030000020004" pitchFamily="50" charset="0"/>
                <a:cs typeface="Calibri" panose="020F0502020204030204" pitchFamily="34" charset="0"/>
              </a:rPr>
              <a:t>A large surplus / deficit is defined as:</a:t>
            </a:r>
          </a:p>
          <a:p>
            <a:pPr marL="342900" indent="-342900">
              <a:spcBef>
                <a:spcPts val="400"/>
              </a:spcBef>
              <a:spcAft>
                <a:spcPts val="400"/>
              </a:spcAft>
              <a:buFont typeface="Arial" panose="020B0604020202020204" pitchFamily="34" charset="0"/>
              <a:buChar char="•"/>
            </a:pPr>
            <a:endParaRPr lang="en-US" sz="800" dirty="0">
              <a:solidFill>
                <a:srgbClr val="FAFAFA"/>
              </a:solidFill>
              <a:latin typeface="FreightSans Pro Book" panose="02000606030000020004" pitchFamily="50" charset="0"/>
              <a:cs typeface="Calibri" panose="020F0502020204030204" pitchFamily="34" charset="0"/>
            </a:endParaRPr>
          </a:p>
          <a:p>
            <a:pPr marL="342900" indent="-342900">
              <a:lnSpc>
                <a:spcPts val="31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Recharge fund balance greater than</a:t>
            </a:r>
            <a:r>
              <a:rPr lang="en-US" sz="2400" dirty="0">
                <a:solidFill>
                  <a:srgbClr val="FAFAFA"/>
                </a:solidFill>
                <a:latin typeface="FreightSans Pro Semibold" panose="02000603040000020004" pitchFamily="50" charset="0"/>
                <a:cs typeface="Calibri" panose="020F0502020204030204" pitchFamily="34" charset="0"/>
              </a:rPr>
              <a:t> 1 month </a:t>
            </a:r>
            <a:r>
              <a:rPr lang="en-US" sz="2400" dirty="0">
                <a:solidFill>
                  <a:srgbClr val="FAFAFA"/>
                </a:solidFill>
                <a:latin typeface="FreightSans Pro Book" panose="02000606030000020004" pitchFamily="50" charset="0"/>
                <a:cs typeface="Calibri" panose="020F0502020204030204" pitchFamily="34" charset="0"/>
              </a:rPr>
              <a:t>of operating </a:t>
            </a:r>
            <a:r>
              <a:rPr lang="en-US" sz="2400" dirty="0" smtClean="0">
                <a:solidFill>
                  <a:srgbClr val="FAFAFA"/>
                </a:solidFill>
                <a:latin typeface="FreightSans Pro Book" panose="02000606030000020004" pitchFamily="50" charset="0"/>
                <a:cs typeface="Calibri" panose="020F0502020204030204" pitchFamily="34" charset="0"/>
              </a:rPr>
              <a:t>expense (rolling </a:t>
            </a:r>
            <a:r>
              <a:rPr lang="en-US" sz="2400" dirty="0">
                <a:solidFill>
                  <a:srgbClr val="FAFAFA"/>
                </a:solidFill>
                <a:latin typeface="FreightSans Pro Book" panose="02000606030000020004" pitchFamily="50" charset="0"/>
                <a:cs typeface="Calibri" panose="020F0502020204030204" pitchFamily="34" charset="0"/>
              </a:rPr>
              <a:t>12 month average expenses</a:t>
            </a:r>
            <a:r>
              <a:rPr lang="en-US" sz="2400" dirty="0" smtClean="0">
                <a:solidFill>
                  <a:srgbClr val="FAFAFA"/>
                </a:solidFill>
                <a:latin typeface="FreightSans Pro Book" panose="02000606030000020004" pitchFamily="50" charset="0"/>
                <a:cs typeface="Calibri" panose="020F0502020204030204" pitchFamily="34" charset="0"/>
              </a:rPr>
              <a:t>)</a:t>
            </a:r>
            <a:endParaRPr lang="en-US" sz="2400" dirty="0">
              <a:solidFill>
                <a:srgbClr val="FAFAFA"/>
              </a:solidFill>
              <a:latin typeface="FreightSans Pro Book" panose="02000606030000020004" pitchFamily="50" charset="0"/>
              <a:cs typeface="Calibri" panose="020F0502020204030204" pitchFamily="34" charset="0"/>
            </a:endParaRPr>
          </a:p>
          <a:p>
            <a:pPr marL="800100" lvl="1" indent="-342900">
              <a:lnSpc>
                <a:spcPts val="31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If a unit needs to maintain a balance greater than </a:t>
            </a:r>
            <a:r>
              <a:rPr lang="en-US" sz="2400" dirty="0" smtClean="0">
                <a:solidFill>
                  <a:srgbClr val="FAFAFA"/>
                </a:solidFill>
                <a:latin typeface="FreightSans Pro Book" panose="02000606030000020004" pitchFamily="50" charset="0"/>
                <a:cs typeface="Calibri" panose="020F0502020204030204" pitchFamily="34" charset="0"/>
              </a:rPr>
              <a:t>1 month of </a:t>
            </a:r>
            <a:r>
              <a:rPr lang="en-US" sz="2400" dirty="0">
                <a:solidFill>
                  <a:srgbClr val="FAFAFA"/>
                </a:solidFill>
                <a:latin typeface="FreightSans Pro Book" panose="02000606030000020004" pitchFamily="50" charset="0"/>
                <a:cs typeface="Calibri" panose="020F0502020204030204" pitchFamily="34" charset="0"/>
              </a:rPr>
              <a:t>operating expense for day-to-day operations, it can seek approval from the recharge committee through the division</a:t>
            </a:r>
          </a:p>
        </p:txBody>
      </p:sp>
    </p:spTree>
    <p:extLst>
      <p:ext uri="{BB962C8B-B14F-4D97-AF65-F5344CB8AC3E}">
        <p14:creationId xmlns:p14="http://schemas.microsoft.com/office/powerpoint/2010/main" val="385692103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Surpluses and </a:t>
            </a:r>
            <a:r>
              <a:rPr lang="en-US" sz="3200" dirty="0" smtClean="0">
                <a:solidFill>
                  <a:schemeClr val="bg1"/>
                </a:solidFill>
                <a:latin typeface="FreightSans Pro Medium" panose="02000606030000020004" pitchFamily="50" charset="0"/>
              </a:rPr>
              <a:t>Deficits</a:t>
            </a:r>
          </a:p>
          <a:p>
            <a:pPr>
              <a:lnSpc>
                <a:spcPct val="150000"/>
              </a:lnSpc>
            </a:pPr>
            <a:r>
              <a:rPr lang="en-US" sz="2400" b="1" dirty="0">
                <a:solidFill>
                  <a:schemeClr val="bg1"/>
                </a:solidFill>
                <a:latin typeface="FreightSans Pro Medium" panose="02000606030000020004" pitchFamily="50" charset="0"/>
              </a:rPr>
              <a:t>Deficits</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57</a:t>
            </a:fld>
            <a:endParaRPr lang="en-US" dirty="0">
              <a:solidFill>
                <a:schemeClr val="bg1"/>
              </a:solidFill>
            </a:endParaRPr>
          </a:p>
        </p:txBody>
      </p:sp>
      <p:sp>
        <p:nvSpPr>
          <p:cNvPr id="8" name="TextBox 7"/>
          <p:cNvSpPr txBox="1"/>
          <p:nvPr/>
        </p:nvSpPr>
        <p:spPr>
          <a:xfrm>
            <a:off x="1090863" y="2129586"/>
            <a:ext cx="9992226" cy="2766264"/>
          </a:xfrm>
          <a:prstGeom prst="rect">
            <a:avLst/>
          </a:prstGeom>
          <a:noFill/>
        </p:spPr>
        <p:txBody>
          <a:bodyPr wrap="square" rtlCol="0" anchor="ctr">
            <a:noAutofit/>
          </a:bodyPr>
          <a:lstStyle/>
          <a:p>
            <a:pPr marL="342900" indent="-342900">
              <a:lnSpc>
                <a:spcPts val="3100"/>
              </a:lnSpc>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Units </a:t>
            </a:r>
            <a:r>
              <a:rPr lang="en-US" sz="2400" dirty="0">
                <a:solidFill>
                  <a:srgbClr val="FAFAFA"/>
                </a:solidFill>
                <a:latin typeface="FreightSans Pro Book" panose="02000606030000020004" pitchFamily="50" charset="0"/>
                <a:cs typeface="Calibri" panose="020F0502020204030204" pitchFamily="34" charset="0"/>
              </a:rPr>
              <a:t>must develop </a:t>
            </a:r>
            <a:r>
              <a:rPr lang="en-US" sz="2400" dirty="0" smtClean="0">
                <a:solidFill>
                  <a:srgbClr val="FAFAFA"/>
                </a:solidFill>
                <a:latin typeface="FreightSans Pro Book" panose="02000606030000020004" pitchFamily="50" charset="0"/>
                <a:cs typeface="Calibri" panose="020F0502020204030204" pitchFamily="34" charset="0"/>
              </a:rPr>
              <a:t>a deficit </a:t>
            </a:r>
            <a:r>
              <a:rPr lang="en-US" sz="2400" dirty="0">
                <a:solidFill>
                  <a:srgbClr val="FAFAFA"/>
                </a:solidFill>
                <a:latin typeface="FreightSans Pro Book" panose="02000606030000020004" pitchFamily="50" charset="0"/>
                <a:cs typeface="Calibri" panose="020F0502020204030204" pitchFamily="34" charset="0"/>
              </a:rPr>
              <a:t>reduction plan to eliminate out-of-tolerance deficits as soon as </a:t>
            </a:r>
            <a:r>
              <a:rPr lang="en-US" sz="2400" dirty="0" smtClean="0">
                <a:solidFill>
                  <a:srgbClr val="FAFAFA"/>
                </a:solidFill>
                <a:latin typeface="FreightSans Pro Book" panose="02000606030000020004" pitchFamily="50" charset="0"/>
                <a:cs typeface="Calibri" panose="020F0502020204030204" pitchFamily="34" charset="0"/>
              </a:rPr>
              <a:t>possible</a:t>
            </a:r>
          </a:p>
          <a:p>
            <a:pPr marL="800100" lvl="1" indent="-342900">
              <a:lnSpc>
                <a:spcPts val="3100"/>
              </a:lnSpc>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Reduction </a:t>
            </a:r>
            <a:r>
              <a:rPr lang="en-US" sz="2400" dirty="0">
                <a:solidFill>
                  <a:srgbClr val="FAFAFA"/>
                </a:solidFill>
                <a:latin typeface="FreightSans Pro Book" panose="02000606030000020004" pitchFamily="50" charset="0"/>
                <a:cs typeface="Calibri" panose="020F0502020204030204" pitchFamily="34" charset="0"/>
              </a:rPr>
              <a:t>period should not exceed </a:t>
            </a:r>
            <a:r>
              <a:rPr lang="en-US" sz="2400" dirty="0">
                <a:solidFill>
                  <a:srgbClr val="FAFAFA"/>
                </a:solidFill>
                <a:latin typeface="FreightSans Pro Semibold" panose="02000603040000020004" pitchFamily="50" charset="0"/>
                <a:cs typeface="Calibri" panose="020F0502020204030204" pitchFamily="34" charset="0"/>
              </a:rPr>
              <a:t>1 year</a:t>
            </a:r>
          </a:p>
          <a:p>
            <a:pPr marL="342900" indent="-342900">
              <a:lnSpc>
                <a:spcPts val="31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Deficits outside of tolerance or outside of any approved deficit reduction plan at fiscal year’s end will be subject to the terms of the campus’ deficit resolution policy</a:t>
            </a:r>
          </a:p>
        </p:txBody>
      </p:sp>
    </p:spTree>
    <p:extLst>
      <p:ext uri="{BB962C8B-B14F-4D97-AF65-F5344CB8AC3E}">
        <p14:creationId xmlns:p14="http://schemas.microsoft.com/office/powerpoint/2010/main" val="323483046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Surpluses and </a:t>
            </a:r>
            <a:r>
              <a:rPr lang="en-US" sz="3200" dirty="0" smtClean="0">
                <a:solidFill>
                  <a:schemeClr val="bg1"/>
                </a:solidFill>
                <a:latin typeface="FreightSans Pro Medium" panose="02000606030000020004" pitchFamily="50" charset="0"/>
              </a:rPr>
              <a:t>Deficits</a:t>
            </a:r>
          </a:p>
          <a:p>
            <a:pPr>
              <a:lnSpc>
                <a:spcPct val="150000"/>
              </a:lnSpc>
            </a:pPr>
            <a:r>
              <a:rPr lang="en-US" sz="2400" b="1" dirty="0">
                <a:solidFill>
                  <a:schemeClr val="bg1"/>
                </a:solidFill>
                <a:latin typeface="FreightSans Pro Medium" panose="02000606030000020004" pitchFamily="50" charset="0"/>
              </a:rPr>
              <a:t>Surpluses</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58</a:t>
            </a:fld>
            <a:endParaRPr lang="en-US" dirty="0">
              <a:solidFill>
                <a:schemeClr val="bg1"/>
              </a:solidFill>
            </a:endParaRPr>
          </a:p>
        </p:txBody>
      </p:sp>
      <p:sp>
        <p:nvSpPr>
          <p:cNvPr id="8" name="TextBox 7"/>
          <p:cNvSpPr txBox="1"/>
          <p:nvPr/>
        </p:nvSpPr>
        <p:spPr>
          <a:xfrm>
            <a:off x="1090863" y="2148634"/>
            <a:ext cx="9992226" cy="3166315"/>
          </a:xfrm>
          <a:prstGeom prst="rect">
            <a:avLst/>
          </a:prstGeom>
          <a:noFill/>
        </p:spPr>
        <p:txBody>
          <a:bodyPr wrap="square" rtlCol="0" anchor="ctr">
            <a:noAutofit/>
          </a:bodyPr>
          <a:lstStyle/>
          <a:p>
            <a:pPr marL="342900"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Units </a:t>
            </a:r>
            <a:r>
              <a:rPr lang="en-US" sz="2400" dirty="0">
                <a:solidFill>
                  <a:srgbClr val="FAFAFA"/>
                </a:solidFill>
                <a:latin typeface="FreightSans Pro Book" panose="02000606030000020004" pitchFamily="50" charset="0"/>
                <a:cs typeface="Calibri" panose="020F0502020204030204" pitchFamily="34" charset="0"/>
              </a:rPr>
              <a:t>cannot raise rates without a detailed review by the recharge committee</a:t>
            </a:r>
          </a:p>
          <a:p>
            <a:pPr marL="342900"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Units </a:t>
            </a:r>
            <a:r>
              <a:rPr lang="en-US" sz="2400" dirty="0">
                <a:solidFill>
                  <a:srgbClr val="FAFAFA"/>
                </a:solidFill>
                <a:latin typeface="FreightSans Pro Book" panose="02000606030000020004" pitchFamily="50" charset="0"/>
                <a:cs typeface="Calibri" panose="020F0502020204030204" pitchFamily="34" charset="0"/>
              </a:rPr>
              <a:t>must submit </a:t>
            </a:r>
            <a:r>
              <a:rPr lang="en-US" sz="2400" dirty="0" smtClean="0">
                <a:solidFill>
                  <a:srgbClr val="FAFAFA"/>
                </a:solidFill>
                <a:latin typeface="FreightSans Pro Book" panose="02000606030000020004" pitchFamily="50" charset="0"/>
                <a:cs typeface="Calibri" panose="020F0502020204030204" pitchFamily="34" charset="0"/>
              </a:rPr>
              <a:t>a reduction </a:t>
            </a:r>
            <a:r>
              <a:rPr lang="en-US" sz="2400" dirty="0">
                <a:solidFill>
                  <a:srgbClr val="FAFAFA"/>
                </a:solidFill>
                <a:latin typeface="FreightSans Pro Book" panose="02000606030000020004" pitchFamily="50" charset="0"/>
                <a:cs typeface="Calibri" panose="020F0502020204030204" pitchFamily="34" charset="0"/>
              </a:rPr>
              <a:t>plan to eliminate surplus within </a:t>
            </a:r>
            <a:r>
              <a:rPr lang="en-US" sz="2400" dirty="0">
                <a:solidFill>
                  <a:srgbClr val="FAFAFA"/>
                </a:solidFill>
                <a:latin typeface="FreightSans Pro Semibold" panose="02000603040000020004" pitchFamily="50" charset="0"/>
                <a:cs typeface="Calibri" panose="020F0502020204030204" pitchFamily="34" charset="0"/>
              </a:rPr>
              <a:t>3 months </a:t>
            </a:r>
            <a:r>
              <a:rPr lang="en-US" sz="2400" dirty="0">
                <a:solidFill>
                  <a:srgbClr val="FAFAFA"/>
                </a:solidFill>
                <a:latin typeface="FreightSans Pro Book" panose="02000606030000020004" pitchFamily="50" charset="0"/>
                <a:cs typeface="Calibri" panose="020F0502020204030204" pitchFamily="34" charset="0"/>
              </a:rPr>
              <a:t>of out-of-tolerance status</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Surplus reduction plans are submitted to the recharge lead</a:t>
            </a:r>
          </a:p>
          <a:p>
            <a:pPr marL="800100" lvl="1"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The plan </a:t>
            </a:r>
            <a:r>
              <a:rPr lang="en-US" sz="2400" dirty="0">
                <a:solidFill>
                  <a:srgbClr val="FAFAFA"/>
                </a:solidFill>
                <a:latin typeface="FreightSans Pro Book" panose="02000606030000020004" pitchFamily="50" charset="0"/>
                <a:cs typeface="Calibri" panose="020F0502020204030204" pitchFamily="34" charset="0"/>
              </a:rPr>
              <a:t>should eliminate surplus as soon as possible to be within tolerance by fiscal year end</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Surpluses cannot be transferred to reserve funds</a:t>
            </a:r>
          </a:p>
        </p:txBody>
      </p:sp>
    </p:spTree>
    <p:extLst>
      <p:ext uri="{BB962C8B-B14F-4D97-AF65-F5344CB8AC3E}">
        <p14:creationId xmlns:p14="http://schemas.microsoft.com/office/powerpoint/2010/main" val="171560789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lide Number Placeholder 1"/>
          <p:cNvSpPr>
            <a:spLocks noGrp="1"/>
          </p:cNvSpPr>
          <p:nvPr>
            <p:ph type="sldNum" sz="quarter" idx="12"/>
          </p:nvPr>
        </p:nvSpPr>
        <p:spPr/>
        <p:txBody>
          <a:bodyPr/>
          <a:lstStyle/>
          <a:p>
            <a:fld id="{8DAD2B5E-E7C5-4AFF-98A0-CE95374149DA}" type="slidenum">
              <a:rPr lang="en-US" smtClean="0">
                <a:solidFill>
                  <a:schemeClr val="bg1"/>
                </a:solidFill>
              </a:rPr>
              <a:t>59</a:t>
            </a:fld>
            <a:endParaRPr lang="en-US" dirty="0">
              <a:solidFill>
                <a:schemeClr val="bg1"/>
              </a:solidFill>
            </a:endParaRPr>
          </a:p>
        </p:txBody>
      </p:sp>
      <p:sp>
        <p:nvSpPr>
          <p:cNvPr id="5" name="TextBox 4"/>
          <p:cNvSpPr txBox="1"/>
          <p:nvPr/>
        </p:nvSpPr>
        <p:spPr>
          <a:xfrm>
            <a:off x="3680994" y="2123574"/>
            <a:ext cx="4734761" cy="2109202"/>
          </a:xfrm>
          <a:prstGeom prst="rect">
            <a:avLst/>
          </a:prstGeom>
          <a:noFill/>
        </p:spPr>
        <p:txBody>
          <a:bodyPr wrap="square" rtlCol="0" anchor="ctr">
            <a:noAutofit/>
          </a:bodyPr>
          <a:lstStyle/>
          <a:p>
            <a:r>
              <a:rPr lang="en-US" sz="4800" dirty="0" smtClean="0">
                <a:solidFill>
                  <a:srgbClr val="FAFAFA"/>
                </a:solidFill>
                <a:latin typeface="FreightSans Pro Medium" panose="02000606030000020004" pitchFamily="50" charset="0"/>
                <a:cs typeface="Calibri" panose="020F0502020204030204" pitchFamily="34" charset="0"/>
              </a:rPr>
              <a:t>7. Self-Monitoring</a:t>
            </a:r>
            <a:endParaRPr lang="en-US" sz="4800" dirty="0">
              <a:solidFill>
                <a:srgbClr val="FAFAFA"/>
              </a:solidFill>
              <a:latin typeface="FreightSans Pro Medium" panose="02000606030000020004" pitchFamily="50" charset="0"/>
              <a:cs typeface="Calibri" panose="020F0502020204030204" pitchFamily="34" charset="0"/>
            </a:endParaRPr>
          </a:p>
        </p:txBody>
      </p:sp>
    </p:spTree>
    <p:extLst>
      <p:ext uri="{BB962C8B-B14F-4D97-AF65-F5344CB8AC3E}">
        <p14:creationId xmlns:p14="http://schemas.microsoft.com/office/powerpoint/2010/main" val="561994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1069734"/>
            <a:ext cx="10010274" cy="584775"/>
          </a:xfrm>
          <a:prstGeom prst="rect">
            <a:avLst/>
          </a:prstGeom>
          <a:noFill/>
        </p:spPr>
        <p:txBody>
          <a:bodyPr wrap="square" rtlCol="0" anchor="ctr">
            <a:spAutoFit/>
          </a:bodyPr>
          <a:lstStyle/>
          <a:p>
            <a:r>
              <a:rPr lang="en-US" sz="3200" dirty="0" smtClean="0">
                <a:solidFill>
                  <a:schemeClr val="bg1"/>
                </a:solidFill>
                <a:latin typeface="FreightSans Pro Medium" panose="02000606030000020004" pitchFamily="50" charset="0"/>
              </a:rPr>
              <a:t>Framing </a:t>
            </a:r>
            <a:r>
              <a:rPr lang="en-US" sz="3200" dirty="0">
                <a:solidFill>
                  <a:schemeClr val="bg1"/>
                </a:solidFill>
                <a:latin typeface="FreightSans Pro Medium" panose="02000606030000020004" pitchFamily="50" charset="0"/>
              </a:rPr>
              <a:t>Recharge Activities: Why Recharge?</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6</a:t>
            </a:fld>
            <a:endParaRPr lang="en-US" dirty="0">
              <a:solidFill>
                <a:schemeClr val="bg1"/>
              </a:solidFill>
            </a:endParaRPr>
          </a:p>
        </p:txBody>
      </p:sp>
      <p:sp>
        <p:nvSpPr>
          <p:cNvPr id="8" name="TextBox 7"/>
          <p:cNvSpPr txBox="1"/>
          <p:nvPr/>
        </p:nvSpPr>
        <p:spPr>
          <a:xfrm>
            <a:off x="1090863" y="2129588"/>
            <a:ext cx="9992226" cy="2999460"/>
          </a:xfrm>
          <a:prstGeom prst="rect">
            <a:avLst/>
          </a:prstGeom>
          <a:noFill/>
        </p:spPr>
        <p:txBody>
          <a:bodyPr wrap="square" rtlCol="0" anchor="ctr">
            <a:noAutofit/>
          </a:bodyPr>
          <a:lstStyle/>
          <a:p>
            <a:r>
              <a:rPr lang="en-US" sz="2400" dirty="0">
                <a:solidFill>
                  <a:srgbClr val="FAFAFA"/>
                </a:solidFill>
                <a:latin typeface="FreightSans Pro Book" panose="02000606030000020004" pitchFamily="50" charset="0"/>
                <a:cs typeface="Calibri" panose="020F0502020204030204" pitchFamily="34" charset="0"/>
              </a:rPr>
              <a:t>Sponsored projects policies require that expenses be broken down between</a:t>
            </a:r>
            <a:r>
              <a:rPr lang="en-US" sz="2400" dirty="0" smtClean="0">
                <a:solidFill>
                  <a:srgbClr val="FAFAFA"/>
                </a:solidFill>
                <a:latin typeface="FreightSans Pro Book" panose="02000606030000020004" pitchFamily="50" charset="0"/>
                <a:cs typeface="Calibri" panose="020F0502020204030204" pitchFamily="34" charset="0"/>
              </a:rPr>
              <a:t>:</a:t>
            </a:r>
          </a:p>
          <a:p>
            <a:endParaRPr lang="en-US" sz="2400" dirty="0">
              <a:solidFill>
                <a:srgbClr val="FAFAFA"/>
              </a:solidFill>
              <a:latin typeface="FreightSans Pro Book" panose="02000606030000020004" pitchFamily="50" charset="0"/>
              <a:cs typeface="Calibri" panose="020F0502020204030204" pitchFamily="34" charset="0"/>
            </a:endParaRPr>
          </a:p>
          <a:p>
            <a:pPr marL="342900" indent="-342900">
              <a:lnSpc>
                <a:spcPct val="150000"/>
              </a:lnSpc>
              <a:buFont typeface="Arial" panose="020B0604020202020204" pitchFamily="34" charset="0"/>
              <a:buChar char="•"/>
            </a:pPr>
            <a:r>
              <a:rPr lang="en-US" sz="2400" dirty="0">
                <a:solidFill>
                  <a:srgbClr val="FAFAFA"/>
                </a:solidFill>
                <a:latin typeface="FreightSans Pro Semibold" panose="02000603040000020004" pitchFamily="50" charset="0"/>
                <a:cs typeface="Calibri" panose="020F0502020204030204" pitchFamily="34" charset="0"/>
              </a:rPr>
              <a:t>Direct </a:t>
            </a:r>
            <a:r>
              <a:rPr lang="en-US" sz="2400" dirty="0" smtClean="0">
                <a:solidFill>
                  <a:srgbClr val="FAFAFA"/>
                </a:solidFill>
                <a:latin typeface="FreightSans Pro Semibold" panose="02000603040000020004" pitchFamily="50" charset="0"/>
                <a:cs typeface="Calibri" panose="020F0502020204030204" pitchFamily="34" charset="0"/>
              </a:rPr>
              <a:t>expenses</a:t>
            </a:r>
            <a:endParaRPr lang="en-US" sz="2400" dirty="0">
              <a:solidFill>
                <a:srgbClr val="FAFAFA"/>
              </a:solidFill>
              <a:latin typeface="FreightSans Pro Semibold" panose="02000603040000020004" pitchFamily="50" charset="0"/>
              <a:cs typeface="Calibri" panose="020F0502020204030204" pitchFamily="34" charset="0"/>
            </a:endParaRPr>
          </a:p>
          <a:p>
            <a:pPr marL="342900" indent="-342900">
              <a:lnSpc>
                <a:spcPct val="150000"/>
              </a:lnSpc>
              <a:buFont typeface="Arial" panose="020B0604020202020204" pitchFamily="34" charset="0"/>
              <a:buChar char="•"/>
            </a:pPr>
            <a:r>
              <a:rPr lang="en-US" sz="2400" b="1" dirty="0">
                <a:solidFill>
                  <a:srgbClr val="FAFAFA"/>
                </a:solidFill>
                <a:latin typeface="FreightSans Pro Semibold" panose="02000603040000020004" pitchFamily="50" charset="0"/>
                <a:cs typeface="Calibri" panose="020F0502020204030204" pitchFamily="34" charset="0"/>
              </a:rPr>
              <a:t>Indirect </a:t>
            </a:r>
            <a:r>
              <a:rPr lang="en-US" sz="2400" b="1" dirty="0" smtClean="0">
                <a:solidFill>
                  <a:srgbClr val="FAFAFA"/>
                </a:solidFill>
                <a:latin typeface="FreightSans Pro Semibold" panose="02000603040000020004" pitchFamily="50" charset="0"/>
                <a:cs typeface="Calibri" panose="020F0502020204030204" pitchFamily="34" charset="0"/>
              </a:rPr>
              <a:t>expenses</a:t>
            </a:r>
          </a:p>
          <a:p>
            <a:pPr marL="800100" lvl="1" indent="-342900">
              <a:lnSpc>
                <a:spcPct val="150000"/>
              </a:lnSpc>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Facilities </a:t>
            </a:r>
            <a:r>
              <a:rPr lang="en-US" sz="2400" dirty="0">
                <a:solidFill>
                  <a:srgbClr val="FAFAFA"/>
                </a:solidFill>
                <a:latin typeface="FreightSans Pro Book" panose="02000606030000020004" pitchFamily="50" charset="0"/>
                <a:cs typeface="Calibri" panose="020F0502020204030204" pitchFamily="34" charset="0"/>
              </a:rPr>
              <a:t>and Administration (</a:t>
            </a:r>
            <a:r>
              <a:rPr lang="en-US" sz="2400" dirty="0" smtClean="0">
                <a:solidFill>
                  <a:srgbClr val="FAFAFA"/>
                </a:solidFill>
                <a:latin typeface="FreightSans Pro Book" panose="02000606030000020004" pitchFamily="50" charset="0"/>
                <a:cs typeface="Calibri" panose="020F0502020204030204" pitchFamily="34" charset="0"/>
              </a:rPr>
              <a:t>F&amp;A) aka Indirect </a:t>
            </a:r>
            <a:r>
              <a:rPr lang="en-US" sz="2400" dirty="0">
                <a:solidFill>
                  <a:srgbClr val="FAFAFA"/>
                </a:solidFill>
                <a:latin typeface="FreightSans Pro Book" panose="02000606030000020004" pitchFamily="50" charset="0"/>
                <a:cs typeface="Calibri" panose="020F0502020204030204" pitchFamily="34" charset="0"/>
              </a:rPr>
              <a:t>Cost </a:t>
            </a:r>
            <a:r>
              <a:rPr lang="en-US" sz="2400" dirty="0" smtClean="0">
                <a:solidFill>
                  <a:srgbClr val="FAFAFA"/>
                </a:solidFill>
                <a:latin typeface="FreightSans Pro Book" panose="02000606030000020004" pitchFamily="50" charset="0"/>
                <a:cs typeface="Calibri" panose="020F0502020204030204" pitchFamily="34" charset="0"/>
              </a:rPr>
              <a:t>Recovery (ICR)</a:t>
            </a:r>
          </a:p>
        </p:txBody>
      </p:sp>
    </p:spTree>
    <p:extLst>
      <p:ext uri="{BB962C8B-B14F-4D97-AF65-F5344CB8AC3E}">
        <p14:creationId xmlns:p14="http://schemas.microsoft.com/office/powerpoint/2010/main" val="171441832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Self-Monitoring</a:t>
            </a:r>
          </a:p>
          <a:p>
            <a:pPr>
              <a:lnSpc>
                <a:spcPct val="150000"/>
              </a:lnSpc>
            </a:pPr>
            <a:endParaRPr lang="en-US" sz="2400" b="1" dirty="0">
              <a:solidFill>
                <a:schemeClr val="bg1"/>
              </a:solidFill>
              <a:latin typeface="FreightSans Pro Medium" panose="02000606030000020004" pitchFamily="50" charset="0"/>
            </a:endParaRP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60</a:t>
            </a:fld>
            <a:endParaRPr lang="en-US" dirty="0">
              <a:solidFill>
                <a:schemeClr val="bg1"/>
              </a:solidFill>
            </a:endParaRPr>
          </a:p>
        </p:txBody>
      </p:sp>
      <p:sp>
        <p:nvSpPr>
          <p:cNvPr id="8" name="TextBox 7"/>
          <p:cNvSpPr txBox="1"/>
          <p:nvPr/>
        </p:nvSpPr>
        <p:spPr>
          <a:xfrm>
            <a:off x="1090863" y="2129586"/>
            <a:ext cx="9834312" cy="1899489"/>
          </a:xfrm>
          <a:prstGeom prst="rect">
            <a:avLst/>
          </a:prstGeom>
          <a:noFill/>
        </p:spPr>
        <p:txBody>
          <a:bodyPr wrap="square" rtlCol="0" anchor="ctr">
            <a:noAutofit/>
          </a:bodyPr>
          <a:lstStyle/>
          <a:p>
            <a:pPr marL="342900" indent="-342900">
              <a:lnSpc>
                <a:spcPts val="33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The recharge unit should monitor its recharge activity on a </a:t>
            </a:r>
            <a:r>
              <a:rPr lang="en-US" sz="2400" dirty="0">
                <a:solidFill>
                  <a:srgbClr val="FAFAFA"/>
                </a:solidFill>
                <a:latin typeface="FreightSans Pro Semibold" panose="02000603040000020004" pitchFamily="50" charset="0"/>
                <a:cs typeface="Calibri" panose="020F0502020204030204" pitchFamily="34" charset="0"/>
              </a:rPr>
              <a:t>monthly </a:t>
            </a:r>
            <a:r>
              <a:rPr lang="en-US" sz="2400" dirty="0" smtClean="0">
                <a:solidFill>
                  <a:srgbClr val="FAFAFA"/>
                </a:solidFill>
                <a:latin typeface="FreightSans Pro Semibold" panose="02000603040000020004" pitchFamily="50" charset="0"/>
                <a:cs typeface="Calibri" panose="020F0502020204030204" pitchFamily="34" charset="0"/>
              </a:rPr>
              <a:t>basis</a:t>
            </a:r>
            <a:r>
              <a:rPr lang="en-US" sz="2400" dirty="0" smtClean="0">
                <a:solidFill>
                  <a:srgbClr val="FAFAFA"/>
                </a:solidFill>
                <a:latin typeface="FreightSans Pro Book" panose="02000606030000020004" pitchFamily="50" charset="0"/>
                <a:cs typeface="Calibri" panose="020F0502020204030204" pitchFamily="34" charset="0"/>
              </a:rPr>
              <a:t>, or </a:t>
            </a:r>
            <a:r>
              <a:rPr lang="en-US" sz="2400" dirty="0">
                <a:solidFill>
                  <a:srgbClr val="FAFAFA"/>
                </a:solidFill>
                <a:latin typeface="FreightSans Pro Book" panose="02000606030000020004" pitchFamily="50" charset="0"/>
                <a:cs typeface="Calibri" panose="020F0502020204030204" pitchFamily="34" charset="0"/>
              </a:rPr>
              <a:t>at a minimum on a quarterly basis</a:t>
            </a:r>
          </a:p>
          <a:p>
            <a:pPr marL="342900" indent="-342900">
              <a:lnSpc>
                <a:spcPts val="33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Forecast should be updated to reflect the latest thinking for the balance of the year regarding recharge </a:t>
            </a:r>
            <a:r>
              <a:rPr lang="en-US" sz="2400" dirty="0" smtClean="0">
                <a:solidFill>
                  <a:srgbClr val="FAFAFA"/>
                </a:solidFill>
                <a:latin typeface="FreightSans Pro Book" panose="02000606030000020004" pitchFamily="50" charset="0"/>
                <a:cs typeface="Calibri" panose="020F0502020204030204" pitchFamily="34" charset="0"/>
              </a:rPr>
              <a:t>activities</a:t>
            </a:r>
          </a:p>
          <a:p>
            <a:pPr marL="342900" indent="-342900">
              <a:lnSpc>
                <a:spcPts val="33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Units can use Cal Answers reports and </a:t>
            </a:r>
            <a:r>
              <a:rPr lang="en-US" sz="2400" dirty="0" err="1">
                <a:solidFill>
                  <a:srgbClr val="FAFAFA"/>
                </a:solidFill>
                <a:latin typeface="FreightSans Pro Book" panose="02000606030000020004" pitchFamily="50" charset="0"/>
                <a:cs typeface="Calibri" panose="020F0502020204030204" pitchFamily="34" charset="0"/>
              </a:rPr>
              <a:t>smartview</a:t>
            </a:r>
            <a:r>
              <a:rPr lang="en-US" sz="2400" dirty="0">
                <a:solidFill>
                  <a:srgbClr val="FAFAFA"/>
                </a:solidFill>
                <a:latin typeface="FreightSans Pro Book" panose="02000606030000020004" pitchFamily="50" charset="0"/>
                <a:cs typeface="Calibri" panose="020F0502020204030204" pitchFamily="34" charset="0"/>
              </a:rPr>
              <a:t> reports, including the </a:t>
            </a:r>
            <a:r>
              <a:rPr lang="en-US" sz="2400" dirty="0" err="1">
                <a:solidFill>
                  <a:srgbClr val="FAFAFA"/>
                </a:solidFill>
                <a:latin typeface="FreightSans Pro Book" panose="02000606030000020004" pitchFamily="50" charset="0"/>
                <a:cs typeface="Calibri" panose="020F0502020204030204" pitchFamily="34" charset="0"/>
              </a:rPr>
              <a:t>smartview</a:t>
            </a:r>
            <a:r>
              <a:rPr lang="en-US" sz="2400" dirty="0">
                <a:solidFill>
                  <a:srgbClr val="FAFAFA"/>
                </a:solidFill>
                <a:latin typeface="FreightSans Pro Book" panose="02000606030000020004" pitchFamily="50" charset="0"/>
                <a:cs typeface="Calibri" panose="020F0502020204030204" pitchFamily="34" charset="0"/>
              </a:rPr>
              <a:t> report captured in the self-certification file to monitor recharge activities</a:t>
            </a:r>
          </a:p>
          <a:p>
            <a:pPr marL="342900" indent="-342900">
              <a:lnSpc>
                <a:spcPts val="3300"/>
              </a:lnSpc>
              <a:spcBef>
                <a:spcPts val="400"/>
              </a:spcBef>
              <a:spcAft>
                <a:spcPts val="400"/>
              </a:spcAft>
              <a:buFont typeface="Arial" panose="020B0604020202020204" pitchFamily="34" charset="0"/>
              <a:buChar char="•"/>
            </a:pPr>
            <a:endParaRPr lang="en-US" sz="2400" dirty="0">
              <a:solidFill>
                <a:srgbClr val="FAFAFA"/>
              </a:solidFill>
              <a:latin typeface="FreightSans Pro Book" panose="02000606030000020004" pitchFamily="50" charset="0"/>
              <a:cs typeface="Calibri" panose="020F0502020204030204" pitchFamily="34" charset="0"/>
            </a:endParaRPr>
          </a:p>
        </p:txBody>
      </p:sp>
    </p:spTree>
    <p:extLst>
      <p:ext uri="{BB962C8B-B14F-4D97-AF65-F5344CB8AC3E}">
        <p14:creationId xmlns:p14="http://schemas.microsoft.com/office/powerpoint/2010/main" val="366774657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lide Number Placeholder 1"/>
          <p:cNvSpPr>
            <a:spLocks noGrp="1"/>
          </p:cNvSpPr>
          <p:nvPr>
            <p:ph type="sldNum" sz="quarter" idx="12"/>
          </p:nvPr>
        </p:nvSpPr>
        <p:spPr/>
        <p:txBody>
          <a:bodyPr/>
          <a:lstStyle/>
          <a:p>
            <a:fld id="{8DAD2B5E-E7C5-4AFF-98A0-CE95374149DA}" type="slidenum">
              <a:rPr lang="en-US" smtClean="0">
                <a:solidFill>
                  <a:schemeClr val="bg1"/>
                </a:solidFill>
              </a:rPr>
              <a:t>61</a:t>
            </a:fld>
            <a:endParaRPr lang="en-US" dirty="0">
              <a:solidFill>
                <a:schemeClr val="bg1"/>
              </a:solidFill>
            </a:endParaRPr>
          </a:p>
        </p:txBody>
      </p:sp>
      <p:sp>
        <p:nvSpPr>
          <p:cNvPr id="5" name="TextBox 4"/>
          <p:cNvSpPr txBox="1"/>
          <p:nvPr/>
        </p:nvSpPr>
        <p:spPr>
          <a:xfrm>
            <a:off x="3507372" y="2123574"/>
            <a:ext cx="5082006" cy="2109202"/>
          </a:xfrm>
          <a:prstGeom prst="rect">
            <a:avLst/>
          </a:prstGeom>
          <a:noFill/>
        </p:spPr>
        <p:txBody>
          <a:bodyPr wrap="square" rtlCol="0" anchor="ctr">
            <a:noAutofit/>
          </a:bodyPr>
          <a:lstStyle/>
          <a:p>
            <a:r>
              <a:rPr lang="en-US" sz="4800" dirty="0" smtClean="0">
                <a:solidFill>
                  <a:srgbClr val="FAFAFA"/>
                </a:solidFill>
                <a:latin typeface="FreightSans Pro Medium" panose="02000606030000020004" pitchFamily="50" charset="0"/>
                <a:cs typeface="Calibri" panose="020F0502020204030204" pitchFamily="34" charset="0"/>
              </a:rPr>
              <a:t>8. Self-Certification</a:t>
            </a:r>
            <a:endParaRPr lang="en-US" sz="4800" dirty="0">
              <a:solidFill>
                <a:srgbClr val="FAFAFA"/>
              </a:solidFill>
              <a:latin typeface="FreightSans Pro Medium" panose="02000606030000020004" pitchFamily="50" charset="0"/>
              <a:cs typeface="Calibri" panose="020F0502020204030204" pitchFamily="34" charset="0"/>
            </a:endParaRPr>
          </a:p>
        </p:txBody>
      </p:sp>
    </p:spTree>
    <p:extLst>
      <p:ext uri="{BB962C8B-B14F-4D97-AF65-F5344CB8AC3E}">
        <p14:creationId xmlns:p14="http://schemas.microsoft.com/office/powerpoint/2010/main" val="32557643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Self-Certification</a:t>
            </a:r>
          </a:p>
          <a:p>
            <a:pPr>
              <a:lnSpc>
                <a:spcPct val="150000"/>
              </a:lnSpc>
            </a:pPr>
            <a:r>
              <a:rPr lang="en-US" sz="2400" b="1" dirty="0">
                <a:solidFill>
                  <a:schemeClr val="bg1"/>
                </a:solidFill>
                <a:latin typeface="FreightSans Pro Medium" panose="02000606030000020004" pitchFamily="50" charset="0"/>
              </a:rPr>
              <a:t>When to Self Certify</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62</a:t>
            </a:fld>
            <a:endParaRPr lang="en-US" dirty="0">
              <a:solidFill>
                <a:schemeClr val="bg1"/>
              </a:solidFill>
            </a:endParaRPr>
          </a:p>
        </p:txBody>
      </p:sp>
      <p:sp>
        <p:nvSpPr>
          <p:cNvPr id="8" name="TextBox 7"/>
          <p:cNvSpPr txBox="1"/>
          <p:nvPr/>
        </p:nvSpPr>
        <p:spPr>
          <a:xfrm>
            <a:off x="1090863" y="2129586"/>
            <a:ext cx="8910387" cy="2671014"/>
          </a:xfrm>
          <a:prstGeom prst="rect">
            <a:avLst/>
          </a:prstGeom>
          <a:noFill/>
        </p:spPr>
        <p:txBody>
          <a:bodyPr wrap="square" rtlCol="0" anchor="ctr">
            <a:noAutofit/>
          </a:bodyPr>
          <a:lstStyle/>
          <a:p>
            <a:pPr marL="342900" indent="-342900">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In January  </a:t>
            </a:r>
            <a:r>
              <a:rPr lang="en-US" sz="2400" dirty="0">
                <a:solidFill>
                  <a:srgbClr val="FAFAFA"/>
                </a:solidFill>
                <a:latin typeface="FreightSans Pro Book" panose="02000606030000020004" pitchFamily="50" charset="0"/>
                <a:cs typeface="Calibri" panose="020F0502020204030204" pitchFamily="34" charset="0"/>
              </a:rPr>
              <a:t>of each year as part of the yearly recharge budget process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To establish a new recharge center</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To establish new services in an existing recharge center</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To change rates for existing services</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To apply new costing methodologies to existing rates</a:t>
            </a:r>
          </a:p>
        </p:txBody>
      </p:sp>
    </p:spTree>
    <p:extLst>
      <p:ext uri="{BB962C8B-B14F-4D97-AF65-F5344CB8AC3E}">
        <p14:creationId xmlns:p14="http://schemas.microsoft.com/office/powerpoint/2010/main" val="294292782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Self-Certification</a:t>
            </a:r>
          </a:p>
          <a:p>
            <a:pPr>
              <a:lnSpc>
                <a:spcPct val="150000"/>
              </a:lnSpc>
            </a:pPr>
            <a:endParaRPr lang="en-US" sz="2400" b="1" dirty="0">
              <a:solidFill>
                <a:schemeClr val="bg1"/>
              </a:solidFill>
              <a:latin typeface="FreightSans Pro Medium" panose="02000606030000020004" pitchFamily="50" charset="0"/>
            </a:endParaRP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63</a:t>
            </a:fld>
            <a:endParaRPr lang="en-US" dirty="0">
              <a:solidFill>
                <a:schemeClr val="bg1"/>
              </a:solidFill>
            </a:endParaRPr>
          </a:p>
        </p:txBody>
      </p:sp>
      <p:sp>
        <p:nvSpPr>
          <p:cNvPr id="11" name="object 6"/>
          <p:cNvSpPr txBox="1">
            <a:spLocks/>
          </p:cNvSpPr>
          <p:nvPr/>
        </p:nvSpPr>
        <p:spPr>
          <a:xfrm>
            <a:off x="9003269" y="1803210"/>
            <a:ext cx="2838122" cy="837863"/>
          </a:xfrm>
          <a:prstGeom prst="rect">
            <a:avLst/>
          </a:prstGeom>
          <a:solidFill>
            <a:srgbClr val="183C5C"/>
          </a:solidFill>
          <a:ln w="9525">
            <a:solidFill>
              <a:schemeClr val="bg1"/>
            </a:solidFill>
          </a:ln>
        </p:spPr>
        <p:txBody>
          <a:bodyPr vert="horz" wrap="square" lIns="0" tIns="0" rIns="0" bIns="0" rtlCol="0">
            <a:noAutofit/>
          </a:bodyPr>
          <a:lstStyle/>
          <a:p>
            <a:pPr marL="83820" marR="139700" algn="ctr">
              <a:lnSpc>
                <a:spcPct val="100000"/>
              </a:lnSpc>
            </a:pPr>
            <a:r>
              <a:rPr lang="en-US" sz="2400" dirty="0">
                <a:solidFill>
                  <a:schemeClr val="bg1"/>
                </a:solidFill>
                <a:latin typeface="FreightSans Pro Semibold" panose="02000603040000020004" pitchFamily="50" charset="0"/>
                <a:cs typeface="Arial"/>
              </a:rPr>
              <a:t>Division</a:t>
            </a:r>
            <a:r>
              <a:rPr lang="en-US" sz="2400" dirty="0">
                <a:solidFill>
                  <a:schemeClr val="bg1"/>
                </a:solidFill>
                <a:latin typeface="FreightSans Pro Book" panose="02000606030000020004" pitchFamily="50" charset="0"/>
                <a:cs typeface="Arial"/>
              </a:rPr>
              <a:t> </a:t>
            </a:r>
            <a:r>
              <a:rPr lang="en-US" sz="2400" dirty="0" smtClean="0">
                <a:solidFill>
                  <a:schemeClr val="bg1"/>
                </a:solidFill>
                <a:latin typeface="FreightSans Pro Book" panose="02000606030000020004" pitchFamily="50" charset="0"/>
                <a:cs typeface="Arial"/>
              </a:rPr>
              <a:t>reviews</a:t>
            </a:r>
          </a:p>
          <a:p>
            <a:pPr marL="83820" marR="139700" algn="ctr">
              <a:lnSpc>
                <a:spcPct val="100000"/>
              </a:lnSpc>
            </a:pPr>
            <a:r>
              <a:rPr lang="en-US" sz="2400" dirty="0" smtClean="0">
                <a:solidFill>
                  <a:schemeClr val="bg1"/>
                </a:solidFill>
                <a:latin typeface="FreightSans Pro Book" panose="02000606030000020004" pitchFamily="50" charset="0"/>
                <a:cs typeface="Arial"/>
              </a:rPr>
              <a:t>self-certification</a:t>
            </a:r>
            <a:endParaRPr sz="2400" dirty="0">
              <a:solidFill>
                <a:schemeClr val="bg1"/>
              </a:solidFill>
              <a:latin typeface="FreightSans Pro Book" panose="02000606030000020004" pitchFamily="50" charset="0"/>
              <a:cs typeface="Arial"/>
            </a:endParaRPr>
          </a:p>
        </p:txBody>
      </p:sp>
      <p:sp>
        <p:nvSpPr>
          <p:cNvPr id="12" name="object 7"/>
          <p:cNvSpPr txBox="1"/>
          <p:nvPr/>
        </p:nvSpPr>
        <p:spPr>
          <a:xfrm>
            <a:off x="4329116" y="3355626"/>
            <a:ext cx="3516615" cy="765280"/>
          </a:xfrm>
          <a:prstGeom prst="rect">
            <a:avLst/>
          </a:prstGeom>
          <a:solidFill>
            <a:srgbClr val="183C5C"/>
          </a:solidFill>
          <a:ln w="9525">
            <a:solidFill>
              <a:schemeClr val="bg1"/>
            </a:solidFill>
          </a:ln>
        </p:spPr>
        <p:txBody>
          <a:bodyPr vert="horz" wrap="square" lIns="0" tIns="0" rIns="0" bIns="0" rtlCol="0">
            <a:noAutofit/>
          </a:bodyPr>
          <a:lstStyle/>
          <a:p>
            <a:pPr marL="83820" marR="139700" algn="ctr"/>
            <a:r>
              <a:rPr lang="en-US" sz="2400" dirty="0" smtClean="0">
                <a:solidFill>
                  <a:schemeClr val="bg1"/>
                </a:solidFill>
                <a:latin typeface="FreightSans Pro Book" panose="02000606030000020004" pitchFamily="50" charset="0"/>
                <a:cs typeface="Arial"/>
              </a:rPr>
              <a:t>Office of VC Finance</a:t>
            </a:r>
          </a:p>
          <a:p>
            <a:pPr marL="83820" marR="139700" algn="ctr"/>
            <a:r>
              <a:rPr lang="en-US" sz="2400" dirty="0" smtClean="0">
                <a:solidFill>
                  <a:schemeClr val="bg1"/>
                </a:solidFill>
                <a:latin typeface="FreightSans Pro Book" panose="02000606030000020004" pitchFamily="50" charset="0"/>
                <a:cs typeface="Arial"/>
              </a:rPr>
              <a:t>reviews </a:t>
            </a:r>
            <a:r>
              <a:rPr lang="en-US" sz="2400" dirty="0">
                <a:solidFill>
                  <a:schemeClr val="bg1"/>
                </a:solidFill>
                <a:latin typeface="FreightSans Pro Book" panose="02000606030000020004" pitchFamily="50" charset="0"/>
                <a:cs typeface="Arial"/>
              </a:rPr>
              <a:t>self-certification</a:t>
            </a:r>
          </a:p>
        </p:txBody>
      </p:sp>
      <p:sp>
        <p:nvSpPr>
          <p:cNvPr id="14" name="object 18"/>
          <p:cNvSpPr txBox="1"/>
          <p:nvPr/>
        </p:nvSpPr>
        <p:spPr>
          <a:xfrm>
            <a:off x="9098519" y="3682938"/>
            <a:ext cx="2829043" cy="369332"/>
          </a:xfrm>
          <a:prstGeom prst="rect">
            <a:avLst/>
          </a:prstGeom>
        </p:spPr>
        <p:txBody>
          <a:bodyPr vert="horz" wrap="square" lIns="0" tIns="0" rIns="0" bIns="0" rtlCol="0">
            <a:spAutoFit/>
          </a:bodyPr>
          <a:lstStyle/>
          <a:p>
            <a:pPr marL="12700">
              <a:lnSpc>
                <a:spcPct val="100000"/>
              </a:lnSpc>
            </a:pPr>
            <a:r>
              <a:rPr lang="en-US" sz="2400" spc="-5" dirty="0">
                <a:solidFill>
                  <a:schemeClr val="bg1"/>
                </a:solidFill>
                <a:latin typeface="FreightSans Pro Semibold" panose="02000603040000020004" pitchFamily="50" charset="0"/>
                <a:cs typeface="Arial"/>
              </a:rPr>
              <a:t>Approved</a:t>
            </a:r>
            <a:r>
              <a:rPr lang="en-US" sz="2400" spc="-5" dirty="0">
                <a:solidFill>
                  <a:schemeClr val="bg1"/>
                </a:solidFill>
                <a:latin typeface="FreightSans Pro Book" panose="02000606030000020004" pitchFamily="50" charset="0"/>
                <a:cs typeface="Arial"/>
              </a:rPr>
              <a:t> </a:t>
            </a:r>
            <a:r>
              <a:rPr lang="en-US" sz="2400" spc="-5" dirty="0" smtClean="0">
                <a:solidFill>
                  <a:schemeClr val="bg1"/>
                </a:solidFill>
                <a:latin typeface="FreightSans Pro Book" panose="02000606030000020004" pitchFamily="50" charset="0"/>
                <a:cs typeface="Arial"/>
              </a:rPr>
              <a:t>self-certs</a:t>
            </a:r>
            <a:endParaRPr sz="2400" dirty="0">
              <a:solidFill>
                <a:schemeClr val="bg1"/>
              </a:solidFill>
              <a:latin typeface="FreightSans Pro Book" panose="02000606030000020004" pitchFamily="50" charset="0"/>
              <a:cs typeface="Arial"/>
            </a:endParaRPr>
          </a:p>
        </p:txBody>
      </p:sp>
      <p:sp>
        <p:nvSpPr>
          <p:cNvPr id="16" name="object 20"/>
          <p:cNvSpPr txBox="1"/>
          <p:nvPr/>
        </p:nvSpPr>
        <p:spPr>
          <a:xfrm>
            <a:off x="4225924" y="1232891"/>
            <a:ext cx="3772207" cy="738664"/>
          </a:xfrm>
          <a:prstGeom prst="rect">
            <a:avLst/>
          </a:prstGeom>
          <a:ln>
            <a:noFill/>
          </a:ln>
        </p:spPr>
        <p:txBody>
          <a:bodyPr vert="horz" wrap="square" lIns="0" tIns="0" rIns="0" bIns="0" rtlCol="0">
            <a:spAutoFit/>
          </a:bodyPr>
          <a:lstStyle/>
          <a:p>
            <a:pPr marL="12700" algn="ctr">
              <a:lnSpc>
                <a:spcPct val="100000"/>
              </a:lnSpc>
            </a:pPr>
            <a:r>
              <a:rPr sz="2400" spc="-5" dirty="0">
                <a:solidFill>
                  <a:schemeClr val="bg1"/>
                </a:solidFill>
                <a:latin typeface="FreightSans Pro Book" panose="02000606030000020004" pitchFamily="50" charset="0"/>
                <a:cs typeface="Arial"/>
              </a:rPr>
              <a:t>Complete</a:t>
            </a:r>
            <a:r>
              <a:rPr sz="2400" dirty="0">
                <a:solidFill>
                  <a:schemeClr val="bg1"/>
                </a:solidFill>
                <a:latin typeface="FreightSans Pro Book" panose="02000606030000020004" pitchFamily="50" charset="0"/>
                <a:cs typeface="Arial"/>
              </a:rPr>
              <a:t>d </a:t>
            </a:r>
            <a:r>
              <a:rPr lang="en-US" sz="2400" spc="-5" dirty="0" smtClean="0">
                <a:solidFill>
                  <a:schemeClr val="bg1"/>
                </a:solidFill>
                <a:latin typeface="FreightSans Pro Book" panose="02000606030000020004" pitchFamily="50" charset="0"/>
                <a:cs typeface="Arial"/>
              </a:rPr>
              <a:t>self-certification</a:t>
            </a:r>
          </a:p>
          <a:p>
            <a:pPr marL="12700" algn="ctr">
              <a:lnSpc>
                <a:spcPct val="100000"/>
              </a:lnSpc>
            </a:pPr>
            <a:r>
              <a:rPr sz="2400" spc="-5" dirty="0" smtClean="0">
                <a:solidFill>
                  <a:schemeClr val="bg1"/>
                </a:solidFill>
                <a:latin typeface="FreightSans Pro Book" panose="02000606030000020004" pitchFamily="50" charset="0"/>
                <a:cs typeface="Arial"/>
              </a:rPr>
              <a:t>i</a:t>
            </a:r>
            <a:r>
              <a:rPr sz="2400" dirty="0" smtClean="0">
                <a:solidFill>
                  <a:schemeClr val="bg1"/>
                </a:solidFill>
                <a:latin typeface="FreightSans Pro Book" panose="02000606030000020004" pitchFamily="50" charset="0"/>
                <a:cs typeface="Arial"/>
              </a:rPr>
              <a:t>s</a:t>
            </a:r>
            <a:r>
              <a:rPr sz="2400" spc="-10" dirty="0" smtClean="0">
                <a:solidFill>
                  <a:schemeClr val="bg1"/>
                </a:solidFill>
                <a:latin typeface="FreightSans Pro Book" panose="02000606030000020004" pitchFamily="50" charset="0"/>
                <a:cs typeface="Arial"/>
              </a:rPr>
              <a:t> </a:t>
            </a:r>
            <a:r>
              <a:rPr sz="2400" spc="-5" dirty="0">
                <a:solidFill>
                  <a:schemeClr val="bg1"/>
                </a:solidFill>
                <a:latin typeface="FreightSans Pro Book" panose="02000606030000020004" pitchFamily="50" charset="0"/>
                <a:cs typeface="Arial"/>
              </a:rPr>
              <a:t>for</a:t>
            </a:r>
            <a:r>
              <a:rPr sz="2400" spc="-10" dirty="0">
                <a:solidFill>
                  <a:schemeClr val="bg1"/>
                </a:solidFill>
                <a:latin typeface="FreightSans Pro Book" panose="02000606030000020004" pitchFamily="50" charset="0"/>
                <a:cs typeface="Arial"/>
              </a:rPr>
              <a:t>w</a:t>
            </a:r>
            <a:r>
              <a:rPr sz="2400" spc="-5" dirty="0">
                <a:solidFill>
                  <a:schemeClr val="bg1"/>
                </a:solidFill>
                <a:latin typeface="FreightSans Pro Book" panose="02000606030000020004" pitchFamily="50" charset="0"/>
                <a:cs typeface="Arial"/>
              </a:rPr>
              <a:t>arde</a:t>
            </a:r>
            <a:r>
              <a:rPr sz="2400" dirty="0">
                <a:solidFill>
                  <a:schemeClr val="bg1"/>
                </a:solidFill>
                <a:latin typeface="FreightSans Pro Book" panose="02000606030000020004" pitchFamily="50" charset="0"/>
                <a:cs typeface="Arial"/>
              </a:rPr>
              <a:t>d</a:t>
            </a:r>
            <a:r>
              <a:rPr sz="2400" spc="-5" dirty="0">
                <a:solidFill>
                  <a:schemeClr val="bg1"/>
                </a:solidFill>
                <a:latin typeface="FreightSans Pro Book" panose="02000606030000020004" pitchFamily="50" charset="0"/>
                <a:cs typeface="Arial"/>
              </a:rPr>
              <a:t> t</a:t>
            </a:r>
            <a:r>
              <a:rPr sz="2400" dirty="0">
                <a:solidFill>
                  <a:schemeClr val="bg1"/>
                </a:solidFill>
                <a:latin typeface="FreightSans Pro Book" panose="02000606030000020004" pitchFamily="50" charset="0"/>
                <a:cs typeface="Arial"/>
              </a:rPr>
              <a:t>o</a:t>
            </a:r>
            <a:r>
              <a:rPr sz="2400" spc="-5" dirty="0">
                <a:solidFill>
                  <a:schemeClr val="bg1"/>
                </a:solidFill>
                <a:latin typeface="FreightSans Pro Book" panose="02000606030000020004" pitchFamily="50" charset="0"/>
                <a:cs typeface="Arial"/>
              </a:rPr>
              <a:t> </a:t>
            </a:r>
            <a:r>
              <a:rPr lang="en-US" sz="2400" spc="-5" dirty="0" smtClean="0">
                <a:solidFill>
                  <a:schemeClr val="bg1"/>
                </a:solidFill>
                <a:latin typeface="FreightSans Pro Book" panose="02000606030000020004" pitchFamily="50" charset="0"/>
                <a:cs typeface="Arial"/>
              </a:rPr>
              <a:t>the division</a:t>
            </a:r>
            <a:endParaRPr sz="2400" dirty="0">
              <a:solidFill>
                <a:schemeClr val="bg1"/>
              </a:solidFill>
              <a:latin typeface="FreightSans Pro Book" panose="02000606030000020004" pitchFamily="50" charset="0"/>
              <a:cs typeface="Arial"/>
            </a:endParaRPr>
          </a:p>
        </p:txBody>
      </p:sp>
      <p:sp>
        <p:nvSpPr>
          <p:cNvPr id="17" name="object 21"/>
          <p:cNvSpPr txBox="1"/>
          <p:nvPr/>
        </p:nvSpPr>
        <p:spPr>
          <a:xfrm>
            <a:off x="3801531" y="5714092"/>
            <a:ext cx="4561419" cy="765280"/>
          </a:xfrm>
          <a:prstGeom prst="rect">
            <a:avLst/>
          </a:prstGeom>
          <a:solidFill>
            <a:srgbClr val="183C5C"/>
          </a:solidFill>
          <a:ln w="9525">
            <a:solidFill>
              <a:schemeClr val="bg1"/>
            </a:solidFill>
          </a:ln>
        </p:spPr>
        <p:txBody>
          <a:bodyPr vert="horz" wrap="square" lIns="0" tIns="0" rIns="0" bIns="0" rtlCol="0">
            <a:noAutofit/>
          </a:bodyPr>
          <a:lstStyle/>
          <a:p>
            <a:pPr marL="83820" marR="139700" algn="ctr"/>
            <a:r>
              <a:rPr lang="en-US" sz="2400" dirty="0" smtClean="0">
                <a:solidFill>
                  <a:schemeClr val="bg1"/>
                </a:solidFill>
                <a:latin typeface="FreightSans Pro Book" panose="02000606030000020004" pitchFamily="50" charset="0"/>
                <a:cs typeface="Arial"/>
              </a:rPr>
              <a:t>Office of VC Finance</a:t>
            </a:r>
          </a:p>
          <a:p>
            <a:pPr marL="83820" marR="139700" algn="ctr"/>
            <a:r>
              <a:rPr lang="en-US" sz="2400" dirty="0" smtClean="0">
                <a:solidFill>
                  <a:schemeClr val="bg1"/>
                </a:solidFill>
                <a:latin typeface="FreightSans Pro Book" panose="02000606030000020004" pitchFamily="50" charset="0"/>
                <a:cs typeface="Arial"/>
              </a:rPr>
              <a:t>posts rates to the recharge </a:t>
            </a:r>
            <a:r>
              <a:rPr lang="en-US" sz="2400" dirty="0">
                <a:solidFill>
                  <a:schemeClr val="bg1"/>
                </a:solidFill>
                <a:latin typeface="FreightSans Pro Book" panose="02000606030000020004" pitchFamily="50" charset="0"/>
                <a:cs typeface="Arial"/>
              </a:rPr>
              <a:t>website</a:t>
            </a:r>
          </a:p>
        </p:txBody>
      </p:sp>
      <p:sp>
        <p:nvSpPr>
          <p:cNvPr id="18" name="object 21"/>
          <p:cNvSpPr txBox="1"/>
          <p:nvPr/>
        </p:nvSpPr>
        <p:spPr>
          <a:xfrm>
            <a:off x="4329115" y="4541609"/>
            <a:ext cx="3516615" cy="765280"/>
          </a:xfrm>
          <a:prstGeom prst="rect">
            <a:avLst/>
          </a:prstGeom>
          <a:solidFill>
            <a:srgbClr val="183C5C"/>
          </a:solidFill>
          <a:ln w="9525">
            <a:solidFill>
              <a:schemeClr val="bg1"/>
            </a:solidFill>
          </a:ln>
        </p:spPr>
        <p:txBody>
          <a:bodyPr vert="horz" wrap="square" lIns="0" tIns="0" rIns="0" bIns="0" rtlCol="0">
            <a:noAutofit/>
          </a:bodyPr>
          <a:lstStyle/>
          <a:p>
            <a:pPr marL="83820" marR="139700" algn="ctr">
              <a:lnSpc>
                <a:spcPct val="100000"/>
              </a:lnSpc>
            </a:pPr>
            <a:r>
              <a:rPr lang="en-US" sz="2400" dirty="0">
                <a:solidFill>
                  <a:schemeClr val="bg1"/>
                </a:solidFill>
                <a:latin typeface="FreightSans Pro Book" panose="02000606030000020004" pitchFamily="50" charset="0"/>
                <a:cs typeface="Arial"/>
              </a:rPr>
              <a:t>Recharge </a:t>
            </a:r>
            <a:r>
              <a:rPr lang="en-US" sz="2400" dirty="0" smtClean="0">
                <a:solidFill>
                  <a:schemeClr val="bg1"/>
                </a:solidFill>
                <a:latin typeface="FreightSans Pro Book" panose="02000606030000020004" pitchFamily="50" charset="0"/>
                <a:cs typeface="Arial"/>
              </a:rPr>
              <a:t>Committee</a:t>
            </a:r>
          </a:p>
          <a:p>
            <a:pPr marL="83820" marR="139700" algn="ctr">
              <a:lnSpc>
                <a:spcPct val="100000"/>
              </a:lnSpc>
            </a:pPr>
            <a:r>
              <a:rPr lang="en-US" sz="2400" dirty="0" smtClean="0">
                <a:solidFill>
                  <a:schemeClr val="bg1"/>
                </a:solidFill>
                <a:latin typeface="FreightSans Pro Book" panose="02000606030000020004" pitchFamily="50" charset="0"/>
                <a:cs typeface="Arial"/>
              </a:rPr>
              <a:t>review </a:t>
            </a:r>
            <a:r>
              <a:rPr lang="en-US" sz="2400" dirty="0">
                <a:solidFill>
                  <a:schemeClr val="bg1"/>
                </a:solidFill>
                <a:latin typeface="FreightSans Pro Book" panose="02000606030000020004" pitchFamily="50" charset="0"/>
                <a:cs typeface="Arial"/>
              </a:rPr>
              <a:t>and approve rates</a:t>
            </a:r>
          </a:p>
        </p:txBody>
      </p:sp>
      <p:sp>
        <p:nvSpPr>
          <p:cNvPr id="28" name="object 6"/>
          <p:cNvSpPr txBox="1">
            <a:spLocks/>
          </p:cNvSpPr>
          <p:nvPr/>
        </p:nvSpPr>
        <p:spPr>
          <a:xfrm>
            <a:off x="342900" y="1800563"/>
            <a:ext cx="2877886" cy="837863"/>
          </a:xfrm>
          <a:prstGeom prst="rect">
            <a:avLst/>
          </a:prstGeom>
          <a:solidFill>
            <a:srgbClr val="183C5C"/>
          </a:solidFill>
          <a:ln w="9525">
            <a:solidFill>
              <a:schemeClr val="bg1"/>
            </a:solidFill>
          </a:ln>
        </p:spPr>
        <p:txBody>
          <a:bodyPr vert="horz" wrap="square" lIns="0" tIns="0" rIns="0" bIns="0" rtlCol="0">
            <a:noAutofit/>
          </a:bodyPr>
          <a:lstStyle/>
          <a:p>
            <a:pPr marL="83820" marR="139700" algn="ctr">
              <a:lnSpc>
                <a:spcPct val="100000"/>
              </a:lnSpc>
            </a:pPr>
            <a:r>
              <a:rPr lang="en-US" sz="2400" dirty="0">
                <a:solidFill>
                  <a:schemeClr val="bg1"/>
                </a:solidFill>
                <a:latin typeface="FreightSans Pro Semibold" panose="02000603040000020004" pitchFamily="50" charset="0"/>
                <a:cs typeface="Arial"/>
              </a:rPr>
              <a:t>Unit</a:t>
            </a:r>
            <a:r>
              <a:rPr lang="en-US" sz="2400" dirty="0">
                <a:solidFill>
                  <a:schemeClr val="bg1"/>
                </a:solidFill>
                <a:latin typeface="FreightSans Pro Book" panose="02000606030000020004" pitchFamily="50" charset="0"/>
                <a:cs typeface="Arial"/>
              </a:rPr>
              <a:t> </a:t>
            </a:r>
            <a:r>
              <a:rPr lang="en-US" sz="2400" dirty="0" smtClean="0">
                <a:solidFill>
                  <a:schemeClr val="bg1"/>
                </a:solidFill>
                <a:latin typeface="FreightSans Pro Book" panose="02000606030000020004" pitchFamily="50" charset="0"/>
                <a:cs typeface="Arial"/>
              </a:rPr>
              <a:t>completes</a:t>
            </a:r>
          </a:p>
          <a:p>
            <a:pPr marL="83820" marR="139700" algn="ctr">
              <a:lnSpc>
                <a:spcPct val="100000"/>
              </a:lnSpc>
            </a:pPr>
            <a:r>
              <a:rPr lang="en-US" sz="2400" dirty="0" smtClean="0">
                <a:solidFill>
                  <a:schemeClr val="bg1"/>
                </a:solidFill>
                <a:latin typeface="FreightSans Pro Book" panose="02000606030000020004" pitchFamily="50" charset="0"/>
                <a:cs typeface="Arial"/>
              </a:rPr>
              <a:t>self-certification </a:t>
            </a:r>
            <a:r>
              <a:rPr lang="en-US" sz="2400" dirty="0">
                <a:solidFill>
                  <a:schemeClr val="bg1"/>
                </a:solidFill>
                <a:latin typeface="FreightSans Pro Book" panose="02000606030000020004" pitchFamily="50" charset="0"/>
                <a:cs typeface="Arial"/>
              </a:rPr>
              <a:t>form</a:t>
            </a:r>
            <a:endParaRPr sz="2400" dirty="0">
              <a:solidFill>
                <a:schemeClr val="bg1"/>
              </a:solidFill>
              <a:latin typeface="FreightSans Pro Book" panose="02000606030000020004" pitchFamily="50" charset="0"/>
              <a:cs typeface="Arial"/>
            </a:endParaRPr>
          </a:p>
        </p:txBody>
      </p:sp>
      <p:sp>
        <p:nvSpPr>
          <p:cNvPr id="33" name="object 19"/>
          <p:cNvSpPr txBox="1"/>
          <p:nvPr/>
        </p:nvSpPr>
        <p:spPr>
          <a:xfrm>
            <a:off x="539386" y="3682938"/>
            <a:ext cx="2928308" cy="369332"/>
          </a:xfrm>
          <a:prstGeom prst="rect">
            <a:avLst/>
          </a:prstGeom>
        </p:spPr>
        <p:txBody>
          <a:bodyPr vert="horz" wrap="square" lIns="0" tIns="0" rIns="0" bIns="0" rtlCol="0">
            <a:spAutoFit/>
          </a:bodyPr>
          <a:lstStyle/>
          <a:p>
            <a:pPr marL="12700">
              <a:lnSpc>
                <a:spcPct val="100000"/>
              </a:lnSpc>
            </a:pPr>
            <a:r>
              <a:rPr lang="en-US" sz="2400" spc="-5" dirty="0" smtClean="0">
                <a:solidFill>
                  <a:schemeClr val="bg1"/>
                </a:solidFill>
                <a:latin typeface="FreightSans Pro Semibold" panose="02000603040000020004" pitchFamily="50" charset="0"/>
                <a:cs typeface="Arial"/>
              </a:rPr>
              <a:t>Disapproved</a:t>
            </a:r>
            <a:r>
              <a:rPr lang="en-US" sz="2400" spc="-5" dirty="0" smtClean="0">
                <a:solidFill>
                  <a:schemeClr val="bg1"/>
                </a:solidFill>
                <a:latin typeface="FreightSans Pro Book" panose="02000606030000020004" pitchFamily="50" charset="0"/>
                <a:cs typeface="Arial"/>
              </a:rPr>
              <a:t> self-certs</a:t>
            </a:r>
            <a:endParaRPr sz="2400" dirty="0">
              <a:solidFill>
                <a:schemeClr val="bg1"/>
              </a:solidFill>
              <a:latin typeface="FreightSans Pro Book" panose="02000606030000020004" pitchFamily="50" charset="0"/>
              <a:cs typeface="Arial"/>
            </a:endParaRPr>
          </a:p>
        </p:txBody>
      </p:sp>
      <p:sp>
        <p:nvSpPr>
          <p:cNvPr id="34" name="object 19"/>
          <p:cNvSpPr txBox="1"/>
          <p:nvPr/>
        </p:nvSpPr>
        <p:spPr>
          <a:xfrm>
            <a:off x="4647873" y="2440548"/>
            <a:ext cx="2928308" cy="369332"/>
          </a:xfrm>
          <a:prstGeom prst="rect">
            <a:avLst/>
          </a:prstGeom>
        </p:spPr>
        <p:txBody>
          <a:bodyPr vert="horz" wrap="square" lIns="0" tIns="0" rIns="0" bIns="0" rtlCol="0">
            <a:spAutoFit/>
          </a:bodyPr>
          <a:lstStyle/>
          <a:p>
            <a:pPr marL="12700">
              <a:lnSpc>
                <a:spcPct val="100000"/>
              </a:lnSpc>
            </a:pPr>
            <a:r>
              <a:rPr lang="en-US" sz="2400" spc="-5" dirty="0" smtClean="0">
                <a:solidFill>
                  <a:schemeClr val="bg1"/>
                </a:solidFill>
                <a:latin typeface="FreightSans Pro Semibold" panose="02000603040000020004" pitchFamily="50" charset="0"/>
                <a:cs typeface="Arial"/>
              </a:rPr>
              <a:t>Disapproved</a:t>
            </a:r>
            <a:r>
              <a:rPr lang="en-US" sz="2400" spc="-5" dirty="0" smtClean="0">
                <a:solidFill>
                  <a:schemeClr val="bg1"/>
                </a:solidFill>
                <a:latin typeface="FreightSans Pro Book" panose="02000606030000020004" pitchFamily="50" charset="0"/>
                <a:cs typeface="Arial"/>
              </a:rPr>
              <a:t> self-certs</a:t>
            </a:r>
            <a:endParaRPr sz="2400" dirty="0">
              <a:solidFill>
                <a:schemeClr val="bg1"/>
              </a:solidFill>
              <a:latin typeface="FreightSans Pro Book" panose="02000606030000020004" pitchFamily="50" charset="0"/>
              <a:cs typeface="Arial"/>
            </a:endParaRPr>
          </a:p>
        </p:txBody>
      </p:sp>
      <p:cxnSp>
        <p:nvCxnSpPr>
          <p:cNvPr id="57" name="Straight Arrow Connector 56"/>
          <p:cNvCxnSpPr/>
          <p:nvPr/>
        </p:nvCxnSpPr>
        <p:spPr>
          <a:xfrm>
            <a:off x="3220786" y="2047875"/>
            <a:ext cx="5646989"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H="1">
            <a:off x="3362327" y="2371725"/>
            <a:ext cx="5640942"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H="1">
            <a:off x="7998132" y="3571875"/>
            <a:ext cx="2307918"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a:off x="1809750" y="3571875"/>
            <a:ext cx="251936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10306050" y="2638426"/>
            <a:ext cx="0" cy="93344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V="1">
            <a:off x="1809750" y="2762256"/>
            <a:ext cx="0" cy="80961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5400675" y="4120906"/>
            <a:ext cx="0" cy="34631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flipV="1">
            <a:off x="6753225" y="4191000"/>
            <a:ext cx="0" cy="35060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6053805" y="5306889"/>
            <a:ext cx="0" cy="331911"/>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65405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Self-Certification</a:t>
            </a:r>
          </a:p>
          <a:p>
            <a:pPr>
              <a:lnSpc>
                <a:spcPct val="150000"/>
              </a:lnSpc>
            </a:pPr>
            <a:r>
              <a:rPr lang="en-US" sz="2400" b="1" dirty="0">
                <a:solidFill>
                  <a:schemeClr val="bg1"/>
                </a:solidFill>
                <a:latin typeface="FreightSans Pro Medium" panose="02000606030000020004" pitchFamily="50" charset="0"/>
              </a:rPr>
              <a:t>Recharge Rate Change Procedure</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64</a:t>
            </a:fld>
            <a:endParaRPr lang="en-US" dirty="0">
              <a:solidFill>
                <a:schemeClr val="bg1"/>
              </a:solidFill>
            </a:endParaRPr>
          </a:p>
        </p:txBody>
      </p:sp>
      <p:sp>
        <p:nvSpPr>
          <p:cNvPr id="8" name="TextBox 7"/>
          <p:cNvSpPr txBox="1"/>
          <p:nvPr/>
        </p:nvSpPr>
        <p:spPr>
          <a:xfrm>
            <a:off x="1090863" y="2148635"/>
            <a:ext cx="9992226" cy="2318590"/>
          </a:xfrm>
          <a:prstGeom prst="rect">
            <a:avLst/>
          </a:prstGeom>
          <a:noFill/>
        </p:spPr>
        <p:txBody>
          <a:bodyPr wrap="square" rtlCol="0" anchor="ctr">
            <a:noAutofit/>
          </a:bodyPr>
          <a:lstStyle/>
          <a:p>
            <a:pPr marL="342900" indent="-342900">
              <a:lnSpc>
                <a:spcPts val="33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Normally within one month of receipt of all required documents in the </a:t>
            </a:r>
            <a:r>
              <a:rPr lang="en-US" sz="2400" dirty="0" smtClean="0">
                <a:solidFill>
                  <a:srgbClr val="FAFAFA"/>
                </a:solidFill>
                <a:latin typeface="FreightSans Pro Book" panose="02000606030000020004" pitchFamily="50" charset="0"/>
                <a:cs typeface="Calibri" panose="020F0502020204030204" pitchFamily="34" charset="0"/>
              </a:rPr>
              <a:t>Office </a:t>
            </a:r>
            <a:r>
              <a:rPr lang="en-US" sz="2400" dirty="0">
                <a:solidFill>
                  <a:srgbClr val="FAFAFA"/>
                </a:solidFill>
                <a:latin typeface="FreightSans Pro Book" panose="02000606030000020004" pitchFamily="50" charset="0"/>
                <a:cs typeface="Calibri" panose="020F0502020204030204" pitchFamily="34" charset="0"/>
              </a:rPr>
              <a:t>of VC Finance, revised </a:t>
            </a:r>
            <a:r>
              <a:rPr lang="en-US" sz="2400" dirty="0" smtClean="0">
                <a:solidFill>
                  <a:srgbClr val="FAFAFA"/>
                </a:solidFill>
                <a:latin typeface="FreightSans Pro Book" panose="02000606030000020004" pitchFamily="50" charset="0"/>
                <a:cs typeface="Calibri" panose="020F0502020204030204" pitchFamily="34" charset="0"/>
              </a:rPr>
              <a:t>in-year </a:t>
            </a:r>
            <a:r>
              <a:rPr lang="en-US" sz="2400" dirty="0">
                <a:solidFill>
                  <a:srgbClr val="FAFAFA"/>
                </a:solidFill>
                <a:latin typeface="FreightSans Pro Book" panose="02000606030000020004" pitchFamily="50" charset="0"/>
                <a:cs typeface="Calibri" panose="020F0502020204030204" pitchFamily="34" charset="0"/>
              </a:rPr>
              <a:t>rates are posted to the recharge website</a:t>
            </a:r>
          </a:p>
          <a:p>
            <a:pPr marL="342900" indent="-342900">
              <a:lnSpc>
                <a:spcPts val="33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After posting to the web, recharge centers may start applying new rates based on the approved effective dates of the rates</a:t>
            </a:r>
          </a:p>
          <a:p>
            <a:pPr marL="342900" indent="-342900">
              <a:lnSpc>
                <a:spcPts val="33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Recharge centers should notify customers of rate changes</a:t>
            </a:r>
          </a:p>
        </p:txBody>
      </p:sp>
    </p:spTree>
    <p:extLst>
      <p:ext uri="{BB962C8B-B14F-4D97-AF65-F5344CB8AC3E}">
        <p14:creationId xmlns:p14="http://schemas.microsoft.com/office/powerpoint/2010/main" val="18723433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lide Number Placeholder 1"/>
          <p:cNvSpPr>
            <a:spLocks noGrp="1"/>
          </p:cNvSpPr>
          <p:nvPr>
            <p:ph type="sldNum" sz="quarter" idx="12"/>
          </p:nvPr>
        </p:nvSpPr>
        <p:spPr/>
        <p:txBody>
          <a:bodyPr/>
          <a:lstStyle/>
          <a:p>
            <a:fld id="{8DAD2B5E-E7C5-4AFF-98A0-CE95374149DA}" type="slidenum">
              <a:rPr lang="en-US" smtClean="0">
                <a:solidFill>
                  <a:schemeClr val="bg1"/>
                </a:solidFill>
              </a:rPr>
              <a:t>65</a:t>
            </a:fld>
            <a:endParaRPr lang="en-US" dirty="0">
              <a:solidFill>
                <a:schemeClr val="bg1"/>
              </a:solidFill>
            </a:endParaRPr>
          </a:p>
        </p:txBody>
      </p:sp>
      <p:sp>
        <p:nvSpPr>
          <p:cNvPr id="5" name="TextBox 4"/>
          <p:cNvSpPr txBox="1"/>
          <p:nvPr/>
        </p:nvSpPr>
        <p:spPr>
          <a:xfrm>
            <a:off x="4830261" y="2123574"/>
            <a:ext cx="2302878" cy="2109202"/>
          </a:xfrm>
          <a:prstGeom prst="rect">
            <a:avLst/>
          </a:prstGeom>
          <a:noFill/>
        </p:spPr>
        <p:txBody>
          <a:bodyPr wrap="square" rtlCol="0" anchor="ctr">
            <a:noAutofit/>
          </a:bodyPr>
          <a:lstStyle/>
          <a:p>
            <a:r>
              <a:rPr lang="en-US" sz="4800" dirty="0" smtClean="0">
                <a:solidFill>
                  <a:srgbClr val="FAFAFA"/>
                </a:solidFill>
                <a:latin typeface="FreightSans Pro Medium" panose="02000606030000020004" pitchFamily="50" charset="0"/>
                <a:cs typeface="Calibri" panose="020F0502020204030204" pitchFamily="34" charset="0"/>
              </a:rPr>
              <a:t>9. Audit</a:t>
            </a:r>
            <a:endParaRPr lang="en-US" sz="4800" dirty="0">
              <a:solidFill>
                <a:srgbClr val="FAFAFA"/>
              </a:solidFill>
              <a:latin typeface="FreightSans Pro Medium" panose="02000606030000020004" pitchFamily="50" charset="0"/>
              <a:cs typeface="Calibri" panose="020F0502020204030204" pitchFamily="34" charset="0"/>
            </a:endParaRPr>
          </a:p>
        </p:txBody>
      </p:sp>
    </p:spTree>
    <p:extLst>
      <p:ext uri="{BB962C8B-B14F-4D97-AF65-F5344CB8AC3E}">
        <p14:creationId xmlns:p14="http://schemas.microsoft.com/office/powerpoint/2010/main" val="52720309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Audit</a:t>
            </a:r>
          </a:p>
          <a:p>
            <a:pPr>
              <a:lnSpc>
                <a:spcPct val="150000"/>
              </a:lnSpc>
            </a:pPr>
            <a:endParaRPr lang="en-US" sz="2400" b="1" dirty="0">
              <a:solidFill>
                <a:schemeClr val="bg1"/>
              </a:solidFill>
              <a:latin typeface="FreightSans Pro Medium" panose="02000606030000020004" pitchFamily="50" charset="0"/>
            </a:endParaRP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66</a:t>
            </a:fld>
            <a:endParaRPr lang="en-US" dirty="0">
              <a:solidFill>
                <a:schemeClr val="bg1"/>
              </a:solidFill>
            </a:endParaRPr>
          </a:p>
        </p:txBody>
      </p:sp>
      <p:sp>
        <p:nvSpPr>
          <p:cNvPr id="8" name="TextBox 7"/>
          <p:cNvSpPr txBox="1"/>
          <p:nvPr/>
        </p:nvSpPr>
        <p:spPr>
          <a:xfrm>
            <a:off x="1090863" y="2148634"/>
            <a:ext cx="10120062" cy="2299542"/>
          </a:xfrm>
          <a:prstGeom prst="rect">
            <a:avLst/>
          </a:prstGeom>
          <a:noFill/>
        </p:spPr>
        <p:txBody>
          <a:bodyPr wrap="square" rtlCol="0" anchor="ctr">
            <a:noAutofit/>
          </a:bodyPr>
          <a:lstStyle/>
          <a:p>
            <a:pPr marL="342900" indent="-342900">
              <a:lnSpc>
                <a:spcPts val="3300"/>
              </a:lnSpc>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Every year, </a:t>
            </a:r>
            <a:r>
              <a:rPr lang="en-US" sz="2400" dirty="0">
                <a:solidFill>
                  <a:srgbClr val="FAFAFA"/>
                </a:solidFill>
                <a:latin typeface="FreightSans Pro Book" panose="02000606030000020004" pitchFamily="50" charset="0"/>
                <a:cs typeface="Calibri" panose="020F0502020204030204" pitchFamily="34" charset="0"/>
              </a:rPr>
              <a:t>internal </a:t>
            </a:r>
            <a:r>
              <a:rPr lang="en-US" sz="2400" dirty="0" smtClean="0">
                <a:solidFill>
                  <a:srgbClr val="FAFAFA"/>
                </a:solidFill>
                <a:latin typeface="FreightSans Pro Book" panose="02000606030000020004" pitchFamily="50" charset="0"/>
                <a:cs typeface="Calibri" panose="020F0502020204030204" pitchFamily="34" charset="0"/>
              </a:rPr>
              <a:t>and/or </a:t>
            </a:r>
            <a:r>
              <a:rPr lang="en-US" sz="2400" dirty="0">
                <a:solidFill>
                  <a:srgbClr val="FAFAFA"/>
                </a:solidFill>
                <a:latin typeface="FreightSans Pro Book" panose="02000606030000020004" pitchFamily="50" charset="0"/>
                <a:cs typeface="Calibri" panose="020F0502020204030204" pitchFamily="34" charset="0"/>
              </a:rPr>
              <a:t>external audits will occur for recharge units</a:t>
            </a:r>
          </a:p>
          <a:p>
            <a:pPr marL="342900" indent="-342900">
              <a:lnSpc>
                <a:spcPts val="33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Recharge units should always be prepared to be audited and should maintain clean and accurate information about their recharge activities</a:t>
            </a:r>
          </a:p>
        </p:txBody>
      </p:sp>
    </p:spTree>
    <p:extLst>
      <p:ext uri="{BB962C8B-B14F-4D97-AF65-F5344CB8AC3E}">
        <p14:creationId xmlns:p14="http://schemas.microsoft.com/office/powerpoint/2010/main" val="75417407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lide Number Placeholder 1"/>
          <p:cNvSpPr>
            <a:spLocks noGrp="1"/>
          </p:cNvSpPr>
          <p:nvPr>
            <p:ph type="sldNum" sz="quarter" idx="12"/>
          </p:nvPr>
        </p:nvSpPr>
        <p:spPr/>
        <p:txBody>
          <a:bodyPr/>
          <a:lstStyle/>
          <a:p>
            <a:fld id="{8DAD2B5E-E7C5-4AFF-98A0-CE95374149DA}" type="slidenum">
              <a:rPr lang="en-US" smtClean="0">
                <a:solidFill>
                  <a:schemeClr val="bg1"/>
                </a:solidFill>
              </a:rPr>
              <a:t>67</a:t>
            </a:fld>
            <a:endParaRPr lang="en-US" dirty="0">
              <a:solidFill>
                <a:schemeClr val="bg1"/>
              </a:solidFill>
            </a:endParaRPr>
          </a:p>
        </p:txBody>
      </p:sp>
      <p:sp>
        <p:nvSpPr>
          <p:cNvPr id="5" name="TextBox 4"/>
          <p:cNvSpPr txBox="1"/>
          <p:nvPr/>
        </p:nvSpPr>
        <p:spPr>
          <a:xfrm>
            <a:off x="1290638" y="2123574"/>
            <a:ext cx="9610724" cy="2109202"/>
          </a:xfrm>
          <a:prstGeom prst="rect">
            <a:avLst/>
          </a:prstGeom>
          <a:noFill/>
        </p:spPr>
        <p:txBody>
          <a:bodyPr wrap="square" rtlCol="0" anchor="ctr">
            <a:noAutofit/>
          </a:bodyPr>
          <a:lstStyle/>
          <a:p>
            <a:r>
              <a:rPr lang="en-US" sz="4800" dirty="0">
                <a:solidFill>
                  <a:srgbClr val="FAFAFA"/>
                </a:solidFill>
                <a:latin typeface="FreightSans Pro Medium" panose="02000606030000020004" pitchFamily="50" charset="0"/>
                <a:cs typeface="Calibri" panose="020F0502020204030204" pitchFamily="34" charset="0"/>
              </a:rPr>
              <a:t>10. Sustainability </a:t>
            </a:r>
            <a:r>
              <a:rPr lang="en-US" sz="4800" dirty="0" smtClean="0">
                <a:solidFill>
                  <a:srgbClr val="FAFAFA"/>
                </a:solidFill>
                <a:latin typeface="FreightSans Pro Medium" panose="02000606030000020004" pitchFamily="50" charset="0"/>
                <a:cs typeface="Calibri" panose="020F0502020204030204" pitchFamily="34" charset="0"/>
              </a:rPr>
              <a:t>and Green Practices</a:t>
            </a:r>
            <a:endParaRPr lang="en-US" sz="4800" dirty="0">
              <a:solidFill>
                <a:srgbClr val="FAFAFA"/>
              </a:solidFill>
              <a:latin typeface="FreightSans Pro Medium" panose="02000606030000020004" pitchFamily="50" charset="0"/>
              <a:cs typeface="Calibri" panose="020F0502020204030204" pitchFamily="34" charset="0"/>
            </a:endParaRPr>
          </a:p>
        </p:txBody>
      </p:sp>
    </p:spTree>
    <p:extLst>
      <p:ext uri="{BB962C8B-B14F-4D97-AF65-F5344CB8AC3E}">
        <p14:creationId xmlns:p14="http://schemas.microsoft.com/office/powerpoint/2010/main" val="401967516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Sustainability and Green </a:t>
            </a:r>
            <a:r>
              <a:rPr lang="en-US" sz="3200" dirty="0" smtClean="0">
                <a:solidFill>
                  <a:schemeClr val="bg1"/>
                </a:solidFill>
                <a:latin typeface="FreightSans Pro Medium" panose="02000606030000020004" pitchFamily="50" charset="0"/>
              </a:rPr>
              <a:t>Practices</a:t>
            </a:r>
          </a:p>
          <a:p>
            <a:pPr>
              <a:lnSpc>
                <a:spcPct val="150000"/>
              </a:lnSpc>
            </a:pPr>
            <a:endParaRPr lang="en-US" sz="2400" b="1" dirty="0">
              <a:solidFill>
                <a:schemeClr val="bg1"/>
              </a:solidFill>
              <a:latin typeface="FreightSans Pro Medium" panose="02000606030000020004" pitchFamily="50" charset="0"/>
            </a:endParaRP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68</a:t>
            </a:fld>
            <a:endParaRPr lang="en-US" dirty="0">
              <a:solidFill>
                <a:schemeClr val="bg1"/>
              </a:solidFill>
            </a:endParaRPr>
          </a:p>
        </p:txBody>
      </p:sp>
      <p:sp>
        <p:nvSpPr>
          <p:cNvPr id="8" name="TextBox 7"/>
          <p:cNvSpPr txBox="1"/>
          <p:nvPr/>
        </p:nvSpPr>
        <p:spPr>
          <a:xfrm>
            <a:off x="1090863" y="2148635"/>
            <a:ext cx="10120062" cy="2661490"/>
          </a:xfrm>
          <a:prstGeom prst="rect">
            <a:avLst/>
          </a:prstGeom>
          <a:noFill/>
        </p:spPr>
        <p:txBody>
          <a:bodyPr wrap="square" rtlCol="0" anchor="ctr">
            <a:noAutofit/>
          </a:bodyPr>
          <a:lstStyle/>
          <a:p>
            <a:pPr marL="342900" indent="-342900">
              <a:lnSpc>
                <a:spcPts val="3100"/>
              </a:lnSpc>
              <a:spcBef>
                <a:spcPts val="1200"/>
              </a:spcBef>
              <a:spcAft>
                <a:spcPts val="12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Recharge units are expected to support and embrace the </a:t>
            </a:r>
            <a:r>
              <a:rPr lang="en-US" sz="2400" dirty="0">
                <a:solidFill>
                  <a:srgbClr val="FAFAFA"/>
                </a:solidFill>
                <a:latin typeface="FreightSans Pro Semibold" panose="02000603040000020004" pitchFamily="50" charset="0"/>
                <a:cs typeface="Calibri" panose="020F0502020204030204" pitchFamily="34" charset="0"/>
              </a:rPr>
              <a:t>zero waste and carbon neutrality goals </a:t>
            </a:r>
            <a:r>
              <a:rPr lang="en-US" sz="2400" dirty="0">
                <a:solidFill>
                  <a:srgbClr val="FAFAFA"/>
                </a:solidFill>
                <a:latin typeface="FreightSans Pro Book" panose="02000606030000020004" pitchFamily="50" charset="0"/>
                <a:cs typeface="Calibri" panose="020F0502020204030204" pitchFamily="34" charset="0"/>
              </a:rPr>
              <a:t>established on November 2013 by President Janet </a:t>
            </a:r>
            <a:r>
              <a:rPr lang="en-US" sz="2400" dirty="0" smtClean="0">
                <a:solidFill>
                  <a:srgbClr val="FAFAFA"/>
                </a:solidFill>
                <a:latin typeface="FreightSans Pro Book" panose="02000606030000020004" pitchFamily="50" charset="0"/>
                <a:cs typeface="Calibri" panose="020F0502020204030204" pitchFamily="34" charset="0"/>
              </a:rPr>
              <a:t>Napolitano, </a:t>
            </a:r>
            <a:r>
              <a:rPr lang="en-US" sz="2400" dirty="0">
                <a:solidFill>
                  <a:srgbClr val="FAFAFA"/>
                </a:solidFill>
                <a:latin typeface="FreightSans Pro Book" panose="02000606030000020004" pitchFamily="50" charset="0"/>
                <a:cs typeface="Calibri" panose="020F0502020204030204" pitchFamily="34" charset="0"/>
              </a:rPr>
              <a:t>which commits UC to emitting </a:t>
            </a:r>
            <a:r>
              <a:rPr lang="en-US" sz="2400" dirty="0" smtClean="0">
                <a:solidFill>
                  <a:srgbClr val="FAFAFA"/>
                </a:solidFill>
                <a:latin typeface="FreightSans Pro Book" panose="02000606030000020004" pitchFamily="50" charset="0"/>
                <a:cs typeface="Calibri" panose="020F0502020204030204" pitchFamily="34" charset="0"/>
              </a:rPr>
              <a:t>net zero </a:t>
            </a:r>
            <a:r>
              <a:rPr lang="en-US" sz="2400" dirty="0">
                <a:solidFill>
                  <a:srgbClr val="FAFAFA"/>
                </a:solidFill>
                <a:latin typeface="FreightSans Pro Book" panose="02000606030000020004" pitchFamily="50" charset="0"/>
                <a:cs typeface="Calibri" panose="020F0502020204030204" pitchFamily="34" charset="0"/>
              </a:rPr>
              <a:t>greenhouse gases from its buildings and vehicle fleet by </a:t>
            </a:r>
            <a:r>
              <a:rPr lang="en-US" sz="2400" dirty="0">
                <a:solidFill>
                  <a:srgbClr val="FAFAFA"/>
                </a:solidFill>
                <a:latin typeface="FreightSans Pro Semibold" panose="02000603040000020004" pitchFamily="50" charset="0"/>
                <a:cs typeface="Calibri" panose="020F0502020204030204" pitchFamily="34" charset="0"/>
              </a:rPr>
              <a:t>2025</a:t>
            </a:r>
          </a:p>
          <a:p>
            <a:pPr marL="342900" indent="-342900">
              <a:lnSpc>
                <a:spcPts val="3100"/>
              </a:lnSpc>
              <a:spcBef>
                <a:spcPts val="1200"/>
              </a:spcBef>
              <a:spcAft>
                <a:spcPts val="12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When making decisions about investments, the </a:t>
            </a:r>
            <a:r>
              <a:rPr lang="en-US" sz="2400" dirty="0">
                <a:solidFill>
                  <a:srgbClr val="FAFAFA"/>
                </a:solidFill>
                <a:latin typeface="FreightSans Pro Semibold" panose="02000603040000020004" pitchFamily="50" charset="0"/>
                <a:cs typeface="Calibri" panose="020F0502020204030204" pitchFamily="34" charset="0"/>
              </a:rPr>
              <a:t>carbon footprint impact</a:t>
            </a:r>
            <a:r>
              <a:rPr lang="en-US" sz="2400" dirty="0">
                <a:solidFill>
                  <a:srgbClr val="FAFAFA"/>
                </a:solidFill>
                <a:latin typeface="FreightSans Pro Book" panose="02000606030000020004" pitchFamily="50" charset="0"/>
                <a:cs typeface="Calibri" panose="020F0502020204030204" pitchFamily="34" charset="0"/>
              </a:rPr>
              <a:t> should be an element of the decision making process</a:t>
            </a:r>
          </a:p>
        </p:txBody>
      </p:sp>
    </p:spTree>
    <p:extLst>
      <p:ext uri="{BB962C8B-B14F-4D97-AF65-F5344CB8AC3E}">
        <p14:creationId xmlns:p14="http://schemas.microsoft.com/office/powerpoint/2010/main" val="404383424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Sustainability and Green </a:t>
            </a:r>
            <a:r>
              <a:rPr lang="en-US" sz="3200" dirty="0" smtClean="0">
                <a:solidFill>
                  <a:schemeClr val="bg1"/>
                </a:solidFill>
                <a:latin typeface="FreightSans Pro Medium" panose="02000606030000020004" pitchFamily="50" charset="0"/>
              </a:rPr>
              <a:t>Practices</a:t>
            </a:r>
          </a:p>
          <a:p>
            <a:pPr>
              <a:lnSpc>
                <a:spcPct val="150000"/>
              </a:lnSpc>
            </a:pPr>
            <a:endParaRPr lang="en-US" sz="2400" b="1" dirty="0">
              <a:solidFill>
                <a:schemeClr val="bg1"/>
              </a:solidFill>
              <a:latin typeface="FreightSans Pro Medium" panose="02000606030000020004" pitchFamily="50" charset="0"/>
            </a:endParaRP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69</a:t>
            </a:fld>
            <a:endParaRPr lang="en-US" dirty="0">
              <a:solidFill>
                <a:schemeClr val="bg1"/>
              </a:solidFill>
            </a:endParaRPr>
          </a:p>
        </p:txBody>
      </p:sp>
      <p:sp>
        <p:nvSpPr>
          <p:cNvPr id="8" name="TextBox 7"/>
          <p:cNvSpPr txBox="1"/>
          <p:nvPr/>
        </p:nvSpPr>
        <p:spPr>
          <a:xfrm>
            <a:off x="1090863" y="2148634"/>
            <a:ext cx="10120062" cy="2737691"/>
          </a:xfrm>
          <a:prstGeom prst="rect">
            <a:avLst/>
          </a:prstGeom>
          <a:noFill/>
        </p:spPr>
        <p:txBody>
          <a:bodyPr wrap="square" rtlCol="0" anchor="ctr">
            <a:noAutofit/>
          </a:bodyPr>
          <a:lstStyle/>
          <a:p>
            <a:pPr marL="342900" indent="-342900">
              <a:spcBef>
                <a:spcPts val="1200"/>
              </a:spcBef>
              <a:spcAft>
                <a:spcPts val="12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When possible, </a:t>
            </a:r>
            <a:r>
              <a:rPr lang="en-US" sz="2400" dirty="0" smtClean="0">
                <a:solidFill>
                  <a:srgbClr val="FAFAFA"/>
                </a:solidFill>
                <a:latin typeface="FreightSans Pro Book" panose="02000606030000020004" pitchFamily="50" charset="0"/>
                <a:cs typeface="Calibri" panose="020F0502020204030204" pitchFamily="34" charset="0"/>
              </a:rPr>
              <a:t>gas-powered </a:t>
            </a:r>
            <a:r>
              <a:rPr lang="en-US" sz="2400" dirty="0">
                <a:solidFill>
                  <a:srgbClr val="FAFAFA"/>
                </a:solidFill>
                <a:latin typeface="FreightSans Pro Book" panose="02000606030000020004" pitchFamily="50" charset="0"/>
                <a:cs typeface="Calibri" panose="020F0502020204030204" pitchFamily="34" charset="0"/>
              </a:rPr>
              <a:t>equipment, </a:t>
            </a:r>
            <a:r>
              <a:rPr lang="en-US" sz="2400" dirty="0" smtClean="0">
                <a:solidFill>
                  <a:srgbClr val="FAFAFA"/>
                </a:solidFill>
                <a:latin typeface="FreightSans Pro Book" panose="02000606030000020004" pitchFamily="50" charset="0"/>
                <a:cs typeface="Calibri" panose="020F0502020204030204" pitchFamily="34" charset="0"/>
              </a:rPr>
              <a:t>vehicles, </a:t>
            </a:r>
            <a:r>
              <a:rPr lang="en-US" sz="2400" dirty="0">
                <a:solidFill>
                  <a:srgbClr val="FAFAFA"/>
                </a:solidFill>
                <a:latin typeface="FreightSans Pro Book" panose="02000606030000020004" pitchFamily="50" charset="0"/>
                <a:cs typeface="Calibri" panose="020F0502020204030204" pitchFamily="34" charset="0"/>
              </a:rPr>
              <a:t>and tools should be replaced with </a:t>
            </a:r>
            <a:r>
              <a:rPr lang="en-US" sz="2400" dirty="0" smtClean="0">
                <a:solidFill>
                  <a:srgbClr val="FAFAFA"/>
                </a:solidFill>
                <a:latin typeface="FreightSans Pro Semibold" panose="02000603040000020004" pitchFamily="50" charset="0"/>
                <a:cs typeface="Calibri" panose="020F0502020204030204" pitchFamily="34" charset="0"/>
              </a:rPr>
              <a:t>electric-powered</a:t>
            </a:r>
            <a:r>
              <a:rPr lang="en-US" sz="2400" dirty="0" smtClean="0">
                <a:solidFill>
                  <a:srgbClr val="FAFAFA"/>
                </a:solidFill>
                <a:latin typeface="FreightSans Pro Book" panose="02000606030000020004" pitchFamily="50" charset="0"/>
                <a:cs typeface="Calibri" panose="020F0502020204030204" pitchFamily="34" charset="0"/>
              </a:rPr>
              <a:t> ones </a:t>
            </a:r>
            <a:r>
              <a:rPr lang="en-US" sz="2400" dirty="0">
                <a:solidFill>
                  <a:srgbClr val="FAFAFA"/>
                </a:solidFill>
                <a:latin typeface="FreightSans Pro Book" panose="02000606030000020004" pitchFamily="50" charset="0"/>
                <a:cs typeface="Calibri" panose="020F0502020204030204" pitchFamily="34" charset="0"/>
              </a:rPr>
              <a:t>to limit our carbon </a:t>
            </a:r>
            <a:r>
              <a:rPr lang="en-US" sz="2400" dirty="0" smtClean="0">
                <a:solidFill>
                  <a:srgbClr val="FAFAFA"/>
                </a:solidFill>
                <a:latin typeface="FreightSans Pro Book" panose="02000606030000020004" pitchFamily="50" charset="0"/>
                <a:cs typeface="Calibri" panose="020F0502020204030204" pitchFamily="34" charset="0"/>
              </a:rPr>
              <a:t>footprints</a:t>
            </a:r>
          </a:p>
          <a:p>
            <a:pPr marL="342900" indent="-342900">
              <a:spcBef>
                <a:spcPts val="1200"/>
              </a:spcBef>
              <a:spcAft>
                <a:spcPts val="12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New vehicles should be electric powered</a:t>
            </a:r>
            <a:endParaRPr lang="en-US" sz="2400" dirty="0">
              <a:solidFill>
                <a:srgbClr val="FAFAFA"/>
              </a:solidFill>
              <a:latin typeface="FreightSans Pro Book" panose="02000606030000020004" pitchFamily="50" charset="0"/>
              <a:cs typeface="Calibri" panose="020F0502020204030204" pitchFamily="34" charset="0"/>
            </a:endParaRPr>
          </a:p>
          <a:p>
            <a:pPr marL="342900" indent="-342900">
              <a:spcBef>
                <a:spcPts val="1200"/>
              </a:spcBef>
              <a:spcAft>
                <a:spcPts val="12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Goods outsourced from suppliers should also be evaluated from the perspective of zero waste and carbon footprint</a:t>
            </a:r>
          </a:p>
          <a:p>
            <a:pPr marL="342900" indent="-342900">
              <a:spcBef>
                <a:spcPts val="1200"/>
              </a:spcBef>
              <a:spcAft>
                <a:spcPts val="1200"/>
              </a:spcAft>
              <a:buFont typeface="Arial" panose="020B0604020202020204" pitchFamily="34" charset="0"/>
              <a:buChar char="•"/>
            </a:pPr>
            <a:r>
              <a:rPr lang="en-US" sz="2400" dirty="0">
                <a:solidFill>
                  <a:srgbClr val="FAFAFA"/>
                </a:solidFill>
                <a:latin typeface="FreightSans Pro Semibold" panose="02000603040000020004" pitchFamily="50" charset="0"/>
                <a:cs typeface="Calibri" panose="020F0502020204030204" pitchFamily="34" charset="0"/>
              </a:rPr>
              <a:t>Plastics </a:t>
            </a:r>
            <a:r>
              <a:rPr lang="en-US" sz="2400" dirty="0">
                <a:solidFill>
                  <a:srgbClr val="FAFAFA"/>
                </a:solidFill>
                <a:latin typeface="FreightSans Pro Book" panose="02000606030000020004" pitchFamily="50" charset="0"/>
                <a:cs typeface="Calibri" panose="020F0502020204030204" pitchFamily="34" charset="0"/>
              </a:rPr>
              <a:t>should be </a:t>
            </a:r>
            <a:r>
              <a:rPr lang="en-US" sz="2400" dirty="0">
                <a:solidFill>
                  <a:srgbClr val="FAFAFA"/>
                </a:solidFill>
                <a:latin typeface="FreightSans Pro Semibold" panose="02000603040000020004" pitchFamily="50" charset="0"/>
                <a:cs typeface="Calibri" panose="020F0502020204030204" pitchFamily="34" charset="0"/>
              </a:rPr>
              <a:t>eliminated </a:t>
            </a:r>
            <a:r>
              <a:rPr lang="en-US" sz="2400" dirty="0">
                <a:solidFill>
                  <a:srgbClr val="FAFAFA"/>
                </a:solidFill>
                <a:latin typeface="FreightSans Pro Book" panose="02000606030000020004" pitchFamily="50" charset="0"/>
                <a:cs typeface="Calibri" panose="020F0502020204030204" pitchFamily="34" charset="0"/>
              </a:rPr>
              <a:t>from recharge operations when possible and be replaced with materials which can be reused or composted</a:t>
            </a:r>
          </a:p>
        </p:txBody>
      </p:sp>
    </p:spTree>
    <p:extLst>
      <p:ext uri="{BB962C8B-B14F-4D97-AF65-F5344CB8AC3E}">
        <p14:creationId xmlns:p14="http://schemas.microsoft.com/office/powerpoint/2010/main" val="2207570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1069734"/>
            <a:ext cx="10010274" cy="584775"/>
          </a:xfrm>
          <a:prstGeom prst="rect">
            <a:avLst/>
          </a:prstGeom>
          <a:noFill/>
        </p:spPr>
        <p:txBody>
          <a:bodyPr wrap="square" rtlCol="0" anchor="ctr">
            <a:spAutoFit/>
          </a:bodyPr>
          <a:lstStyle/>
          <a:p>
            <a:r>
              <a:rPr lang="en-US" sz="3200" dirty="0" smtClean="0">
                <a:solidFill>
                  <a:schemeClr val="bg1"/>
                </a:solidFill>
                <a:latin typeface="FreightSans Pro Medium" panose="02000606030000020004" pitchFamily="50" charset="0"/>
              </a:rPr>
              <a:t>Framing </a:t>
            </a:r>
            <a:r>
              <a:rPr lang="en-US" sz="3200" dirty="0">
                <a:solidFill>
                  <a:schemeClr val="bg1"/>
                </a:solidFill>
                <a:latin typeface="FreightSans Pro Medium" panose="02000606030000020004" pitchFamily="50" charset="0"/>
              </a:rPr>
              <a:t>Recharge Activities: Why Recharge?</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7</a:t>
            </a:fld>
            <a:endParaRPr lang="en-US" dirty="0">
              <a:solidFill>
                <a:schemeClr val="bg1"/>
              </a:solidFill>
            </a:endParaRPr>
          </a:p>
        </p:txBody>
      </p:sp>
      <p:sp>
        <p:nvSpPr>
          <p:cNvPr id="8" name="TextBox 7"/>
          <p:cNvSpPr txBox="1"/>
          <p:nvPr/>
        </p:nvSpPr>
        <p:spPr>
          <a:xfrm>
            <a:off x="1090863" y="2129587"/>
            <a:ext cx="9992226" cy="3020482"/>
          </a:xfrm>
          <a:prstGeom prst="rect">
            <a:avLst/>
          </a:prstGeom>
          <a:noFill/>
        </p:spPr>
        <p:txBody>
          <a:bodyPr wrap="square" rtlCol="0" anchor="ctr">
            <a:noAutofit/>
          </a:bodyPr>
          <a:lstStyle/>
          <a:p>
            <a:pPr marL="342900" indent="-342900">
              <a:buFont typeface="Arial" panose="020B0604020202020204" pitchFamily="34" charset="0"/>
              <a:buChar char="•"/>
            </a:pPr>
            <a:r>
              <a:rPr lang="en-US" sz="2400" b="1" dirty="0">
                <a:solidFill>
                  <a:srgbClr val="FAFAFA"/>
                </a:solidFill>
                <a:latin typeface="FreightSans Pro Semibold" panose="02000603040000020004" pitchFamily="50" charset="0"/>
                <a:cs typeface="Calibri" panose="020F0502020204030204" pitchFamily="34" charset="0"/>
              </a:rPr>
              <a:t>Direct expenses </a:t>
            </a:r>
            <a:r>
              <a:rPr lang="en-US" sz="2400" dirty="0">
                <a:solidFill>
                  <a:srgbClr val="FAFAFA"/>
                </a:solidFill>
                <a:latin typeface="FreightSans Pro Book" panose="02000606030000020004" pitchFamily="50" charset="0"/>
                <a:cs typeface="Calibri" panose="020F0502020204030204" pitchFamily="34" charset="0"/>
              </a:rPr>
              <a:t>are directly charged to </a:t>
            </a:r>
            <a:r>
              <a:rPr lang="en-US" sz="2400" dirty="0" smtClean="0">
                <a:solidFill>
                  <a:srgbClr val="FAFAFA"/>
                </a:solidFill>
                <a:latin typeface="FreightSans Pro Book" panose="02000606030000020004" pitchFamily="50" charset="0"/>
                <a:cs typeface="Calibri" panose="020F0502020204030204" pitchFamily="34" charset="0"/>
              </a:rPr>
              <a:t>C&amp;G</a:t>
            </a:r>
            <a:endParaRPr lang="en-US" sz="2400" dirty="0">
              <a:solidFill>
                <a:srgbClr val="FAFAFA"/>
              </a:solidFill>
              <a:latin typeface="FreightSans Pro Book" panose="02000606030000020004" pitchFamily="50" charset="0"/>
              <a:cs typeface="Calibri" panose="020F0502020204030204" pitchFamily="34" charset="0"/>
            </a:endParaRPr>
          </a:p>
          <a:p>
            <a:pPr marL="342900" indent="-342900">
              <a:buFont typeface="Arial" panose="020B0604020202020204" pitchFamily="34" charset="0"/>
              <a:buChar char="•"/>
            </a:pPr>
            <a:endParaRPr lang="en-US" sz="2400" dirty="0">
              <a:solidFill>
                <a:srgbClr val="FAFAFA"/>
              </a:solidFill>
              <a:latin typeface="FreightSans Pro Book" panose="02000606030000020004" pitchFamily="50" charset="0"/>
              <a:cs typeface="Calibri" panose="020F0502020204030204" pitchFamily="34" charset="0"/>
            </a:endParaRPr>
          </a:p>
          <a:p>
            <a:pPr marL="342900" indent="-342900">
              <a:buFont typeface="Arial" panose="020B0604020202020204" pitchFamily="34" charset="0"/>
              <a:buChar char="•"/>
            </a:pPr>
            <a:r>
              <a:rPr lang="en-US" sz="2400" b="1" dirty="0">
                <a:solidFill>
                  <a:srgbClr val="FAFAFA"/>
                </a:solidFill>
                <a:latin typeface="FreightSans Pro Semibold" panose="02000603040000020004" pitchFamily="50" charset="0"/>
                <a:cs typeface="Calibri" panose="020F0502020204030204" pitchFamily="34" charset="0"/>
              </a:rPr>
              <a:t>Indirect expenses </a:t>
            </a:r>
            <a:r>
              <a:rPr lang="en-US" sz="2400" dirty="0">
                <a:solidFill>
                  <a:srgbClr val="FAFAFA"/>
                </a:solidFill>
                <a:latin typeface="FreightSans Pro Book" panose="02000606030000020004" pitchFamily="50" charset="0"/>
                <a:cs typeface="Calibri" panose="020F0502020204030204" pitchFamily="34" charset="0"/>
              </a:rPr>
              <a:t>are charged to C&amp;G by multiplying Direct expenses by an F&amp;A </a:t>
            </a:r>
            <a:r>
              <a:rPr lang="en-US" sz="2400" dirty="0" smtClean="0">
                <a:solidFill>
                  <a:srgbClr val="FAFAFA"/>
                </a:solidFill>
                <a:latin typeface="FreightSans Pro Book" panose="02000606030000020004" pitchFamily="50" charset="0"/>
                <a:cs typeface="Calibri" panose="020F0502020204030204" pitchFamily="34" charset="0"/>
              </a:rPr>
              <a:t>rate</a:t>
            </a:r>
            <a:endParaRPr lang="en-US" sz="2400" dirty="0">
              <a:solidFill>
                <a:srgbClr val="FAFAFA"/>
              </a:solidFill>
              <a:latin typeface="FreightSans Pro Book" panose="02000606030000020004" pitchFamily="50" charset="0"/>
              <a:cs typeface="Calibri" panose="020F0502020204030204" pitchFamily="34" charset="0"/>
            </a:endParaRPr>
          </a:p>
          <a:p>
            <a:endParaRPr lang="en-US" sz="2400" dirty="0">
              <a:solidFill>
                <a:srgbClr val="FAFAFA"/>
              </a:solidFill>
              <a:latin typeface="FreightSans Pro Book" panose="02000606030000020004" pitchFamily="50" charset="0"/>
              <a:cs typeface="Calibri" panose="020F0502020204030204" pitchFamily="34" charset="0"/>
            </a:endParaRPr>
          </a:p>
          <a:p>
            <a:r>
              <a:rPr lang="en-US" sz="2400" dirty="0">
                <a:solidFill>
                  <a:srgbClr val="FAFAFA"/>
                </a:solidFill>
                <a:latin typeface="FreightSans Pro Book" panose="02000606030000020004" pitchFamily="50" charset="0"/>
                <a:cs typeface="Calibri" panose="020F0502020204030204" pitchFamily="34" charset="0"/>
              </a:rPr>
              <a:t>Recharge rates are established based on direct </a:t>
            </a:r>
            <a:r>
              <a:rPr lang="en-US" sz="2400" dirty="0" smtClean="0">
                <a:solidFill>
                  <a:srgbClr val="FAFAFA"/>
                </a:solidFill>
                <a:latin typeface="FreightSans Pro Book" panose="02000606030000020004" pitchFamily="50" charset="0"/>
                <a:cs typeface="Calibri" panose="020F0502020204030204" pitchFamily="34" charset="0"/>
              </a:rPr>
              <a:t>expenses and </a:t>
            </a:r>
            <a:r>
              <a:rPr lang="en-US" sz="2400" dirty="0">
                <a:solidFill>
                  <a:srgbClr val="FAFAFA"/>
                </a:solidFill>
                <a:latin typeface="FreightSans Pro Book" panose="02000606030000020004" pitchFamily="50" charset="0"/>
                <a:cs typeface="Calibri" panose="020F0502020204030204" pitchFamily="34" charset="0"/>
              </a:rPr>
              <a:t>provide a mechanism to allocate costs to </a:t>
            </a:r>
            <a:r>
              <a:rPr lang="en-US" sz="2400" dirty="0" smtClean="0">
                <a:solidFill>
                  <a:srgbClr val="FAFAFA"/>
                </a:solidFill>
                <a:latin typeface="FreightSans Pro Book" panose="02000606030000020004" pitchFamily="50" charset="0"/>
                <a:cs typeface="Calibri" panose="020F0502020204030204" pitchFamily="34" charset="0"/>
              </a:rPr>
              <a:t>C&amp;G, enabling </a:t>
            </a:r>
            <a:r>
              <a:rPr lang="en-US" sz="2400" dirty="0">
                <a:solidFill>
                  <a:srgbClr val="FAFAFA"/>
                </a:solidFill>
                <a:latin typeface="FreightSans Pro Book" panose="02000606030000020004" pitchFamily="50" charset="0"/>
                <a:cs typeface="Calibri" panose="020F0502020204030204" pitchFamily="34" charset="0"/>
              </a:rPr>
              <a:t>the university to be reimbursed for the C&amp;G activities it </a:t>
            </a:r>
            <a:r>
              <a:rPr lang="en-US" sz="2400" dirty="0" smtClean="0">
                <a:solidFill>
                  <a:srgbClr val="FAFAFA"/>
                </a:solidFill>
                <a:latin typeface="FreightSans Pro Book" panose="02000606030000020004" pitchFamily="50" charset="0"/>
                <a:cs typeface="Calibri" panose="020F0502020204030204" pitchFamily="34" charset="0"/>
              </a:rPr>
              <a:t>conducts.</a:t>
            </a:r>
            <a:endParaRPr lang="en-US" sz="2400" dirty="0">
              <a:solidFill>
                <a:srgbClr val="FAFAFA"/>
              </a:solidFill>
              <a:latin typeface="FreightSans Pro Book" panose="02000606030000020004" pitchFamily="50" charset="0"/>
              <a:cs typeface="Calibri" panose="020F0502020204030204" pitchFamily="34" charset="0"/>
            </a:endParaRPr>
          </a:p>
        </p:txBody>
      </p:sp>
    </p:spTree>
    <p:extLst>
      <p:ext uri="{BB962C8B-B14F-4D97-AF65-F5344CB8AC3E}">
        <p14:creationId xmlns:p14="http://schemas.microsoft.com/office/powerpoint/2010/main" val="31011788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lide Number Placeholder 1"/>
          <p:cNvSpPr>
            <a:spLocks noGrp="1"/>
          </p:cNvSpPr>
          <p:nvPr>
            <p:ph type="sldNum" sz="quarter" idx="12"/>
          </p:nvPr>
        </p:nvSpPr>
        <p:spPr/>
        <p:txBody>
          <a:bodyPr/>
          <a:lstStyle/>
          <a:p>
            <a:fld id="{8DAD2B5E-E7C5-4AFF-98A0-CE95374149DA}" type="slidenum">
              <a:rPr lang="en-US" smtClean="0">
                <a:solidFill>
                  <a:schemeClr val="bg1"/>
                </a:solidFill>
              </a:rPr>
              <a:t>70</a:t>
            </a:fld>
            <a:endParaRPr lang="en-US" dirty="0">
              <a:solidFill>
                <a:schemeClr val="bg1"/>
              </a:solidFill>
            </a:endParaRPr>
          </a:p>
        </p:txBody>
      </p:sp>
      <p:sp>
        <p:nvSpPr>
          <p:cNvPr id="5" name="TextBox 4"/>
          <p:cNvSpPr txBox="1"/>
          <p:nvPr/>
        </p:nvSpPr>
        <p:spPr>
          <a:xfrm>
            <a:off x="1851422" y="2123574"/>
            <a:ext cx="8393906" cy="2109202"/>
          </a:xfrm>
          <a:prstGeom prst="rect">
            <a:avLst/>
          </a:prstGeom>
          <a:noFill/>
        </p:spPr>
        <p:txBody>
          <a:bodyPr wrap="square" rtlCol="0" anchor="ctr">
            <a:noAutofit/>
          </a:bodyPr>
          <a:lstStyle/>
          <a:p>
            <a:r>
              <a:rPr lang="en-US" sz="4800" dirty="0" smtClean="0">
                <a:solidFill>
                  <a:srgbClr val="FAFAFA"/>
                </a:solidFill>
                <a:latin typeface="FreightSans Pro Medium" panose="02000606030000020004" pitchFamily="50" charset="0"/>
                <a:cs typeface="Calibri" panose="020F0502020204030204" pitchFamily="34" charset="0"/>
              </a:rPr>
              <a:t>11</a:t>
            </a:r>
            <a:r>
              <a:rPr lang="en-US" sz="4800" dirty="0">
                <a:solidFill>
                  <a:srgbClr val="FAFAFA"/>
                </a:solidFill>
                <a:latin typeface="FreightSans Pro Medium" panose="02000606030000020004" pitchFamily="50" charset="0"/>
                <a:cs typeface="Calibri" panose="020F0502020204030204" pitchFamily="34" charset="0"/>
              </a:rPr>
              <a:t>. Closing a Recharge Operation</a:t>
            </a:r>
          </a:p>
        </p:txBody>
      </p:sp>
    </p:spTree>
    <p:extLst>
      <p:ext uri="{BB962C8B-B14F-4D97-AF65-F5344CB8AC3E}">
        <p14:creationId xmlns:p14="http://schemas.microsoft.com/office/powerpoint/2010/main" val="253404988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Closing a Recharge </a:t>
            </a:r>
            <a:r>
              <a:rPr lang="en-US" sz="3200" dirty="0" smtClean="0">
                <a:solidFill>
                  <a:schemeClr val="bg1"/>
                </a:solidFill>
                <a:latin typeface="FreightSans Pro Medium" panose="02000606030000020004" pitchFamily="50" charset="0"/>
              </a:rPr>
              <a:t>Operation</a:t>
            </a:r>
          </a:p>
          <a:p>
            <a:pPr>
              <a:lnSpc>
                <a:spcPct val="150000"/>
              </a:lnSpc>
            </a:pPr>
            <a:endParaRPr lang="en-US" sz="2400" b="1" dirty="0">
              <a:solidFill>
                <a:schemeClr val="bg1"/>
              </a:solidFill>
              <a:latin typeface="FreightSans Pro Medium" panose="02000606030000020004" pitchFamily="50" charset="0"/>
            </a:endParaRP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71</a:t>
            </a:fld>
            <a:endParaRPr lang="en-US" dirty="0">
              <a:solidFill>
                <a:schemeClr val="bg1"/>
              </a:solidFill>
            </a:endParaRPr>
          </a:p>
        </p:txBody>
      </p:sp>
      <p:sp>
        <p:nvSpPr>
          <p:cNvPr id="8" name="TextBox 7"/>
          <p:cNvSpPr txBox="1"/>
          <p:nvPr/>
        </p:nvSpPr>
        <p:spPr>
          <a:xfrm>
            <a:off x="1090863" y="2148634"/>
            <a:ext cx="10120062" cy="2204292"/>
          </a:xfrm>
          <a:prstGeom prst="rect">
            <a:avLst/>
          </a:prstGeom>
          <a:noFill/>
        </p:spPr>
        <p:txBody>
          <a:bodyPr wrap="square" rtlCol="0" anchor="ctr">
            <a:noAutofit/>
          </a:bodyPr>
          <a:lstStyle/>
          <a:p>
            <a:pPr marL="342900" indent="-342900">
              <a:lnSpc>
                <a:spcPts val="3100"/>
              </a:lnSpc>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Notify the Division </a:t>
            </a:r>
            <a:r>
              <a:rPr lang="en-US" sz="2400" dirty="0">
                <a:solidFill>
                  <a:srgbClr val="FAFAFA"/>
                </a:solidFill>
                <a:latin typeface="FreightSans Pro Book" panose="02000606030000020004" pitchFamily="50" charset="0"/>
                <a:cs typeface="Calibri" panose="020F0502020204030204" pitchFamily="34" charset="0"/>
              </a:rPr>
              <a:t>/ Dean’s </a:t>
            </a:r>
            <a:r>
              <a:rPr lang="en-US" sz="2400" dirty="0" smtClean="0">
                <a:solidFill>
                  <a:srgbClr val="FAFAFA"/>
                </a:solidFill>
                <a:latin typeface="FreightSans Pro Book" panose="02000606030000020004" pitchFamily="50" charset="0"/>
                <a:cs typeface="Calibri" panose="020F0502020204030204" pitchFamily="34" charset="0"/>
              </a:rPr>
              <a:t>Office within </a:t>
            </a:r>
            <a:r>
              <a:rPr lang="en-US" sz="2400" dirty="0">
                <a:solidFill>
                  <a:srgbClr val="FAFAFA"/>
                </a:solidFill>
                <a:latin typeface="FreightSans Pro Semibold" panose="02000603040000020004" pitchFamily="50" charset="0"/>
                <a:cs typeface="Calibri" panose="020F0502020204030204" pitchFamily="34" charset="0"/>
              </a:rPr>
              <a:t>10 days </a:t>
            </a:r>
            <a:r>
              <a:rPr lang="en-US" sz="2400" dirty="0">
                <a:solidFill>
                  <a:srgbClr val="FAFAFA"/>
                </a:solidFill>
                <a:latin typeface="FreightSans Pro Book" panose="02000606030000020004" pitchFamily="50" charset="0"/>
                <a:cs typeface="Calibri" panose="020F0502020204030204" pitchFamily="34" charset="0"/>
              </a:rPr>
              <a:t>of deciding to close a recharge </a:t>
            </a:r>
            <a:r>
              <a:rPr lang="en-US" sz="2400" dirty="0" smtClean="0">
                <a:solidFill>
                  <a:srgbClr val="FAFAFA"/>
                </a:solidFill>
                <a:latin typeface="FreightSans Pro Book" panose="02000606030000020004" pitchFamily="50" charset="0"/>
                <a:cs typeface="Calibri" panose="020F0502020204030204" pitchFamily="34" charset="0"/>
              </a:rPr>
              <a:t>operation</a:t>
            </a:r>
          </a:p>
          <a:p>
            <a:pPr marL="800100" lvl="1" indent="-342900">
              <a:lnSpc>
                <a:spcPts val="3100"/>
              </a:lnSpc>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the Division </a:t>
            </a:r>
            <a:r>
              <a:rPr lang="en-US" sz="2400" dirty="0">
                <a:solidFill>
                  <a:srgbClr val="FAFAFA"/>
                </a:solidFill>
                <a:latin typeface="FreightSans Pro Book" panose="02000606030000020004" pitchFamily="50" charset="0"/>
                <a:cs typeface="Calibri" panose="020F0502020204030204" pitchFamily="34" charset="0"/>
              </a:rPr>
              <a:t>will forward the request to the Recharge </a:t>
            </a:r>
            <a:r>
              <a:rPr lang="en-US" sz="2400" dirty="0" smtClean="0">
                <a:solidFill>
                  <a:srgbClr val="FAFAFA"/>
                </a:solidFill>
                <a:latin typeface="FreightSans Pro Book" panose="02000606030000020004" pitchFamily="50" charset="0"/>
                <a:cs typeface="Calibri" panose="020F0502020204030204" pitchFamily="34" charset="0"/>
              </a:rPr>
              <a:t>Lead</a:t>
            </a:r>
            <a:endParaRPr lang="en-US" sz="2400" dirty="0">
              <a:solidFill>
                <a:srgbClr val="FAFAFA"/>
              </a:solidFill>
              <a:latin typeface="FreightSans Pro Book" panose="02000606030000020004" pitchFamily="50" charset="0"/>
              <a:cs typeface="Calibri" panose="020F0502020204030204" pitchFamily="34" charset="0"/>
            </a:endParaRPr>
          </a:p>
          <a:p>
            <a:pPr marL="342900" indent="-342900">
              <a:lnSpc>
                <a:spcPts val="31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Advise of </a:t>
            </a:r>
            <a:r>
              <a:rPr lang="en-US" sz="2400" dirty="0" smtClean="0">
                <a:solidFill>
                  <a:srgbClr val="FAFAFA"/>
                </a:solidFill>
                <a:latin typeface="FreightSans Pro Book" panose="02000606030000020004" pitchFamily="50" charset="0"/>
                <a:cs typeface="Calibri" panose="020F0502020204030204" pitchFamily="34" charset="0"/>
              </a:rPr>
              <a:t>the date-of-closure</a:t>
            </a:r>
          </a:p>
          <a:p>
            <a:pPr marL="342900" indent="-342900">
              <a:lnSpc>
                <a:spcPts val="3100"/>
              </a:lnSpc>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Include proposal </a:t>
            </a:r>
            <a:r>
              <a:rPr lang="en-US" sz="2400" dirty="0">
                <a:solidFill>
                  <a:srgbClr val="FAFAFA"/>
                </a:solidFill>
                <a:latin typeface="FreightSans Pro Book" panose="02000606030000020004" pitchFamily="50" charset="0"/>
                <a:cs typeface="Calibri" panose="020F0502020204030204" pitchFamily="34" charset="0"/>
              </a:rPr>
              <a:t>on how to account for </a:t>
            </a:r>
            <a:r>
              <a:rPr lang="en-US" sz="2400" dirty="0" smtClean="0">
                <a:solidFill>
                  <a:srgbClr val="FAFAFA"/>
                </a:solidFill>
                <a:latin typeface="FreightSans Pro Book" panose="02000606030000020004" pitchFamily="50" charset="0"/>
                <a:cs typeface="Calibri" panose="020F0502020204030204" pitchFamily="34" charset="0"/>
              </a:rPr>
              <a:t>any surplus </a:t>
            </a:r>
            <a:r>
              <a:rPr lang="en-US" sz="2400" dirty="0">
                <a:solidFill>
                  <a:srgbClr val="FAFAFA"/>
                </a:solidFill>
                <a:latin typeface="FreightSans Pro Book" panose="02000606030000020004" pitchFamily="50" charset="0"/>
                <a:cs typeface="Calibri" panose="020F0502020204030204" pitchFamily="34" charset="0"/>
              </a:rPr>
              <a:t>/ deficit in the </a:t>
            </a:r>
            <a:r>
              <a:rPr lang="en-US" sz="2400" dirty="0" smtClean="0">
                <a:solidFill>
                  <a:srgbClr val="FAFAFA"/>
                </a:solidFill>
                <a:latin typeface="FreightSans Pro Book" panose="02000606030000020004" pitchFamily="50" charset="0"/>
                <a:cs typeface="Calibri" panose="020F0502020204030204" pitchFamily="34" charset="0"/>
              </a:rPr>
              <a:t>unit</a:t>
            </a:r>
            <a:endParaRPr lang="en-US" sz="2400" dirty="0">
              <a:solidFill>
                <a:srgbClr val="FAFAFA"/>
              </a:solidFill>
              <a:latin typeface="FreightSans Pro Book" panose="02000606030000020004" pitchFamily="50" charset="0"/>
              <a:cs typeface="Calibri" panose="020F0502020204030204" pitchFamily="34" charset="0"/>
            </a:endParaRPr>
          </a:p>
        </p:txBody>
      </p:sp>
    </p:spTree>
    <p:extLst>
      <p:ext uri="{BB962C8B-B14F-4D97-AF65-F5344CB8AC3E}">
        <p14:creationId xmlns:p14="http://schemas.microsoft.com/office/powerpoint/2010/main" val="383619263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Closing a Recharge </a:t>
            </a:r>
            <a:r>
              <a:rPr lang="en-US" sz="3200" dirty="0" smtClean="0">
                <a:solidFill>
                  <a:schemeClr val="bg1"/>
                </a:solidFill>
                <a:latin typeface="FreightSans Pro Medium" panose="02000606030000020004" pitchFamily="50" charset="0"/>
              </a:rPr>
              <a:t>Operation</a:t>
            </a:r>
          </a:p>
          <a:p>
            <a:pPr>
              <a:lnSpc>
                <a:spcPct val="150000"/>
              </a:lnSpc>
            </a:pPr>
            <a:endParaRPr lang="en-US" sz="2400" b="1" dirty="0">
              <a:solidFill>
                <a:schemeClr val="bg1"/>
              </a:solidFill>
              <a:latin typeface="FreightSans Pro Medium" panose="02000606030000020004" pitchFamily="50" charset="0"/>
            </a:endParaRP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72</a:t>
            </a:fld>
            <a:endParaRPr lang="en-US" dirty="0">
              <a:solidFill>
                <a:schemeClr val="bg1"/>
              </a:solidFill>
            </a:endParaRPr>
          </a:p>
        </p:txBody>
      </p:sp>
      <p:sp>
        <p:nvSpPr>
          <p:cNvPr id="8" name="TextBox 7"/>
          <p:cNvSpPr txBox="1"/>
          <p:nvPr/>
        </p:nvSpPr>
        <p:spPr>
          <a:xfrm>
            <a:off x="1090863" y="2148635"/>
            <a:ext cx="10120062" cy="2937716"/>
          </a:xfrm>
          <a:prstGeom prst="rect">
            <a:avLst/>
          </a:prstGeom>
          <a:noFill/>
        </p:spPr>
        <p:txBody>
          <a:bodyPr wrap="square" rtlCol="0" anchor="ctr">
            <a:noAutofit/>
          </a:bodyPr>
          <a:lstStyle/>
          <a:p>
            <a:pPr marL="342900" indent="-342900">
              <a:lnSpc>
                <a:spcPts val="31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If surplus is </a:t>
            </a:r>
            <a:r>
              <a:rPr lang="en-US" sz="2400" dirty="0">
                <a:solidFill>
                  <a:srgbClr val="FAFAFA"/>
                </a:solidFill>
                <a:latin typeface="FreightSans Pro Semibold" panose="02000603040000020004" pitchFamily="50" charset="0"/>
                <a:cs typeface="Calibri" panose="020F0502020204030204" pitchFamily="34" charset="0"/>
              </a:rPr>
              <a:t>greater</a:t>
            </a:r>
            <a:r>
              <a:rPr lang="en-US" sz="2400" dirty="0">
                <a:solidFill>
                  <a:srgbClr val="FAFAFA"/>
                </a:solidFill>
                <a:latin typeface="FreightSans Pro Book" panose="02000606030000020004" pitchFamily="50" charset="0"/>
                <a:cs typeface="Calibri" panose="020F0502020204030204" pitchFamily="34" charset="0"/>
              </a:rPr>
              <a:t> than 1 month operating cost, </a:t>
            </a:r>
            <a:r>
              <a:rPr lang="en-US" sz="2400" dirty="0" smtClean="0">
                <a:solidFill>
                  <a:srgbClr val="FAFAFA"/>
                </a:solidFill>
                <a:latin typeface="FreightSans Pro Book" panose="02000606030000020004" pitchFamily="50" charset="0"/>
                <a:cs typeface="Calibri" panose="020F0502020204030204" pitchFamily="34" charset="0"/>
              </a:rPr>
              <a:t>balance </a:t>
            </a:r>
            <a:r>
              <a:rPr lang="en-US" sz="2400" dirty="0">
                <a:solidFill>
                  <a:srgbClr val="FAFAFA"/>
                </a:solidFill>
                <a:latin typeface="FreightSans Pro Book" panose="02000606030000020004" pitchFamily="50" charset="0"/>
                <a:cs typeface="Calibri" panose="020F0502020204030204" pitchFamily="34" charset="0"/>
              </a:rPr>
              <a:t>will be refunded to customers on </a:t>
            </a:r>
            <a:r>
              <a:rPr lang="en-US" sz="2400" dirty="0" smtClean="0">
                <a:solidFill>
                  <a:srgbClr val="FAFAFA"/>
                </a:solidFill>
                <a:latin typeface="FreightSans Pro Book" panose="02000606030000020004" pitchFamily="50" charset="0"/>
                <a:cs typeface="Calibri" panose="020F0502020204030204" pitchFamily="34" charset="0"/>
              </a:rPr>
              <a:t>pro-rata </a:t>
            </a:r>
            <a:r>
              <a:rPr lang="en-US" sz="2400" dirty="0">
                <a:solidFill>
                  <a:srgbClr val="FAFAFA"/>
                </a:solidFill>
                <a:latin typeface="FreightSans Pro Book" panose="02000606030000020004" pitchFamily="50" charset="0"/>
                <a:cs typeface="Calibri" panose="020F0502020204030204" pitchFamily="34" charset="0"/>
              </a:rPr>
              <a:t>basis</a:t>
            </a:r>
          </a:p>
          <a:p>
            <a:pPr marL="342900" indent="-342900">
              <a:lnSpc>
                <a:spcPts val="31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If surplus is </a:t>
            </a:r>
            <a:r>
              <a:rPr lang="en-US" sz="2400" dirty="0">
                <a:solidFill>
                  <a:srgbClr val="FAFAFA"/>
                </a:solidFill>
                <a:latin typeface="FreightSans Pro Semibold" panose="02000603040000020004" pitchFamily="50" charset="0"/>
                <a:cs typeface="Calibri" panose="020F0502020204030204" pitchFamily="34" charset="0"/>
              </a:rPr>
              <a:t>less</a:t>
            </a:r>
            <a:r>
              <a:rPr lang="en-US" sz="2400" dirty="0">
                <a:solidFill>
                  <a:srgbClr val="FAFAFA"/>
                </a:solidFill>
                <a:latin typeface="FreightSans Pro Book" panose="02000606030000020004" pitchFamily="50" charset="0"/>
                <a:cs typeface="Calibri" panose="020F0502020204030204" pitchFamily="34" charset="0"/>
              </a:rPr>
              <a:t> than 1 month operating cost, </a:t>
            </a:r>
            <a:r>
              <a:rPr lang="en-US" sz="2400" dirty="0" smtClean="0">
                <a:solidFill>
                  <a:srgbClr val="FAFAFA"/>
                </a:solidFill>
                <a:latin typeface="FreightSans Pro Book" panose="02000606030000020004" pitchFamily="50" charset="0"/>
                <a:cs typeface="Calibri" panose="020F0502020204030204" pitchFamily="34" charset="0"/>
              </a:rPr>
              <a:t>balance will be </a:t>
            </a:r>
            <a:r>
              <a:rPr lang="en-US" sz="2400" dirty="0">
                <a:solidFill>
                  <a:srgbClr val="FAFAFA"/>
                </a:solidFill>
                <a:latin typeface="FreightSans Pro Book" panose="02000606030000020004" pitchFamily="50" charset="0"/>
                <a:cs typeface="Calibri" panose="020F0502020204030204" pitchFamily="34" charset="0"/>
              </a:rPr>
              <a:t>moved </a:t>
            </a:r>
            <a:r>
              <a:rPr lang="en-US" sz="2400" dirty="0" smtClean="0">
                <a:solidFill>
                  <a:srgbClr val="FAFAFA"/>
                </a:solidFill>
                <a:latin typeface="FreightSans Pro Book" panose="02000606030000020004" pitchFamily="50" charset="0"/>
                <a:cs typeface="Calibri" panose="020F0502020204030204" pitchFamily="34" charset="0"/>
              </a:rPr>
              <a:t>to appropriate </a:t>
            </a:r>
            <a:r>
              <a:rPr lang="en-US" sz="2400" dirty="0">
                <a:solidFill>
                  <a:srgbClr val="FAFAFA"/>
                </a:solidFill>
                <a:latin typeface="FreightSans Pro Book" panose="02000606030000020004" pitchFamily="50" charset="0"/>
                <a:cs typeface="Calibri" panose="020F0502020204030204" pitchFamily="34" charset="0"/>
              </a:rPr>
              <a:t>chart string</a:t>
            </a:r>
          </a:p>
          <a:p>
            <a:pPr marL="342900" indent="-342900">
              <a:lnSpc>
                <a:spcPts val="31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Must settle balance within </a:t>
            </a:r>
            <a:r>
              <a:rPr lang="en-US" sz="2400" dirty="0">
                <a:solidFill>
                  <a:srgbClr val="FAFAFA"/>
                </a:solidFill>
                <a:latin typeface="FreightSans Pro Semibold" panose="02000603040000020004" pitchFamily="50" charset="0"/>
                <a:cs typeface="Calibri" panose="020F0502020204030204" pitchFamily="34" charset="0"/>
              </a:rPr>
              <a:t>30 days </a:t>
            </a:r>
            <a:r>
              <a:rPr lang="en-US" sz="2400" dirty="0">
                <a:solidFill>
                  <a:srgbClr val="FAFAFA"/>
                </a:solidFill>
                <a:latin typeface="FreightSans Pro Book" panose="02000606030000020004" pitchFamily="50" charset="0"/>
                <a:cs typeface="Calibri" panose="020F0502020204030204" pitchFamily="34" charset="0"/>
              </a:rPr>
              <a:t>of closure</a:t>
            </a:r>
          </a:p>
          <a:p>
            <a:pPr marL="342900" indent="-342900">
              <a:lnSpc>
                <a:spcPts val="31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Deficits at fiscal year’s end are subject to the terms of the campus’ deficit resolution policy without the application of a tolerance</a:t>
            </a:r>
          </a:p>
        </p:txBody>
      </p:sp>
    </p:spTree>
    <p:extLst>
      <p:ext uri="{BB962C8B-B14F-4D97-AF65-F5344CB8AC3E}">
        <p14:creationId xmlns:p14="http://schemas.microsoft.com/office/powerpoint/2010/main" val="376128995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lide Number Placeholder 1"/>
          <p:cNvSpPr>
            <a:spLocks noGrp="1"/>
          </p:cNvSpPr>
          <p:nvPr>
            <p:ph type="sldNum" sz="quarter" idx="12"/>
          </p:nvPr>
        </p:nvSpPr>
        <p:spPr/>
        <p:txBody>
          <a:bodyPr/>
          <a:lstStyle/>
          <a:p>
            <a:fld id="{8DAD2B5E-E7C5-4AFF-98A0-CE95374149DA}" type="slidenum">
              <a:rPr lang="en-US" smtClean="0">
                <a:solidFill>
                  <a:schemeClr val="bg1"/>
                </a:solidFill>
              </a:rPr>
              <a:t>73</a:t>
            </a:fld>
            <a:endParaRPr lang="en-US" dirty="0">
              <a:solidFill>
                <a:schemeClr val="bg1"/>
              </a:solidFill>
            </a:endParaRPr>
          </a:p>
        </p:txBody>
      </p:sp>
      <p:sp>
        <p:nvSpPr>
          <p:cNvPr id="5" name="TextBox 4"/>
          <p:cNvSpPr txBox="1"/>
          <p:nvPr/>
        </p:nvSpPr>
        <p:spPr>
          <a:xfrm>
            <a:off x="3545086" y="2123574"/>
            <a:ext cx="4968478" cy="2109202"/>
          </a:xfrm>
          <a:prstGeom prst="rect">
            <a:avLst/>
          </a:prstGeom>
          <a:noFill/>
        </p:spPr>
        <p:txBody>
          <a:bodyPr wrap="square" rtlCol="0" anchor="ctr">
            <a:noAutofit/>
          </a:bodyPr>
          <a:lstStyle/>
          <a:p>
            <a:r>
              <a:rPr lang="en-US" sz="4800" dirty="0">
                <a:solidFill>
                  <a:srgbClr val="FAFAFA"/>
                </a:solidFill>
                <a:latin typeface="FreightSans Pro Medium" panose="02000606030000020004" pitchFamily="50" charset="0"/>
                <a:cs typeface="Calibri" panose="020F0502020204030204" pitchFamily="34" charset="0"/>
              </a:rPr>
              <a:t>12. Common Issues</a:t>
            </a:r>
          </a:p>
        </p:txBody>
      </p:sp>
    </p:spTree>
    <p:extLst>
      <p:ext uri="{BB962C8B-B14F-4D97-AF65-F5344CB8AC3E}">
        <p14:creationId xmlns:p14="http://schemas.microsoft.com/office/powerpoint/2010/main" val="88118559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Common </a:t>
            </a:r>
            <a:r>
              <a:rPr lang="en-US" sz="3200" dirty="0" smtClean="0">
                <a:solidFill>
                  <a:schemeClr val="bg1"/>
                </a:solidFill>
                <a:latin typeface="FreightSans Pro Medium" panose="02000606030000020004" pitchFamily="50" charset="0"/>
              </a:rPr>
              <a:t>Issues</a:t>
            </a:r>
          </a:p>
          <a:p>
            <a:pPr>
              <a:lnSpc>
                <a:spcPct val="150000"/>
              </a:lnSpc>
            </a:pPr>
            <a:endParaRPr lang="en-US" sz="2400" b="1" dirty="0">
              <a:solidFill>
                <a:schemeClr val="bg1"/>
              </a:solidFill>
              <a:latin typeface="FreightSans Pro Medium" panose="02000606030000020004" pitchFamily="50" charset="0"/>
            </a:endParaRP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74</a:t>
            </a:fld>
            <a:endParaRPr lang="en-US" dirty="0">
              <a:solidFill>
                <a:schemeClr val="bg1"/>
              </a:solidFill>
            </a:endParaRPr>
          </a:p>
        </p:txBody>
      </p:sp>
      <p:sp>
        <p:nvSpPr>
          <p:cNvPr id="8" name="TextBox 7"/>
          <p:cNvSpPr txBox="1"/>
          <p:nvPr/>
        </p:nvSpPr>
        <p:spPr>
          <a:xfrm>
            <a:off x="1090863" y="2148634"/>
            <a:ext cx="10120062" cy="3052015"/>
          </a:xfrm>
          <a:prstGeom prst="rect">
            <a:avLst/>
          </a:prstGeom>
          <a:noFill/>
        </p:spPr>
        <p:txBody>
          <a:bodyPr wrap="square" rtlCol="0" anchor="ctr">
            <a:noAutofit/>
          </a:bodyPr>
          <a:lstStyle/>
          <a:p>
            <a:pPr marL="342900" indent="-342900">
              <a:lnSpc>
                <a:spcPts val="31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How to fund equipment purchases</a:t>
            </a:r>
            <a:r>
              <a:rPr lang="en-US" sz="2400" dirty="0" smtClean="0">
                <a:solidFill>
                  <a:srgbClr val="FAFAFA"/>
                </a:solidFill>
                <a:latin typeface="FreightSans Pro Book" panose="02000606030000020004" pitchFamily="50" charset="0"/>
                <a:cs typeface="Calibri" panose="020F0502020204030204" pitchFamily="34" charset="0"/>
              </a:rPr>
              <a:t>:</a:t>
            </a:r>
            <a:endParaRPr lang="en-US" sz="2400" dirty="0">
              <a:solidFill>
                <a:srgbClr val="FAFAFA"/>
              </a:solidFill>
              <a:latin typeface="FreightSans Pro Book" panose="02000606030000020004" pitchFamily="50" charset="0"/>
              <a:cs typeface="Calibri" panose="020F0502020204030204" pitchFamily="34" charset="0"/>
            </a:endParaRPr>
          </a:p>
          <a:p>
            <a:pPr marL="800100" lvl="1" indent="-342900">
              <a:lnSpc>
                <a:spcPts val="31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Equipment reserves</a:t>
            </a:r>
          </a:p>
          <a:p>
            <a:pPr marL="800100" lvl="1" indent="-342900">
              <a:lnSpc>
                <a:spcPts val="31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Gifts / donations</a:t>
            </a:r>
          </a:p>
          <a:p>
            <a:pPr marL="800100" lvl="1" indent="-342900">
              <a:lnSpc>
                <a:spcPts val="31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Campus or </a:t>
            </a:r>
            <a:r>
              <a:rPr lang="en-US" sz="2400" dirty="0" smtClean="0">
                <a:solidFill>
                  <a:srgbClr val="FAFAFA"/>
                </a:solidFill>
                <a:latin typeface="FreightSans Pro Book" panose="02000606030000020004" pitchFamily="50" charset="0"/>
                <a:cs typeface="Calibri" panose="020F0502020204030204" pitchFamily="34" charset="0"/>
              </a:rPr>
              <a:t>third party </a:t>
            </a:r>
            <a:r>
              <a:rPr lang="en-US" sz="2400" dirty="0">
                <a:solidFill>
                  <a:srgbClr val="FAFAFA"/>
                </a:solidFill>
                <a:latin typeface="FreightSans Pro Book" panose="02000606030000020004" pitchFamily="50" charset="0"/>
                <a:cs typeface="Calibri" panose="020F0502020204030204" pitchFamily="34" charset="0"/>
              </a:rPr>
              <a:t>loans</a:t>
            </a:r>
          </a:p>
          <a:p>
            <a:pPr marL="800100" lvl="1" indent="-342900">
              <a:lnSpc>
                <a:spcPts val="31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Operating or capital lease</a:t>
            </a:r>
          </a:p>
          <a:p>
            <a:pPr marL="800100" lvl="1" indent="-342900">
              <a:lnSpc>
                <a:spcPts val="31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Surcharge </a:t>
            </a:r>
            <a:r>
              <a:rPr lang="en-US" sz="2400" dirty="0" smtClean="0">
                <a:solidFill>
                  <a:srgbClr val="FAFAFA"/>
                </a:solidFill>
                <a:latin typeface="FreightSans Pro Book" panose="02000606030000020004" pitchFamily="50" charset="0"/>
                <a:cs typeface="Calibri" panose="020F0502020204030204" pitchFamily="34" charset="0"/>
              </a:rPr>
              <a:t>income</a:t>
            </a:r>
          </a:p>
        </p:txBody>
      </p:sp>
    </p:spTree>
    <p:extLst>
      <p:ext uri="{BB962C8B-B14F-4D97-AF65-F5344CB8AC3E}">
        <p14:creationId xmlns:p14="http://schemas.microsoft.com/office/powerpoint/2010/main" val="186281257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Common </a:t>
            </a:r>
            <a:r>
              <a:rPr lang="en-US" sz="3200" dirty="0" smtClean="0">
                <a:solidFill>
                  <a:schemeClr val="bg1"/>
                </a:solidFill>
                <a:latin typeface="FreightSans Pro Medium" panose="02000606030000020004" pitchFamily="50" charset="0"/>
              </a:rPr>
              <a:t>Issues</a:t>
            </a:r>
          </a:p>
          <a:p>
            <a:pPr>
              <a:lnSpc>
                <a:spcPct val="150000"/>
              </a:lnSpc>
            </a:pPr>
            <a:endParaRPr lang="en-US" sz="2400" b="1" dirty="0">
              <a:solidFill>
                <a:schemeClr val="bg1"/>
              </a:solidFill>
              <a:latin typeface="FreightSans Pro Medium" panose="02000606030000020004" pitchFamily="50" charset="0"/>
            </a:endParaRP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75</a:t>
            </a:fld>
            <a:endParaRPr lang="en-US" dirty="0">
              <a:solidFill>
                <a:schemeClr val="bg1"/>
              </a:solidFill>
            </a:endParaRPr>
          </a:p>
        </p:txBody>
      </p:sp>
      <p:sp>
        <p:nvSpPr>
          <p:cNvPr id="8" name="TextBox 7"/>
          <p:cNvSpPr txBox="1"/>
          <p:nvPr/>
        </p:nvSpPr>
        <p:spPr>
          <a:xfrm>
            <a:off x="1090863" y="2148634"/>
            <a:ext cx="10120062" cy="2604341"/>
          </a:xfrm>
          <a:prstGeom prst="rect">
            <a:avLst/>
          </a:prstGeom>
          <a:noFill/>
        </p:spPr>
        <p:txBody>
          <a:bodyPr wrap="square" rtlCol="0" anchor="ctr">
            <a:noAutofit/>
          </a:bodyPr>
          <a:lstStyle/>
          <a:p>
            <a:pPr marL="342900" indent="-342900">
              <a:lnSpc>
                <a:spcPts val="31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Depreciation omitted from rate development</a:t>
            </a:r>
          </a:p>
          <a:p>
            <a:pPr marL="342900" indent="-342900">
              <a:lnSpc>
                <a:spcPts val="31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Failure to follow billing policies and procedures</a:t>
            </a:r>
          </a:p>
          <a:p>
            <a:pPr marL="342900" indent="-342900">
              <a:lnSpc>
                <a:spcPts val="31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Adjustments for inventory</a:t>
            </a:r>
          </a:p>
          <a:p>
            <a:pPr marL="342900" indent="-342900">
              <a:lnSpc>
                <a:spcPts val="31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Established surplus / deficit reduction plan not executed</a:t>
            </a:r>
          </a:p>
          <a:p>
            <a:pPr marL="342900" indent="-342900">
              <a:lnSpc>
                <a:spcPts val="31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Unallowable costs in rate development</a:t>
            </a:r>
          </a:p>
        </p:txBody>
      </p:sp>
    </p:spTree>
    <p:extLst>
      <p:ext uri="{BB962C8B-B14F-4D97-AF65-F5344CB8AC3E}">
        <p14:creationId xmlns:p14="http://schemas.microsoft.com/office/powerpoint/2010/main" val="54479626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Common </a:t>
            </a:r>
            <a:r>
              <a:rPr lang="en-US" sz="3200" dirty="0" smtClean="0">
                <a:solidFill>
                  <a:schemeClr val="bg1"/>
                </a:solidFill>
                <a:latin typeface="FreightSans Pro Medium" panose="02000606030000020004" pitchFamily="50" charset="0"/>
              </a:rPr>
              <a:t>Issues</a:t>
            </a:r>
          </a:p>
          <a:p>
            <a:pPr>
              <a:lnSpc>
                <a:spcPct val="150000"/>
              </a:lnSpc>
            </a:pPr>
            <a:endParaRPr lang="en-US" sz="2400" b="1" dirty="0">
              <a:solidFill>
                <a:schemeClr val="bg1"/>
              </a:solidFill>
              <a:latin typeface="FreightSans Pro Medium" panose="02000606030000020004" pitchFamily="50" charset="0"/>
            </a:endParaRP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76</a:t>
            </a:fld>
            <a:endParaRPr lang="en-US" dirty="0">
              <a:solidFill>
                <a:schemeClr val="bg1"/>
              </a:solidFill>
            </a:endParaRPr>
          </a:p>
        </p:txBody>
      </p:sp>
      <p:sp>
        <p:nvSpPr>
          <p:cNvPr id="8" name="TextBox 7"/>
          <p:cNvSpPr txBox="1"/>
          <p:nvPr/>
        </p:nvSpPr>
        <p:spPr>
          <a:xfrm>
            <a:off x="1090863" y="2158159"/>
            <a:ext cx="10120062" cy="2499566"/>
          </a:xfrm>
          <a:prstGeom prst="rect">
            <a:avLst/>
          </a:prstGeom>
          <a:noFill/>
        </p:spPr>
        <p:txBody>
          <a:bodyPr wrap="square" rtlCol="0" anchor="ctr">
            <a:noAutofit/>
          </a:bodyPr>
          <a:lstStyle/>
          <a:p>
            <a:pPr marL="342900" indent="-342900">
              <a:lnSpc>
                <a:spcPts val="31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Distortion of financial position by surcharge income </a:t>
            </a:r>
            <a:r>
              <a:rPr lang="en-US" sz="2400" dirty="0" smtClean="0">
                <a:solidFill>
                  <a:srgbClr val="FAFAFA"/>
                </a:solidFill>
                <a:latin typeface="FreightSans Pro Book" panose="02000606030000020004" pitchFamily="50" charset="0"/>
                <a:cs typeface="Calibri" panose="020F0502020204030204" pitchFamily="34" charset="0"/>
              </a:rPr>
              <a:t>recorded </a:t>
            </a:r>
            <a:r>
              <a:rPr lang="en-US" sz="2400" dirty="0">
                <a:solidFill>
                  <a:srgbClr val="FAFAFA"/>
                </a:solidFill>
                <a:latin typeface="FreightSans Pro Book" panose="02000606030000020004" pitchFamily="50" charset="0"/>
                <a:cs typeface="Calibri" panose="020F0502020204030204" pitchFamily="34" charset="0"/>
              </a:rPr>
              <a:t>to operations fund</a:t>
            </a:r>
          </a:p>
          <a:p>
            <a:pPr marL="342900" indent="-342900">
              <a:lnSpc>
                <a:spcPts val="31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Inappropriate allocation basis in rate development</a:t>
            </a:r>
          </a:p>
          <a:p>
            <a:pPr marL="342900" indent="-342900">
              <a:lnSpc>
                <a:spcPts val="31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Charging unapproved rates</a:t>
            </a:r>
          </a:p>
          <a:p>
            <a:pPr marL="342900" indent="-342900">
              <a:lnSpc>
                <a:spcPts val="3100"/>
              </a:lnSpc>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Inappropriate use of surplus balances</a:t>
            </a:r>
          </a:p>
        </p:txBody>
      </p:sp>
    </p:spTree>
    <p:extLst>
      <p:ext uri="{BB962C8B-B14F-4D97-AF65-F5344CB8AC3E}">
        <p14:creationId xmlns:p14="http://schemas.microsoft.com/office/powerpoint/2010/main" val="367963555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lide Number Placeholder 1"/>
          <p:cNvSpPr>
            <a:spLocks noGrp="1"/>
          </p:cNvSpPr>
          <p:nvPr>
            <p:ph type="sldNum" sz="quarter" idx="12"/>
          </p:nvPr>
        </p:nvSpPr>
        <p:spPr/>
        <p:txBody>
          <a:bodyPr/>
          <a:lstStyle/>
          <a:p>
            <a:fld id="{8DAD2B5E-E7C5-4AFF-98A0-CE95374149DA}" type="slidenum">
              <a:rPr lang="en-US" smtClean="0">
                <a:solidFill>
                  <a:schemeClr val="bg1"/>
                </a:solidFill>
              </a:rPr>
              <a:t>77</a:t>
            </a:fld>
            <a:endParaRPr lang="en-US" dirty="0">
              <a:solidFill>
                <a:schemeClr val="bg1"/>
              </a:solidFill>
            </a:endParaRPr>
          </a:p>
        </p:txBody>
      </p:sp>
      <p:sp>
        <p:nvSpPr>
          <p:cNvPr id="5" name="TextBox 4"/>
          <p:cNvSpPr txBox="1"/>
          <p:nvPr/>
        </p:nvSpPr>
        <p:spPr>
          <a:xfrm>
            <a:off x="1071562" y="2123574"/>
            <a:ext cx="10048875" cy="2109202"/>
          </a:xfrm>
          <a:prstGeom prst="rect">
            <a:avLst/>
          </a:prstGeom>
          <a:noFill/>
        </p:spPr>
        <p:txBody>
          <a:bodyPr wrap="square" rtlCol="0" anchor="ctr">
            <a:noAutofit/>
          </a:bodyPr>
          <a:lstStyle/>
          <a:p>
            <a:r>
              <a:rPr lang="en-US" sz="4800" dirty="0" smtClean="0">
                <a:solidFill>
                  <a:srgbClr val="FAFAFA"/>
                </a:solidFill>
                <a:latin typeface="FreightSans Pro Medium" panose="02000606030000020004" pitchFamily="50" charset="0"/>
                <a:cs typeface="Calibri" panose="020F0502020204030204" pitchFamily="34" charset="0"/>
              </a:rPr>
              <a:t>13. References </a:t>
            </a:r>
            <a:r>
              <a:rPr lang="en-US" sz="4800" dirty="0">
                <a:solidFill>
                  <a:srgbClr val="FAFAFA"/>
                </a:solidFill>
                <a:latin typeface="FreightSans Pro Medium" panose="02000606030000020004" pitchFamily="50" charset="0"/>
                <a:cs typeface="Calibri" panose="020F0502020204030204" pitchFamily="34" charset="0"/>
              </a:rPr>
              <a:t>and Contact Information</a:t>
            </a:r>
          </a:p>
        </p:txBody>
      </p:sp>
    </p:spTree>
    <p:extLst>
      <p:ext uri="{BB962C8B-B14F-4D97-AF65-F5344CB8AC3E}">
        <p14:creationId xmlns:p14="http://schemas.microsoft.com/office/powerpoint/2010/main" val="108558285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References and Contact Information</a:t>
            </a:r>
            <a:endParaRPr lang="en-US" sz="3200" dirty="0" smtClean="0">
              <a:solidFill>
                <a:schemeClr val="bg1"/>
              </a:solidFill>
              <a:latin typeface="FreightSans Pro Medium" panose="02000606030000020004" pitchFamily="50" charset="0"/>
            </a:endParaRPr>
          </a:p>
          <a:p>
            <a:pPr>
              <a:lnSpc>
                <a:spcPct val="150000"/>
              </a:lnSpc>
            </a:pPr>
            <a:r>
              <a:rPr lang="en-US" sz="2400" b="1" dirty="0">
                <a:solidFill>
                  <a:schemeClr val="bg1"/>
                </a:solidFill>
                <a:latin typeface="FreightSans Pro Medium" panose="02000606030000020004" pitchFamily="50" charset="0"/>
              </a:rPr>
              <a:t>References</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78</a:t>
            </a:fld>
            <a:endParaRPr lang="en-US" dirty="0">
              <a:solidFill>
                <a:schemeClr val="bg1"/>
              </a:solidFill>
            </a:endParaRPr>
          </a:p>
        </p:txBody>
      </p:sp>
      <p:sp>
        <p:nvSpPr>
          <p:cNvPr id="8" name="TextBox 7"/>
          <p:cNvSpPr txBox="1"/>
          <p:nvPr/>
        </p:nvSpPr>
        <p:spPr>
          <a:xfrm>
            <a:off x="1090863" y="2148634"/>
            <a:ext cx="10120062" cy="2909141"/>
          </a:xfrm>
          <a:prstGeom prst="rect">
            <a:avLst/>
          </a:prstGeom>
          <a:noFill/>
        </p:spPr>
        <p:txBody>
          <a:bodyPr wrap="square" rtlCol="0" anchor="ctr">
            <a:noAutofit/>
          </a:bodyPr>
          <a:lstStyle/>
          <a:p>
            <a:pPr>
              <a:spcBef>
                <a:spcPts val="400"/>
              </a:spcBef>
              <a:spcAft>
                <a:spcPts val="400"/>
              </a:spcAft>
            </a:pPr>
            <a:r>
              <a:rPr lang="en-US" sz="2400" dirty="0">
                <a:solidFill>
                  <a:srgbClr val="FAFAFA"/>
                </a:solidFill>
                <a:latin typeface="FreightSans Pro Book" panose="02000606030000020004" pitchFamily="50" charset="0"/>
                <a:cs typeface="Calibri" panose="020F0502020204030204" pitchFamily="34" charset="0"/>
              </a:rPr>
              <a:t>Recharge </a:t>
            </a:r>
            <a:r>
              <a:rPr lang="en-US" sz="2400" dirty="0" smtClean="0">
                <a:solidFill>
                  <a:srgbClr val="FAFAFA"/>
                </a:solidFill>
                <a:latin typeface="FreightSans Pro Book" panose="02000606030000020004" pitchFamily="50" charset="0"/>
                <a:cs typeface="Calibri" panose="020F0502020204030204" pitchFamily="34" charset="0"/>
              </a:rPr>
              <a:t>Website</a:t>
            </a:r>
            <a:r>
              <a:rPr lang="en-US" sz="2400" dirty="0">
                <a:solidFill>
                  <a:srgbClr val="FAFAFA"/>
                </a:solidFill>
                <a:latin typeface="FreightSans Pro Book" panose="02000606030000020004" pitchFamily="50" charset="0"/>
                <a:cs typeface="Calibri" panose="020F0502020204030204" pitchFamily="34" charset="0"/>
              </a:rPr>
              <a:t>:</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Semibold" panose="02000603040000020004" pitchFamily="50" charset="0"/>
                <a:cs typeface="Calibri" panose="020F0502020204030204" pitchFamily="34" charset="0"/>
              </a:rPr>
              <a:t>cfo.berkeley.edu/recharge</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Recharge Policy Document</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Business and Finance Bulletin A-47</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Business and Finance Bulletin A-56</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Contract and Grant Manual</a:t>
            </a:r>
          </a:p>
        </p:txBody>
      </p:sp>
    </p:spTree>
    <p:extLst>
      <p:ext uri="{BB962C8B-B14F-4D97-AF65-F5344CB8AC3E}">
        <p14:creationId xmlns:p14="http://schemas.microsoft.com/office/powerpoint/2010/main" val="322851382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References and Contact Information</a:t>
            </a:r>
            <a:endParaRPr lang="en-US" sz="3200" dirty="0" smtClean="0">
              <a:solidFill>
                <a:schemeClr val="bg1"/>
              </a:solidFill>
              <a:latin typeface="FreightSans Pro Medium" panose="02000606030000020004" pitchFamily="50" charset="0"/>
            </a:endParaRPr>
          </a:p>
          <a:p>
            <a:pPr>
              <a:lnSpc>
                <a:spcPct val="150000"/>
              </a:lnSpc>
            </a:pPr>
            <a:r>
              <a:rPr lang="en-US" sz="2400" b="1" dirty="0">
                <a:solidFill>
                  <a:schemeClr val="bg1"/>
                </a:solidFill>
                <a:latin typeface="FreightSans Pro Medium" panose="02000606030000020004" pitchFamily="50" charset="0"/>
              </a:rPr>
              <a:t>References</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79</a:t>
            </a:fld>
            <a:endParaRPr lang="en-US" dirty="0">
              <a:solidFill>
                <a:schemeClr val="bg1"/>
              </a:solidFill>
            </a:endParaRPr>
          </a:p>
        </p:txBody>
      </p:sp>
      <p:sp>
        <p:nvSpPr>
          <p:cNvPr id="8" name="TextBox 7"/>
          <p:cNvSpPr txBox="1"/>
          <p:nvPr/>
        </p:nvSpPr>
        <p:spPr>
          <a:xfrm>
            <a:off x="1090863" y="2148634"/>
            <a:ext cx="10120062" cy="2909141"/>
          </a:xfrm>
          <a:prstGeom prst="rect">
            <a:avLst/>
          </a:prstGeom>
          <a:noFill/>
        </p:spPr>
        <p:txBody>
          <a:bodyPr wrap="square" rtlCol="0" anchor="ctr">
            <a:noAutofit/>
          </a:bodyPr>
          <a:lstStyle/>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Recharge Billing Policies &amp; Procedures</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Facilities and Administrative rates (F&amp;A rate)</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OMB Uniform Guidance</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AFC Policy</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AFC Campus Policies and Procedures</a:t>
            </a:r>
          </a:p>
          <a:p>
            <a:pPr marL="800100" lvl="1" indent="-342900">
              <a:spcBef>
                <a:spcPts val="400"/>
              </a:spcBef>
              <a:spcAft>
                <a:spcPts val="400"/>
              </a:spcAft>
              <a:buFont typeface="Arial" panose="020B0604020202020204" pitchFamily="34" charset="0"/>
              <a:buChar char="•"/>
            </a:pPr>
            <a:r>
              <a:rPr lang="en-US" sz="2400" dirty="0">
                <a:solidFill>
                  <a:srgbClr val="FAFAFA"/>
                </a:solidFill>
                <a:latin typeface="FreightSans Pro Book" panose="02000606030000020004" pitchFamily="50" charset="0"/>
                <a:cs typeface="Calibri" panose="020F0502020204030204" pitchFamily="34" charset="0"/>
              </a:rPr>
              <a:t>Sustainability Office</a:t>
            </a:r>
          </a:p>
        </p:txBody>
      </p:sp>
    </p:spTree>
    <p:extLst>
      <p:ext uri="{BB962C8B-B14F-4D97-AF65-F5344CB8AC3E}">
        <p14:creationId xmlns:p14="http://schemas.microsoft.com/office/powerpoint/2010/main" val="6884476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lide Number Placeholder 1"/>
          <p:cNvSpPr>
            <a:spLocks noGrp="1"/>
          </p:cNvSpPr>
          <p:nvPr>
            <p:ph type="sldNum" sz="quarter" idx="12"/>
          </p:nvPr>
        </p:nvSpPr>
        <p:spPr/>
        <p:txBody>
          <a:bodyPr/>
          <a:lstStyle/>
          <a:p>
            <a:fld id="{8DAD2B5E-E7C5-4AFF-98A0-CE95374149DA}" type="slidenum">
              <a:rPr lang="en-US" smtClean="0">
                <a:solidFill>
                  <a:schemeClr val="bg1"/>
                </a:solidFill>
              </a:rPr>
              <a:t>8</a:t>
            </a:fld>
            <a:endParaRPr lang="en-US" dirty="0">
              <a:solidFill>
                <a:schemeClr val="bg1"/>
              </a:solidFill>
            </a:endParaRPr>
          </a:p>
        </p:txBody>
      </p:sp>
      <p:sp>
        <p:nvSpPr>
          <p:cNvPr id="5" name="TextBox 4"/>
          <p:cNvSpPr txBox="1"/>
          <p:nvPr/>
        </p:nvSpPr>
        <p:spPr>
          <a:xfrm>
            <a:off x="2265278" y="2123574"/>
            <a:ext cx="7901405" cy="2109202"/>
          </a:xfrm>
          <a:prstGeom prst="rect">
            <a:avLst/>
          </a:prstGeom>
          <a:noFill/>
        </p:spPr>
        <p:txBody>
          <a:bodyPr wrap="square" rtlCol="0" anchor="ctr">
            <a:noAutofit/>
          </a:bodyPr>
          <a:lstStyle/>
          <a:p>
            <a:r>
              <a:rPr lang="en-US" sz="4800" dirty="0" smtClean="0">
                <a:solidFill>
                  <a:srgbClr val="FAFAFA"/>
                </a:solidFill>
                <a:latin typeface="FreightSans Pro Medium" panose="02000606030000020004" pitchFamily="50" charset="0"/>
                <a:cs typeface="Calibri" panose="020F0502020204030204" pitchFamily="34" charset="0"/>
              </a:rPr>
              <a:t>2. What </a:t>
            </a:r>
            <a:r>
              <a:rPr lang="en-US" sz="4800" dirty="0">
                <a:solidFill>
                  <a:srgbClr val="FAFAFA"/>
                </a:solidFill>
                <a:latin typeface="FreightSans Pro Medium" panose="02000606030000020004" pitchFamily="50" charset="0"/>
                <a:cs typeface="Calibri" panose="020F0502020204030204" pitchFamily="34" charset="0"/>
              </a:rPr>
              <a:t>is a Recharge Center?</a:t>
            </a:r>
          </a:p>
        </p:txBody>
      </p:sp>
    </p:spTree>
    <p:extLst>
      <p:ext uri="{BB962C8B-B14F-4D97-AF65-F5344CB8AC3E}">
        <p14:creationId xmlns:p14="http://schemas.microsoft.com/office/powerpoint/2010/main" val="42207267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References and Contact Information</a:t>
            </a:r>
            <a:endParaRPr lang="en-US" sz="3200" dirty="0" smtClean="0">
              <a:solidFill>
                <a:schemeClr val="bg1"/>
              </a:solidFill>
              <a:latin typeface="FreightSans Pro Medium" panose="02000606030000020004" pitchFamily="50" charset="0"/>
            </a:endParaRPr>
          </a:p>
          <a:p>
            <a:pPr>
              <a:lnSpc>
                <a:spcPct val="150000"/>
              </a:lnSpc>
            </a:pPr>
            <a:r>
              <a:rPr lang="en-US" sz="2400" b="1" dirty="0">
                <a:solidFill>
                  <a:schemeClr val="bg1"/>
                </a:solidFill>
                <a:latin typeface="FreightSans Pro Medium" panose="02000606030000020004" pitchFamily="50" charset="0"/>
              </a:rPr>
              <a:t>Resources</a:t>
            </a: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80</a:t>
            </a:fld>
            <a:endParaRPr lang="en-US" dirty="0">
              <a:solidFill>
                <a:schemeClr val="bg1"/>
              </a:solidFill>
            </a:endParaRPr>
          </a:p>
        </p:txBody>
      </p:sp>
      <p:sp>
        <p:nvSpPr>
          <p:cNvPr id="8" name="TextBox 7"/>
          <p:cNvSpPr txBox="1"/>
          <p:nvPr/>
        </p:nvSpPr>
        <p:spPr>
          <a:xfrm>
            <a:off x="1090863" y="2148634"/>
            <a:ext cx="10120062" cy="2909141"/>
          </a:xfrm>
          <a:prstGeom prst="rect">
            <a:avLst/>
          </a:prstGeom>
          <a:noFill/>
        </p:spPr>
        <p:txBody>
          <a:bodyPr wrap="square" rtlCol="0" anchor="ctr">
            <a:noAutofit/>
          </a:bodyPr>
          <a:lstStyle/>
          <a:p>
            <a:pPr>
              <a:spcBef>
                <a:spcPts val="400"/>
              </a:spcBef>
              <a:spcAft>
                <a:spcPts val="400"/>
              </a:spcAft>
            </a:pPr>
            <a:r>
              <a:rPr lang="en-US" sz="2400" dirty="0">
                <a:solidFill>
                  <a:srgbClr val="FAFAFA"/>
                </a:solidFill>
                <a:latin typeface="FreightSans Pro Book" panose="02000606030000020004" pitchFamily="50" charset="0"/>
                <a:cs typeface="Calibri" panose="020F0502020204030204" pitchFamily="34" charset="0"/>
              </a:rPr>
              <a:t>All recharge related correspondence:</a:t>
            </a:r>
          </a:p>
          <a:p>
            <a:pPr marL="342900" indent="-342900">
              <a:spcBef>
                <a:spcPts val="400"/>
              </a:spcBef>
              <a:spcAft>
                <a:spcPts val="400"/>
              </a:spcAft>
              <a:buFont typeface="Arial" panose="020B0604020202020204" pitchFamily="34" charset="0"/>
              <a:buChar char="•"/>
            </a:pPr>
            <a:r>
              <a:rPr lang="en-US" sz="2400" dirty="0">
                <a:solidFill>
                  <a:srgbClr val="FAFAFA"/>
                </a:solidFill>
                <a:latin typeface="FreightSans Pro Semibold" panose="02000603040000020004" pitchFamily="50" charset="0"/>
                <a:cs typeface="Calibri" panose="020F0502020204030204" pitchFamily="34" charset="0"/>
              </a:rPr>
              <a:t>recharge_certification@berkeley.edu</a:t>
            </a:r>
          </a:p>
          <a:p>
            <a:pPr>
              <a:spcBef>
                <a:spcPts val="400"/>
              </a:spcBef>
              <a:spcAft>
                <a:spcPts val="400"/>
              </a:spcAft>
            </a:pPr>
            <a:endParaRPr lang="en-US" sz="2400" dirty="0">
              <a:solidFill>
                <a:srgbClr val="FAFAFA"/>
              </a:solidFill>
              <a:latin typeface="FreightSans Pro Book" panose="02000606030000020004" pitchFamily="50" charset="0"/>
              <a:cs typeface="Calibri" panose="020F0502020204030204" pitchFamily="34" charset="0"/>
            </a:endParaRPr>
          </a:p>
          <a:p>
            <a:pPr>
              <a:spcBef>
                <a:spcPts val="400"/>
              </a:spcBef>
              <a:spcAft>
                <a:spcPts val="400"/>
              </a:spcAft>
            </a:pPr>
            <a:r>
              <a:rPr lang="en-US" sz="2400" dirty="0">
                <a:solidFill>
                  <a:srgbClr val="FAFAFA"/>
                </a:solidFill>
                <a:latin typeface="FreightSans Pro Book" panose="02000606030000020004" pitchFamily="50" charset="0"/>
                <a:cs typeface="Calibri" panose="020F0502020204030204" pitchFamily="34" charset="0"/>
              </a:rPr>
              <a:t>Recharge policy and procedures </a:t>
            </a:r>
            <a:r>
              <a:rPr lang="en-US" sz="2400" dirty="0" smtClean="0">
                <a:solidFill>
                  <a:srgbClr val="FAFAFA"/>
                </a:solidFill>
                <a:latin typeface="FreightSans Pro Book" panose="02000606030000020004" pitchFamily="50" charset="0"/>
                <a:cs typeface="Calibri" panose="020F0502020204030204" pitchFamily="34" charset="0"/>
              </a:rPr>
              <a:t>queries - </a:t>
            </a:r>
            <a:r>
              <a:rPr lang="en-US" sz="2400" dirty="0" err="1" smtClean="0">
                <a:solidFill>
                  <a:srgbClr val="FAFAFA"/>
                </a:solidFill>
                <a:latin typeface="FreightSans Pro Book" panose="02000606030000020004" pitchFamily="50" charset="0"/>
                <a:cs typeface="Calibri" panose="020F0502020204030204" pitchFamily="34" charset="0"/>
              </a:rPr>
              <a:t>Herve</a:t>
            </a:r>
            <a:r>
              <a:rPr lang="en-US" sz="2400" dirty="0">
                <a:solidFill>
                  <a:srgbClr val="FAFAFA"/>
                </a:solidFill>
                <a:latin typeface="FreightSans Pro Book" panose="02000606030000020004" pitchFamily="50" charset="0"/>
                <a:cs typeface="Calibri" panose="020F0502020204030204" pitchFamily="34" charset="0"/>
              </a:rPr>
              <a:t>’ </a:t>
            </a:r>
            <a:r>
              <a:rPr lang="en-US" sz="2400" dirty="0" err="1">
                <a:solidFill>
                  <a:srgbClr val="FAFAFA"/>
                </a:solidFill>
                <a:latin typeface="FreightSans Pro Book" panose="02000606030000020004" pitchFamily="50" charset="0"/>
                <a:cs typeface="Calibri" panose="020F0502020204030204" pitchFamily="34" charset="0"/>
              </a:rPr>
              <a:t>Bruckert</a:t>
            </a:r>
            <a:r>
              <a:rPr lang="en-US" sz="2400" dirty="0">
                <a:solidFill>
                  <a:srgbClr val="FAFAFA"/>
                </a:solidFill>
                <a:latin typeface="FreightSans Pro Book" panose="02000606030000020004" pitchFamily="50" charset="0"/>
                <a:cs typeface="Calibri" panose="020F0502020204030204" pitchFamily="34" charset="0"/>
              </a:rPr>
              <a:t>:</a:t>
            </a:r>
          </a:p>
          <a:p>
            <a:pPr marL="342900" indent="-342900">
              <a:spcBef>
                <a:spcPts val="400"/>
              </a:spcBef>
              <a:spcAft>
                <a:spcPts val="400"/>
              </a:spcAft>
              <a:buFont typeface="Arial" panose="020B0604020202020204" pitchFamily="34" charset="0"/>
              <a:buChar char="•"/>
            </a:pPr>
            <a:r>
              <a:rPr lang="en-US" sz="2400" dirty="0" smtClean="0">
                <a:solidFill>
                  <a:srgbClr val="FAFAFA"/>
                </a:solidFill>
                <a:latin typeface="FreightSans Pro Semibold" panose="02000603040000020004" pitchFamily="50" charset="0"/>
                <a:cs typeface="Calibri" panose="020F0502020204030204" pitchFamily="34" charset="0"/>
              </a:rPr>
              <a:t>hbruckert@berkeley.edu </a:t>
            </a:r>
            <a:endParaRPr lang="en-US" sz="2400" dirty="0">
              <a:solidFill>
                <a:srgbClr val="FAFAFA"/>
              </a:solidFill>
              <a:latin typeface="FreightSans Pro Semibold" panose="02000603040000020004" pitchFamily="50" charset="0"/>
              <a:cs typeface="Calibri" panose="020F0502020204030204" pitchFamily="34" charset="0"/>
            </a:endParaRPr>
          </a:p>
        </p:txBody>
      </p:sp>
    </p:spTree>
    <p:extLst>
      <p:ext uri="{BB962C8B-B14F-4D97-AF65-F5344CB8AC3E}">
        <p14:creationId xmlns:p14="http://schemas.microsoft.com/office/powerpoint/2010/main" val="216607374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lide Number Placeholder 1"/>
          <p:cNvSpPr>
            <a:spLocks noGrp="1"/>
          </p:cNvSpPr>
          <p:nvPr>
            <p:ph type="sldNum" sz="quarter" idx="12"/>
          </p:nvPr>
        </p:nvSpPr>
        <p:spPr/>
        <p:txBody>
          <a:bodyPr/>
          <a:lstStyle/>
          <a:p>
            <a:fld id="{8DAD2B5E-E7C5-4AFF-98A0-CE95374149DA}" type="slidenum">
              <a:rPr lang="en-US" smtClean="0">
                <a:solidFill>
                  <a:schemeClr val="bg1"/>
                </a:solidFill>
              </a:rPr>
              <a:t>81</a:t>
            </a:fld>
            <a:endParaRPr lang="en-US" dirty="0">
              <a:solidFill>
                <a:schemeClr val="bg1"/>
              </a:solidFill>
            </a:endParaRPr>
          </a:p>
        </p:txBody>
      </p:sp>
      <p:sp>
        <p:nvSpPr>
          <p:cNvPr id="5" name="TextBox 4"/>
          <p:cNvSpPr txBox="1"/>
          <p:nvPr/>
        </p:nvSpPr>
        <p:spPr>
          <a:xfrm>
            <a:off x="2764631" y="2123574"/>
            <a:ext cx="6567488" cy="2109202"/>
          </a:xfrm>
          <a:prstGeom prst="rect">
            <a:avLst/>
          </a:prstGeom>
          <a:noFill/>
        </p:spPr>
        <p:txBody>
          <a:bodyPr wrap="square" rtlCol="0" anchor="ctr">
            <a:noAutofit/>
          </a:bodyPr>
          <a:lstStyle/>
          <a:p>
            <a:r>
              <a:rPr lang="en-US" sz="4800" dirty="0">
                <a:solidFill>
                  <a:srgbClr val="FAFAFA"/>
                </a:solidFill>
                <a:latin typeface="FreightSans Pro Medium" panose="02000606030000020004" pitchFamily="50" charset="0"/>
                <a:cs typeface="Calibri" panose="020F0502020204030204" pitchFamily="34" charset="0"/>
              </a:rPr>
              <a:t>14. Forms and Templates</a:t>
            </a:r>
          </a:p>
        </p:txBody>
      </p:sp>
    </p:spTree>
    <p:extLst>
      <p:ext uri="{BB962C8B-B14F-4D97-AF65-F5344CB8AC3E}">
        <p14:creationId xmlns:p14="http://schemas.microsoft.com/office/powerpoint/2010/main" val="413198834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a:solidFill>
                  <a:schemeClr val="bg1"/>
                </a:solidFill>
                <a:latin typeface="FreightSans Pro Medium" panose="02000606030000020004" pitchFamily="50" charset="0"/>
              </a:rPr>
              <a:t>Forms and </a:t>
            </a:r>
            <a:r>
              <a:rPr lang="en-US" sz="3200" dirty="0" smtClean="0">
                <a:solidFill>
                  <a:schemeClr val="bg1"/>
                </a:solidFill>
                <a:latin typeface="FreightSans Pro Medium" panose="02000606030000020004" pitchFamily="50" charset="0"/>
              </a:rPr>
              <a:t>Templates</a:t>
            </a:r>
          </a:p>
          <a:p>
            <a:pPr>
              <a:lnSpc>
                <a:spcPct val="150000"/>
              </a:lnSpc>
            </a:pPr>
            <a:endParaRPr lang="en-US" sz="2400" b="1" dirty="0">
              <a:solidFill>
                <a:schemeClr val="bg1"/>
              </a:solidFill>
              <a:latin typeface="FreightSans Pro Medium" panose="02000606030000020004" pitchFamily="50" charset="0"/>
            </a:endParaRP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82</a:t>
            </a:fld>
            <a:endParaRPr lang="en-US" dirty="0">
              <a:solidFill>
                <a:schemeClr val="bg1"/>
              </a:solidFill>
            </a:endParaRPr>
          </a:p>
        </p:txBody>
      </p:sp>
      <p:sp>
        <p:nvSpPr>
          <p:cNvPr id="8" name="TextBox 7"/>
          <p:cNvSpPr txBox="1"/>
          <p:nvPr/>
        </p:nvSpPr>
        <p:spPr>
          <a:xfrm>
            <a:off x="1090863" y="2148634"/>
            <a:ext cx="10120062" cy="2004265"/>
          </a:xfrm>
          <a:prstGeom prst="rect">
            <a:avLst/>
          </a:prstGeom>
          <a:noFill/>
        </p:spPr>
        <p:txBody>
          <a:bodyPr wrap="square" rtlCol="0" anchor="ctr">
            <a:noAutofit/>
          </a:bodyPr>
          <a:lstStyle/>
          <a:p>
            <a:pPr>
              <a:spcBef>
                <a:spcPts val="400"/>
              </a:spcBef>
              <a:spcAft>
                <a:spcPts val="400"/>
              </a:spcAft>
            </a:pPr>
            <a:r>
              <a:rPr lang="en-US" sz="2400" dirty="0">
                <a:solidFill>
                  <a:srgbClr val="FAFAFA"/>
                </a:solidFill>
                <a:latin typeface="FreightSans Pro Book" panose="02000606030000020004" pitchFamily="50" charset="0"/>
                <a:cs typeface="Calibri" panose="020F0502020204030204" pitchFamily="34" charset="0"/>
              </a:rPr>
              <a:t>Forms and templates can be found on the recharge </a:t>
            </a:r>
            <a:r>
              <a:rPr lang="en-US" sz="2400" dirty="0" smtClean="0">
                <a:solidFill>
                  <a:srgbClr val="FAFAFA"/>
                </a:solidFill>
                <a:latin typeface="FreightSans Pro Book" panose="02000606030000020004" pitchFamily="50" charset="0"/>
                <a:cs typeface="Calibri" panose="020F0502020204030204" pitchFamily="34" charset="0"/>
              </a:rPr>
              <a:t>website:</a:t>
            </a:r>
          </a:p>
          <a:p>
            <a:pPr marL="342900" indent="-342900">
              <a:spcBef>
                <a:spcPts val="400"/>
              </a:spcBef>
              <a:spcAft>
                <a:spcPts val="400"/>
              </a:spcAft>
              <a:buFont typeface="Arial" panose="020B0604020202020204" pitchFamily="34" charset="0"/>
              <a:buChar char="•"/>
            </a:pPr>
            <a:r>
              <a:rPr lang="en-US" sz="2400" dirty="0" smtClean="0">
                <a:solidFill>
                  <a:srgbClr val="FAFAFA"/>
                </a:solidFill>
                <a:latin typeface="FreightSans Pro Semibold" panose="02000603040000020004" pitchFamily="50" charset="0"/>
                <a:cs typeface="Calibri" panose="020F0502020204030204" pitchFamily="34" charset="0"/>
              </a:rPr>
              <a:t>cfo.berkeley.edu/recharge</a:t>
            </a:r>
            <a:endParaRPr lang="en-US" sz="2400" dirty="0">
              <a:solidFill>
                <a:srgbClr val="FAFAFA"/>
              </a:solidFill>
              <a:latin typeface="FreightSans Pro Semibold" panose="02000603040000020004" pitchFamily="50" charset="0"/>
              <a:cs typeface="Calibri" panose="020F0502020204030204" pitchFamily="34" charset="0"/>
            </a:endParaRPr>
          </a:p>
        </p:txBody>
      </p:sp>
    </p:spTree>
    <p:extLst>
      <p:ext uri="{BB962C8B-B14F-4D97-AF65-F5344CB8AC3E}">
        <p14:creationId xmlns:p14="http://schemas.microsoft.com/office/powerpoint/2010/main" val="1584047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090863" y="696396"/>
            <a:ext cx="10010274" cy="920591"/>
          </a:xfrm>
          <a:prstGeom prst="rect">
            <a:avLst/>
          </a:prstGeom>
          <a:noFill/>
        </p:spPr>
        <p:txBody>
          <a:bodyPr wrap="square" rtlCol="0" anchor="ctr">
            <a:noAutofit/>
          </a:bodyPr>
          <a:lstStyle/>
          <a:p>
            <a:pPr>
              <a:lnSpc>
                <a:spcPct val="150000"/>
              </a:lnSpc>
            </a:pPr>
            <a:r>
              <a:rPr lang="en-US" sz="3200" dirty="0" smtClean="0">
                <a:solidFill>
                  <a:schemeClr val="bg1"/>
                </a:solidFill>
                <a:latin typeface="FreightSans Pro Medium" panose="02000606030000020004" pitchFamily="50" charset="0"/>
              </a:rPr>
              <a:t>What </a:t>
            </a:r>
            <a:r>
              <a:rPr lang="en-US" sz="3200" dirty="0">
                <a:solidFill>
                  <a:schemeClr val="bg1"/>
                </a:solidFill>
                <a:latin typeface="FreightSans Pro Medium" panose="02000606030000020004" pitchFamily="50" charset="0"/>
              </a:rPr>
              <a:t>is a Recharge Center</a:t>
            </a:r>
            <a:r>
              <a:rPr lang="en-US" sz="3200" dirty="0" smtClean="0">
                <a:solidFill>
                  <a:schemeClr val="bg1"/>
                </a:solidFill>
                <a:latin typeface="FreightSans Pro Medium" panose="02000606030000020004" pitchFamily="50" charset="0"/>
              </a:rPr>
              <a:t>?</a:t>
            </a:r>
          </a:p>
          <a:p>
            <a:pPr>
              <a:lnSpc>
                <a:spcPct val="150000"/>
              </a:lnSpc>
            </a:pPr>
            <a:r>
              <a:rPr lang="en-US" sz="2400" b="1" dirty="0">
                <a:solidFill>
                  <a:schemeClr val="bg1"/>
                </a:solidFill>
                <a:latin typeface="FreightSans Pro Medium" panose="02000606030000020004" pitchFamily="50" charset="0"/>
              </a:rPr>
              <a:t>Rules and </a:t>
            </a:r>
            <a:r>
              <a:rPr lang="en-US" sz="2400" b="1" dirty="0" smtClean="0">
                <a:solidFill>
                  <a:schemeClr val="bg1"/>
                </a:solidFill>
                <a:latin typeface="FreightSans Pro Medium" panose="02000606030000020004" pitchFamily="50" charset="0"/>
              </a:rPr>
              <a:t>Criteria</a:t>
            </a:r>
            <a:endParaRPr lang="en-US" sz="2400" b="1" dirty="0">
              <a:solidFill>
                <a:schemeClr val="bg1"/>
              </a:solidFill>
              <a:latin typeface="FreightSans Pro Medium" panose="02000606030000020004" pitchFamily="50" charset="0"/>
            </a:endParaRPr>
          </a:p>
        </p:txBody>
      </p:sp>
      <p:sp>
        <p:nvSpPr>
          <p:cNvPr id="3" name="Slide Number Placeholder 2"/>
          <p:cNvSpPr>
            <a:spLocks noGrp="1"/>
          </p:cNvSpPr>
          <p:nvPr>
            <p:ph type="sldNum" sz="quarter" idx="12"/>
          </p:nvPr>
        </p:nvSpPr>
        <p:spPr/>
        <p:txBody>
          <a:bodyPr/>
          <a:lstStyle/>
          <a:p>
            <a:fld id="{8DAD2B5E-E7C5-4AFF-98A0-CE95374149DA}" type="slidenum">
              <a:rPr lang="en-US" smtClean="0">
                <a:solidFill>
                  <a:schemeClr val="bg1"/>
                </a:solidFill>
              </a:rPr>
              <a:t>9</a:t>
            </a:fld>
            <a:endParaRPr lang="en-US" dirty="0">
              <a:solidFill>
                <a:schemeClr val="bg1"/>
              </a:solidFill>
            </a:endParaRPr>
          </a:p>
        </p:txBody>
      </p:sp>
      <p:sp>
        <p:nvSpPr>
          <p:cNvPr id="8" name="TextBox 7"/>
          <p:cNvSpPr txBox="1"/>
          <p:nvPr/>
        </p:nvSpPr>
        <p:spPr>
          <a:xfrm>
            <a:off x="1090863" y="2081961"/>
            <a:ext cx="9992226" cy="2651964"/>
          </a:xfrm>
          <a:prstGeom prst="rect">
            <a:avLst/>
          </a:prstGeom>
          <a:noFill/>
        </p:spPr>
        <p:txBody>
          <a:bodyPr wrap="square" rtlCol="0" anchor="ctr">
            <a:noAutofit/>
          </a:bodyPr>
          <a:lstStyle/>
          <a:p>
            <a:pPr marL="342900" indent="-342900">
              <a:lnSpc>
                <a:spcPts val="3300"/>
              </a:lnSpc>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Unit </a:t>
            </a:r>
            <a:r>
              <a:rPr lang="en-US" sz="2400" dirty="0">
                <a:solidFill>
                  <a:srgbClr val="FAFAFA"/>
                </a:solidFill>
                <a:latin typeface="FreightSans Pro Book" panose="02000606030000020004" pitchFamily="50" charset="0"/>
                <a:cs typeface="Calibri" panose="020F0502020204030204" pitchFamily="34" charset="0"/>
              </a:rPr>
              <a:t>providing </a:t>
            </a:r>
            <a:r>
              <a:rPr lang="en-US" sz="2400" dirty="0">
                <a:solidFill>
                  <a:srgbClr val="FAFAFA"/>
                </a:solidFill>
                <a:latin typeface="FreightSans Pro Semibold" panose="02000603040000020004" pitchFamily="50" charset="0"/>
                <a:cs typeface="Calibri" panose="020F0502020204030204" pitchFamily="34" charset="0"/>
              </a:rPr>
              <a:t>specific goods or services </a:t>
            </a:r>
            <a:r>
              <a:rPr lang="en-US" sz="2400" dirty="0">
                <a:solidFill>
                  <a:srgbClr val="FAFAFA"/>
                </a:solidFill>
                <a:latin typeface="FreightSans Pro Book" panose="02000606030000020004" pitchFamily="50" charset="0"/>
                <a:cs typeface="Calibri" panose="020F0502020204030204" pitchFamily="34" charset="0"/>
              </a:rPr>
              <a:t>to a number of campus departments on an </a:t>
            </a:r>
            <a:r>
              <a:rPr lang="en-US" sz="2400" dirty="0">
                <a:solidFill>
                  <a:srgbClr val="FAFAFA"/>
                </a:solidFill>
                <a:latin typeface="FreightSans Pro Semibold" panose="02000603040000020004" pitchFamily="50" charset="0"/>
                <a:cs typeface="Calibri" panose="020F0502020204030204" pitchFamily="34" charset="0"/>
              </a:rPr>
              <a:t>ongoing </a:t>
            </a:r>
            <a:r>
              <a:rPr lang="en-US" sz="2400" dirty="0" smtClean="0">
                <a:solidFill>
                  <a:srgbClr val="FAFAFA"/>
                </a:solidFill>
                <a:latin typeface="FreightSans Pro Semibold" panose="02000603040000020004" pitchFamily="50" charset="0"/>
                <a:cs typeface="Calibri" panose="020F0502020204030204" pitchFamily="34" charset="0"/>
              </a:rPr>
              <a:t>basis</a:t>
            </a:r>
          </a:p>
          <a:p>
            <a:pPr marL="800100" lvl="1" indent="-342900">
              <a:lnSpc>
                <a:spcPts val="3300"/>
              </a:lnSpc>
              <a:spcBef>
                <a:spcPts val="400"/>
              </a:spcBef>
              <a:spcAft>
                <a:spcPts val="400"/>
              </a:spcAft>
              <a:buFont typeface="Arial" panose="020B0604020202020204" pitchFamily="34" charset="0"/>
              <a:buChar char="•"/>
            </a:pPr>
            <a:r>
              <a:rPr lang="en-US" sz="2400" dirty="0" smtClean="0">
                <a:solidFill>
                  <a:srgbClr val="FAFAFA"/>
                </a:solidFill>
                <a:latin typeface="FreightSans Pro Book" panose="02000606030000020004" pitchFamily="50" charset="0"/>
                <a:cs typeface="Calibri" panose="020F0502020204030204" pitchFamily="34" charset="0"/>
              </a:rPr>
              <a:t>The </a:t>
            </a:r>
            <a:r>
              <a:rPr lang="en-US" sz="2400" dirty="0">
                <a:solidFill>
                  <a:srgbClr val="FAFAFA"/>
                </a:solidFill>
                <a:latin typeface="FreightSans Pro Book" panose="02000606030000020004" pitchFamily="50" charset="0"/>
                <a:cs typeface="Calibri" panose="020F0502020204030204" pitchFamily="34" charset="0"/>
              </a:rPr>
              <a:t>unit is allowed to recover its costs in providing those goods or services through a charge to its </a:t>
            </a:r>
            <a:r>
              <a:rPr lang="en-US" sz="2400" dirty="0" smtClean="0">
                <a:solidFill>
                  <a:srgbClr val="FAFAFA"/>
                </a:solidFill>
                <a:latin typeface="FreightSans Pro Book" panose="02000606030000020004" pitchFamily="50" charset="0"/>
                <a:cs typeface="Calibri" panose="020F0502020204030204" pitchFamily="34" charset="0"/>
              </a:rPr>
              <a:t>users</a:t>
            </a:r>
          </a:p>
        </p:txBody>
      </p:sp>
    </p:spTree>
    <p:extLst>
      <p:ext uri="{BB962C8B-B14F-4D97-AF65-F5344CB8AC3E}">
        <p14:creationId xmlns:p14="http://schemas.microsoft.com/office/powerpoint/2010/main" val="3586765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2279</TotalTime>
  <Words>3928</Words>
  <Application>Microsoft Office PowerPoint</Application>
  <PresentationFormat>Widescreen</PresentationFormat>
  <Paragraphs>582</Paragraphs>
  <Slides>82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82</vt:i4>
      </vt:variant>
    </vt:vector>
  </HeadingPairs>
  <TitlesOfParts>
    <vt:vector size="89" baseType="lpstr">
      <vt:lpstr>Arial</vt:lpstr>
      <vt:lpstr>Calibri</vt:lpstr>
      <vt:lpstr>Calibri Light</vt:lpstr>
      <vt:lpstr>FreightSans Pro Book</vt:lpstr>
      <vt:lpstr>FreightSans Pro Medium</vt:lpstr>
      <vt:lpstr>FreightSans Pro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Berkeley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Two Thousand</dc:creator>
  <cp:lastModifiedBy>Herve' Bruckert</cp:lastModifiedBy>
  <cp:revision>160</cp:revision>
  <dcterms:created xsi:type="dcterms:W3CDTF">2021-07-07T18:45:53Z</dcterms:created>
  <dcterms:modified xsi:type="dcterms:W3CDTF">2023-12-08T20:21:07Z</dcterms:modified>
</cp:coreProperties>
</file>