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9"/>
  </p:notesMasterIdLst>
  <p:sldIdLst>
    <p:sldId id="269" r:id="rId2"/>
    <p:sldId id="275" r:id="rId3"/>
    <p:sldId id="277" r:id="rId4"/>
    <p:sldId id="260" r:id="rId5"/>
    <p:sldId id="364" r:id="rId6"/>
    <p:sldId id="276" r:id="rId7"/>
    <p:sldId id="278" r:id="rId8"/>
    <p:sldId id="279" r:id="rId9"/>
    <p:sldId id="280" r:id="rId10"/>
    <p:sldId id="365" r:id="rId11"/>
    <p:sldId id="366" r:id="rId12"/>
    <p:sldId id="281" r:id="rId13"/>
    <p:sldId id="282" r:id="rId14"/>
    <p:sldId id="288" r:id="rId15"/>
    <p:sldId id="285" r:id="rId16"/>
    <p:sldId id="287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1" r:id="rId49"/>
    <p:sldId id="322" r:id="rId50"/>
    <p:sldId id="323" r:id="rId51"/>
    <p:sldId id="324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49" r:id="rId64"/>
    <p:sldId id="336" r:id="rId65"/>
    <p:sldId id="337" r:id="rId66"/>
    <p:sldId id="339" r:id="rId67"/>
    <p:sldId id="340" r:id="rId68"/>
    <p:sldId id="341" r:id="rId69"/>
    <p:sldId id="342" r:id="rId70"/>
    <p:sldId id="343" r:id="rId71"/>
    <p:sldId id="344" r:id="rId72"/>
    <p:sldId id="345" r:id="rId73"/>
    <p:sldId id="346" r:id="rId74"/>
    <p:sldId id="347" r:id="rId75"/>
    <p:sldId id="348" r:id="rId76"/>
    <p:sldId id="350" r:id="rId77"/>
    <p:sldId id="351" r:id="rId78"/>
    <p:sldId id="352" r:id="rId79"/>
    <p:sldId id="354" r:id="rId80"/>
    <p:sldId id="356" r:id="rId81"/>
    <p:sldId id="355" r:id="rId82"/>
    <p:sldId id="357" r:id="rId83"/>
    <p:sldId id="358" r:id="rId84"/>
    <p:sldId id="359" r:id="rId85"/>
    <p:sldId id="360" r:id="rId86"/>
    <p:sldId id="361" r:id="rId87"/>
    <p:sldId id="362" r:id="rId8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C5C"/>
    <a:srgbClr val="003262"/>
    <a:srgbClr val="FAFAFA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B1F5F-3D74-4683-83AC-4D07B7E16C3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7F7E8-5B34-4F51-A24F-CA6DF5277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7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F6F8-D33E-457F-B317-560FBB6D6B77}" type="datetime1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4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4CB1-3AD3-43B5-BEA1-AC4193DF3E4C}" type="datetime1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8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1789-28A9-479C-BAAD-C61B8B87E6A0}" type="datetime1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3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F214-9E08-47D9-8D5F-7E093903CCC8}" type="datetime1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1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B422-DC3A-4B0C-A6E9-81FB74136D7A}" type="datetime1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9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C9CC-551B-4412-BDA1-14517907744B}" type="datetime1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9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C2AD-A8D4-49FF-99AC-A1651ECAD143}" type="datetime1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2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F447-B9E9-46BA-A673-4EF450885485}" type="datetime1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5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0146-A9BB-4BC3-AEFD-3D3034F819EF}" type="datetime1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0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5887-5ABF-48B5-94FA-691655C1E19B}" type="datetime1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5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2612-E8C0-4380-87DF-92F9E3AABDFC}" type="datetime1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8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B2A72-17C8-4E55-B86B-AB58416E78B1}" type="datetime1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2B5E-E7C5-4AFF-98A0-CE9537414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4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9015" y="457201"/>
            <a:ext cx="10148638" cy="13355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5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Recharge Policies and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9016" y="2141621"/>
            <a:ext cx="9992226" cy="45118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36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Financial Planning and Analysis</a:t>
            </a:r>
            <a:endParaRPr lang="en-US" sz="3600" dirty="0">
              <a:solidFill>
                <a:srgbClr val="FAFAFA"/>
              </a:solidFill>
              <a:latin typeface="FreightSans Pro Medium" panose="02000606030000020004" pitchFamily="50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9016" y="2923674"/>
            <a:ext cx="9992226" cy="45118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8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Herv</a:t>
            </a:r>
            <a:r>
              <a:rPr lang="en-US" sz="28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é</a:t>
            </a:r>
            <a:r>
              <a:rPr lang="en-US" sz="28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 Bruckert</a:t>
            </a:r>
            <a:endParaRPr lang="en-US" sz="2800" dirty="0">
              <a:solidFill>
                <a:srgbClr val="FAFAFA"/>
              </a:solidFill>
              <a:latin typeface="FreightSans Pro Medium" panose="02000606030000020004" pitchFamily="50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9016" y="3397752"/>
            <a:ext cx="9992226" cy="45118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8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December 3, 2021</a:t>
            </a:r>
            <a:endParaRPr lang="en-US" sz="2800" dirty="0">
              <a:solidFill>
                <a:srgbClr val="FAFAFA"/>
              </a:solidFill>
              <a:latin typeface="FreightSans Pro Medium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20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What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is a Recharge Center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Rules and </a:t>
            </a:r>
            <a:r>
              <a:rPr lang="en-US" sz="2400" b="1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Criteria</a:t>
            </a: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081960"/>
            <a:ext cx="9992226" cy="30139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Some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centers may generate revenues from incidental sales or services to individuals or off-campus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entities</a:t>
            </a:r>
          </a:p>
          <a:p>
            <a:pPr marL="342900" indent="-342900">
              <a:lnSpc>
                <a:spcPts val="3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Services provided should not be readily available from outside sources</a:t>
            </a:r>
          </a:p>
          <a:p>
            <a:pPr marL="800100" lvl="1" indent="-342900">
              <a:lnSpc>
                <a:spcPts val="3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or if they are, there must be overriding economic or ethical issues requiring the university to provide these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services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What is a Recharge Center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Rules and </a:t>
            </a:r>
            <a:r>
              <a:rPr lang="en-US" sz="2400" b="1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Criteria</a:t>
            </a: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4"/>
            <a:ext cx="9992226" cy="286151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Services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can be provided to non-campus, non-affiliate entities only if they are unique and support the campus’ academic mission or are not in competition with commercial sources</a:t>
            </a:r>
          </a:p>
          <a:p>
            <a:pPr marL="800100" lvl="1" indent="-342900">
              <a:lnSpc>
                <a:spcPts val="3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rates should be fully costed and include a surcharge to recover campus indirect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costs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85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What is a Recharge Center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Rules and </a:t>
            </a:r>
            <a:r>
              <a:rPr lang="en-US" sz="2400" b="1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Criteria</a:t>
            </a: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8"/>
            <a:ext cx="9992226" cy="204236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centers are expected to comply with the University of California Policy on Sustainable Practices and help, among other things, achieve our goals of </a:t>
            </a:r>
            <a:r>
              <a:rPr lang="en-US" sz="2400" b="1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zero waste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by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 2020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and </a:t>
            </a:r>
            <a:r>
              <a:rPr lang="en-US" sz="2400" b="1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carbon neutrality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by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232935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What is a Recharge Center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Rules and </a:t>
            </a:r>
            <a:r>
              <a:rPr lang="en-US" sz="2400" b="1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Criteria</a:t>
            </a: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8"/>
            <a:ext cx="9992226" cy="33282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If a recharge activity is charged to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C&amp;G,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or if a recharge activity is not charged to C&amp;G but generates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“recharge income”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greater than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$500,000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per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year: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he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unit is expected to comply with the university's recharge policies and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procedures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unit is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subject to central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review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Need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to submit yearly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self-certification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57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What is a Recharge Center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Rules and </a:t>
            </a:r>
            <a:r>
              <a:rPr lang="en-US" sz="2400" b="1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Criteria</a:t>
            </a: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8"/>
            <a:ext cx="9992226" cy="33282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If a recharge activity is </a:t>
            </a:r>
            <a:r>
              <a:rPr lang="en-US" sz="2400" b="1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not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charged to C&amp;G and generates “recharge income” less than $500,000 per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year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he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unit is expected to comply with the university's recharge policies and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procedures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unit is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not subject to central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review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No need to submit the yearly self-certification</a:t>
            </a:r>
          </a:p>
        </p:txBody>
      </p:sp>
    </p:spTree>
    <p:extLst>
      <p:ext uri="{BB962C8B-B14F-4D97-AF65-F5344CB8AC3E}">
        <p14:creationId xmlns:p14="http://schemas.microsoft.com/office/powerpoint/2010/main" val="132849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What is a Recharge Center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Rules and </a:t>
            </a:r>
            <a:r>
              <a:rPr lang="en-US" sz="2400" b="1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Criteria</a:t>
            </a: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9"/>
            <a:ext cx="9992226" cy="44544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Self-Certification Matrix: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22064"/>
              </p:ext>
            </p:extLst>
          </p:nvPr>
        </p:nvGraphicFramePr>
        <p:xfrm>
          <a:off x="1179093" y="2867548"/>
          <a:ext cx="9783198" cy="304747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097100">
                  <a:extLst>
                    <a:ext uri="{9D8B030D-6E8A-4147-A177-3AD203B41FA5}">
                      <a16:colId xmlns:a16="http://schemas.microsoft.com/office/drawing/2014/main" val="3200652821"/>
                    </a:ext>
                  </a:extLst>
                </a:gridCol>
                <a:gridCol w="2879835">
                  <a:extLst>
                    <a:ext uri="{9D8B030D-6E8A-4147-A177-3AD203B41FA5}">
                      <a16:colId xmlns:a16="http://schemas.microsoft.com/office/drawing/2014/main" val="1266665995"/>
                    </a:ext>
                  </a:extLst>
                </a:gridCol>
                <a:gridCol w="2806263">
                  <a:extLst>
                    <a:ext uri="{9D8B030D-6E8A-4147-A177-3AD203B41FA5}">
                      <a16:colId xmlns:a16="http://schemas.microsoft.com/office/drawing/2014/main" val="918196998"/>
                    </a:ext>
                  </a:extLst>
                </a:gridCol>
              </a:tblGrid>
              <a:tr h="1015826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Book" panose="02000606030000020004" pitchFamily="50" charset="0"/>
                        </a:rPr>
                        <a:t>If the recharge activity:</a:t>
                      </a:r>
                      <a:endParaRPr lang="en-US" sz="2200" b="0" dirty="0">
                        <a:ln>
                          <a:solidFill>
                            <a:srgbClr val="FEFEFE"/>
                          </a:solidFill>
                        </a:ln>
                        <a:solidFill>
                          <a:srgbClr val="FAFAFA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Book" panose="02000606030000020004" pitchFamily="50" charset="0"/>
                        </a:rPr>
                        <a:t>is </a:t>
                      </a:r>
                      <a:r>
                        <a:rPr lang="en-US" sz="2200" b="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Semibold" panose="02000603040000020004" pitchFamily="50" charset="0"/>
                        </a:rPr>
                        <a:t>charged</a:t>
                      </a:r>
                      <a:r>
                        <a:rPr lang="en-US" sz="2200" b="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Book" panose="02000606030000020004" pitchFamily="50" charset="0"/>
                        </a:rPr>
                        <a:t> to C&amp;G:</a:t>
                      </a:r>
                      <a:endParaRPr lang="en-US" sz="2200" b="0" dirty="0">
                        <a:ln>
                          <a:solidFill>
                            <a:srgbClr val="FEFEFE"/>
                          </a:solidFill>
                        </a:ln>
                        <a:solidFill>
                          <a:srgbClr val="FAFAFA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kern="120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Book" panose="02000606030000020004" pitchFamily="50" charset="0"/>
                          <a:ea typeface="+mn-ea"/>
                          <a:cs typeface="+mn-cs"/>
                        </a:rPr>
                        <a:t>is </a:t>
                      </a:r>
                      <a:r>
                        <a:rPr lang="en-US" sz="2200" b="0" kern="120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Semibold" panose="02000603040000020004" pitchFamily="50" charset="0"/>
                          <a:ea typeface="+mn-ea"/>
                          <a:cs typeface="+mn-cs"/>
                        </a:rPr>
                        <a:t>not charged </a:t>
                      </a:r>
                      <a:r>
                        <a:rPr lang="en-US" sz="2200" b="0" kern="120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Book" panose="02000606030000020004" pitchFamily="50" charset="0"/>
                          <a:ea typeface="+mn-ea"/>
                          <a:cs typeface="+mn-cs"/>
                        </a:rPr>
                        <a:t>to C&amp;G:</a:t>
                      </a:r>
                      <a:endParaRPr lang="en-US" sz="2200" b="0" kern="1200" dirty="0">
                        <a:ln>
                          <a:solidFill>
                            <a:srgbClr val="FEFEFE"/>
                          </a:solidFill>
                        </a:ln>
                        <a:solidFill>
                          <a:srgbClr val="FAFAFA"/>
                        </a:solidFill>
                        <a:latin typeface="FreightSans Pro Book" panose="02000606030000020004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626081"/>
                  </a:ext>
                </a:extLst>
              </a:tr>
              <a:tr h="1015826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Book" panose="02000606030000020004" pitchFamily="50" charset="0"/>
                        </a:rPr>
                        <a:t>generates “recharge income” </a:t>
                      </a:r>
                    </a:p>
                    <a:p>
                      <a:r>
                        <a:rPr lang="en-US" sz="2200" b="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Semibold" panose="02000603040000020004" pitchFamily="50" charset="0"/>
                        </a:rPr>
                        <a:t>greater than $500,000 </a:t>
                      </a:r>
                      <a:r>
                        <a:rPr lang="en-US" sz="2200" b="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Book" panose="02000606030000020004" pitchFamily="50" charset="0"/>
                        </a:rPr>
                        <a:t>per year:</a:t>
                      </a:r>
                      <a:endParaRPr lang="en-US" sz="2200" b="0" dirty="0">
                        <a:ln>
                          <a:solidFill>
                            <a:srgbClr val="FEFEFE"/>
                          </a:solidFill>
                        </a:ln>
                        <a:solidFill>
                          <a:srgbClr val="FAFAFA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Book" panose="02000606030000020004" pitchFamily="50" charset="0"/>
                        </a:rPr>
                        <a:t>Self-certification</a:t>
                      </a:r>
                      <a:endParaRPr lang="en-US" sz="2200" b="0" dirty="0">
                        <a:ln>
                          <a:solidFill>
                            <a:srgbClr val="FEFEFE"/>
                          </a:solidFill>
                        </a:ln>
                        <a:solidFill>
                          <a:srgbClr val="FAFAFA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Book" panose="02000606030000020004" pitchFamily="50" charset="0"/>
                        </a:rPr>
                        <a:t>Self-certification</a:t>
                      </a:r>
                    </a:p>
                  </a:txBody>
                  <a:tcPr>
                    <a:lnL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464605"/>
                  </a:ext>
                </a:extLst>
              </a:tr>
              <a:tr h="1015826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Book" panose="02000606030000020004" pitchFamily="50" charset="0"/>
                        </a:rPr>
                        <a:t>generates “recharge income” </a:t>
                      </a:r>
                    </a:p>
                    <a:p>
                      <a:r>
                        <a:rPr lang="en-US" sz="2200" b="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Semibold" panose="02000603040000020004" pitchFamily="50" charset="0"/>
                        </a:rPr>
                        <a:t>less than $500,000 </a:t>
                      </a:r>
                      <a:r>
                        <a:rPr lang="en-US" sz="2200" b="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Book" panose="02000606030000020004" pitchFamily="50" charset="0"/>
                        </a:rPr>
                        <a:t>per year:</a:t>
                      </a:r>
                      <a:endParaRPr lang="en-US" sz="2200" b="0" dirty="0">
                        <a:ln>
                          <a:solidFill>
                            <a:srgbClr val="FEFEFE"/>
                          </a:solidFill>
                        </a:ln>
                        <a:solidFill>
                          <a:srgbClr val="FAFAFA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Book" panose="02000606030000020004" pitchFamily="50" charset="0"/>
                        </a:rPr>
                        <a:t>Self-certification</a:t>
                      </a:r>
                      <a:endParaRPr lang="en-US" sz="2200" b="0" dirty="0">
                        <a:ln>
                          <a:solidFill>
                            <a:srgbClr val="FEFEFE"/>
                          </a:solidFill>
                        </a:ln>
                        <a:solidFill>
                          <a:srgbClr val="FAFAFA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n>
                            <a:solidFill>
                              <a:srgbClr val="FEFEFE"/>
                            </a:solidFill>
                          </a:ln>
                          <a:solidFill>
                            <a:srgbClr val="FAFAFA"/>
                          </a:solidFill>
                          <a:latin typeface="FreightSans Pro Book" panose="02000606030000020004" pitchFamily="50" charset="0"/>
                        </a:rPr>
                        <a:t>No self-certification</a:t>
                      </a:r>
                      <a:endParaRPr lang="en-US" sz="2200" b="0" dirty="0">
                        <a:ln>
                          <a:solidFill>
                            <a:srgbClr val="FEFEFE"/>
                          </a:solidFill>
                        </a:ln>
                        <a:solidFill>
                          <a:srgbClr val="FAFAFA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05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14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What is a Recharge Center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Rules and </a:t>
            </a:r>
            <a:r>
              <a:rPr lang="en-US" sz="2400" b="1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Criteria</a:t>
            </a: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8"/>
            <a:ext cx="9992226" cy="33282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All recharge activities are expected to comply with recharge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policy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However, only recharge activities charged to C&amp;G or with annual income greater than $500,000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: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are required to self certify once a year as part of the budget process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have rates that are posted to the recharge web site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submit requests for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in-year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rate changes as their business needs demand, subject to the division and central review</a:t>
            </a:r>
          </a:p>
        </p:txBody>
      </p:sp>
    </p:spTree>
    <p:extLst>
      <p:ext uri="{BB962C8B-B14F-4D97-AF65-F5344CB8AC3E}">
        <p14:creationId xmlns:p14="http://schemas.microsoft.com/office/powerpoint/2010/main" val="160442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What is a Recharge Center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Rules and </a:t>
            </a:r>
            <a:r>
              <a:rPr lang="en-US" sz="2400" b="1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Criteria</a:t>
            </a: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8"/>
            <a:ext cx="9992226" cy="33282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All campus users are charged the same rate for the same services performed or goods provided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Rates to affiliates can include a surcharge up to the ICR rate to cover any indirect cost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centers must only charge their published, authorized rates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Separate costs and budgets must be clearly defined for recharge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activities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Units should operate at close to break even</a:t>
            </a:r>
          </a:p>
        </p:txBody>
      </p:sp>
    </p:spTree>
    <p:extLst>
      <p:ext uri="{BB962C8B-B14F-4D97-AF65-F5344CB8AC3E}">
        <p14:creationId xmlns:p14="http://schemas.microsoft.com/office/powerpoint/2010/main" val="37690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What is a Recharge Center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Rules and </a:t>
            </a:r>
            <a:r>
              <a:rPr lang="en-US" sz="2400" b="1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Criteria</a:t>
            </a: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8"/>
            <a:ext cx="9758112" cy="33282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To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ensure that the services are necessary and are the best use of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departmental and university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resources, units should evaluate their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services on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 regular basis, at least annually</a:t>
            </a:r>
          </a:p>
          <a:p>
            <a:pPr marL="800100" lvl="1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Your division is your primary contact for assistance in this area</a:t>
            </a:r>
          </a:p>
        </p:txBody>
      </p:sp>
    </p:spTree>
    <p:extLst>
      <p:ext uri="{BB962C8B-B14F-4D97-AF65-F5344CB8AC3E}">
        <p14:creationId xmlns:p14="http://schemas.microsoft.com/office/powerpoint/2010/main" val="119015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What is a Recharge Center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Issues to Consider when Evaluating Setting up a Recharge Center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8"/>
            <a:ext cx="9992226" cy="33282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Why do we want to conduct this recharge activity?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Should we be in this business?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Do we have the expertise to provide this service?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What are the risks and how will we manage them?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For example: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product / service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liability, workers comp, etc.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Do we have the time to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manage and monitor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this activity?</a:t>
            </a:r>
          </a:p>
        </p:txBody>
      </p:sp>
    </p:spTree>
    <p:extLst>
      <p:ext uri="{BB962C8B-B14F-4D97-AF65-F5344CB8AC3E}">
        <p14:creationId xmlns:p14="http://schemas.microsoft.com/office/powerpoint/2010/main" val="24681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778592"/>
            <a:ext cx="10010274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8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Agenda</a:t>
            </a:r>
            <a:endParaRPr lang="en-US" sz="3800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1842572"/>
            <a:ext cx="9992226" cy="377722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Framing Recharge Activities: Why </a:t>
            </a:r>
            <a:r>
              <a:rPr lang="en-US" sz="24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Recharge?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What is a Recharge Center?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Functional </a:t>
            </a:r>
            <a:r>
              <a:rPr lang="en-US" sz="24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Responsibilities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How to Develop a Recharge Rate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Billing for Recharge Goods or Services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Surpluses and Deficits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Self-Monitoring</a:t>
            </a:r>
          </a:p>
        </p:txBody>
      </p:sp>
    </p:spTree>
    <p:extLst>
      <p:ext uri="{BB962C8B-B14F-4D97-AF65-F5344CB8AC3E}">
        <p14:creationId xmlns:p14="http://schemas.microsoft.com/office/powerpoint/2010/main" val="890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What is a Recharge Center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Issues to Consider when Evaluating Setting up a Recharge Center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8"/>
            <a:ext cx="9992226" cy="369018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Is this service covered by our existing budget?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For example: 19900, 69750 fund sources, etc.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How will we determine rates?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Who are our customers?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How will we budget for this activity?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Will we breakeven?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How will we cover an unforeseen loss?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How will we monitor the financial status?</a:t>
            </a:r>
          </a:p>
        </p:txBody>
      </p:sp>
    </p:spTree>
    <p:extLst>
      <p:ext uri="{BB962C8B-B14F-4D97-AF65-F5344CB8AC3E}">
        <p14:creationId xmlns:p14="http://schemas.microsoft.com/office/powerpoint/2010/main" val="6515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What is a Recharge Center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Issues to Consider when Evaluating Setting up a Recharge Center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9"/>
            <a:ext cx="9992226" cy="320441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How will we bill?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How will we monitor the receivables?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How will we handle cash receipts: cash, checks, credit cards, etc.?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How will we prepare the recharge journals?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How will we handle sales tax issues?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How will we report unrelated business income tax (UBIT)?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Do we have adequate insurance coverage?</a:t>
            </a:r>
          </a:p>
        </p:txBody>
      </p:sp>
    </p:spTree>
    <p:extLst>
      <p:ext uri="{BB962C8B-B14F-4D97-AF65-F5344CB8AC3E}">
        <p14:creationId xmlns:p14="http://schemas.microsoft.com/office/powerpoint/2010/main" val="26906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What is a Recharge Center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Examples of Recharge Activities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9"/>
            <a:ext cx="9992226" cy="380448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Molecular Cell Biology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Genomic Sequencing Lab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Nanolab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Services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Chemical Waste Disposal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Electron Microscope Facility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Mail Services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Animal Care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IT and Facilities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Services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ome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of the IST and FS services might,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over time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, shift to a common goods assessment model instead of the current recharge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model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15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What is a Recharge Center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Examples of </a:t>
            </a:r>
            <a:r>
              <a:rPr lang="en-US" sz="2400" b="1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Non-Recharge </a:t>
            </a: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Activities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9"/>
            <a:ext cx="9992226" cy="320441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Customary services within general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administration (Central Accounting, Human Resources, Budgeting)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Two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departments share the costs of a machine equally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General, non-identifiable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services (General administration fee)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Auxiliary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Services: service to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individuals (Parking, residential and student services)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7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What is a Recharge Center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Auxiliaries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9"/>
            <a:ext cx="9992226" cy="355683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Provides services to students,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faculty,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or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staff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Auxiliaries are considered to be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self-supporting and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provide non-instructional support, but not all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“self-supporting”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units are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auxiliaries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Some Auxiliaries: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Residential and Student Service Programs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 Sports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Intercollegiate Athletics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Parking and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116882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0414" y="2123574"/>
            <a:ext cx="7335922" cy="210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8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3. Functional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2590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Functional Responsibilities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Role of the Department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9"/>
            <a:ext cx="9992226" cy="355683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Overall operation of recharge centers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Assures compliance with current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university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policy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Reviews services provided on an ongoing basis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Reviews budget,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revenue,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and expenditures on an ongoing basis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Reviews rates as business needs change to assure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unit’s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balances remain within tolerance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Submit annual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self-certification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form as part of the yearly budget process</a:t>
            </a:r>
          </a:p>
        </p:txBody>
      </p:sp>
    </p:spTree>
    <p:extLst>
      <p:ext uri="{BB962C8B-B14F-4D97-AF65-F5344CB8AC3E}">
        <p14:creationId xmlns:p14="http://schemas.microsoft.com/office/powerpoint/2010/main" val="387875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Functional Responsibilities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Role of the Division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9"/>
            <a:ext cx="9992226" cy="355683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Oversees and assists with the operation of recharge units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Approves all recharge rate changes and annual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self-certification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forms prior to submission to the recharge committee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Reviews services provided by the recharge centers periodically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Assures all units within the division submit an annual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self-certification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form</a:t>
            </a:r>
          </a:p>
        </p:txBody>
      </p:sp>
    </p:spTree>
    <p:extLst>
      <p:ext uri="{BB962C8B-B14F-4D97-AF65-F5344CB8AC3E}">
        <p14:creationId xmlns:p14="http://schemas.microsoft.com/office/powerpoint/2010/main" val="37314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Functional Responsibilities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Role of the Recharge Committee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9"/>
            <a:ext cx="9992226" cy="355683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Acts in an advisory capacity to recharge centers and campus departments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Acts in an advisory capacity for developing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university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policy and procedure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Approves the establishment of all new recharge centers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Reviews all surplus or deficit reduction plans and monitors a unit’s progress toward reduction goals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Approves all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in-year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rates changes and all recharge rates submitted as part of the yearly budget process</a:t>
            </a:r>
          </a:p>
        </p:txBody>
      </p:sp>
    </p:spTree>
    <p:extLst>
      <p:ext uri="{BB962C8B-B14F-4D97-AF65-F5344CB8AC3E}">
        <p14:creationId xmlns:p14="http://schemas.microsoft.com/office/powerpoint/2010/main" val="40231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Functional Responsibilities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Role of the Office of the VC Finance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9"/>
            <a:ext cx="9992226" cy="378543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Provides general accounting assistance to the recharge centers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Provides training to the campus community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Provides binding mediation on all recharge disputes between recharge centers and their customers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Provides ongoing fiscal review of the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university’s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operations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Consolidates yearly rate change request for review and approval by the Recharge Committee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Presents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in-year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rate change request for review and approval by the Recharge Committee</a:t>
            </a:r>
          </a:p>
        </p:txBody>
      </p:sp>
    </p:spTree>
    <p:extLst>
      <p:ext uri="{BB962C8B-B14F-4D97-AF65-F5344CB8AC3E}">
        <p14:creationId xmlns:p14="http://schemas.microsoft.com/office/powerpoint/2010/main" val="198378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778592"/>
            <a:ext cx="10010274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8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Agenda</a:t>
            </a:r>
            <a:endParaRPr lang="en-US" sz="3800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1832062"/>
            <a:ext cx="9992226" cy="379824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8"/>
            </a:pPr>
            <a:r>
              <a:rPr lang="en-US" sz="24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Self-Certification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8"/>
            </a:pPr>
            <a:r>
              <a:rPr lang="en-US" sz="24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Audit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8"/>
            </a:pPr>
            <a:r>
              <a:rPr lang="en-US" sz="24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Sustainability </a:t>
            </a:r>
            <a:r>
              <a:rPr lang="en-US" sz="24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and Green Practices</a:t>
            </a:r>
            <a:endParaRPr lang="en-US" sz="2400" dirty="0">
              <a:solidFill>
                <a:srgbClr val="FAFAFA"/>
              </a:solidFill>
              <a:latin typeface="FreightSans Pro Medium" panose="02000606030000020004" pitchFamily="50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 startAt="8"/>
            </a:pPr>
            <a:r>
              <a:rPr lang="en-US" sz="24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Closing a Recharge </a:t>
            </a:r>
            <a:r>
              <a:rPr lang="en-US" sz="24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Operation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8"/>
            </a:pPr>
            <a:r>
              <a:rPr lang="en-US" sz="24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Common </a:t>
            </a:r>
            <a:r>
              <a:rPr lang="en-US" sz="24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Issues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8"/>
            </a:pPr>
            <a:r>
              <a:rPr lang="en-US" sz="24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References and Contact Information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8"/>
            </a:pPr>
            <a:r>
              <a:rPr lang="en-US" sz="24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Forms and Templates</a:t>
            </a:r>
          </a:p>
        </p:txBody>
      </p:sp>
    </p:spTree>
    <p:extLst>
      <p:ext uri="{BB962C8B-B14F-4D97-AF65-F5344CB8AC3E}">
        <p14:creationId xmlns:p14="http://schemas.microsoft.com/office/powerpoint/2010/main" val="32498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6039" y="2123574"/>
            <a:ext cx="8859922" cy="210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8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4. How to Develop a Recharge Rate</a:t>
            </a:r>
          </a:p>
        </p:txBody>
      </p:sp>
    </p:spTree>
    <p:extLst>
      <p:ext uri="{BB962C8B-B14F-4D97-AF65-F5344CB8AC3E}">
        <p14:creationId xmlns:p14="http://schemas.microsoft.com/office/powerpoint/2010/main" val="216920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Steps to Rate Development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90"/>
            <a:ext cx="9992226" cy="374733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Identify Lines of Business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Identify Costs along Lines of Business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Identify Methodology to Allocate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osts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Estimate Revenues and Volumes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Develop Rates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Self-Certify</a:t>
            </a:r>
          </a:p>
          <a:p>
            <a:endParaRPr lang="en-US" sz="12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Templates for rate development can be found on the recharge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website: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cfo.berkeley.edu/recharge</a:t>
            </a:r>
            <a:endParaRPr lang="en-US" sz="2400" dirty="0">
              <a:solidFill>
                <a:srgbClr val="FAFAFA"/>
              </a:solidFill>
              <a:latin typeface="FreightSans Pro Semibold" panose="0200060304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9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Basic Rate Formula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4188" y="2129590"/>
            <a:ext cx="10076950" cy="35473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Recharge Rate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equals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=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Estimated Cost of Providing Goods or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Service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divided by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/</a:t>
            </a:r>
          </a:p>
          <a:p>
            <a:pPr algn="ctr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Estimated Number of Service Units to be Provided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Note: the Estimated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Costs of Providing Goods or Service may need to be adjusted to include allowable surpluses and deficits from prior years and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subsidies.</a:t>
            </a:r>
          </a:p>
        </p:txBody>
      </p:sp>
    </p:spTree>
    <p:extLst>
      <p:ext uri="{BB962C8B-B14F-4D97-AF65-F5344CB8AC3E}">
        <p14:creationId xmlns:p14="http://schemas.microsoft.com/office/powerpoint/2010/main" val="412272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Rate Development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86741"/>
            <a:ext cx="9992226" cy="266148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Different services offered within the same unit or department may have separate recharge rates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(separate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rates for each class of goods or services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)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lnSpc>
                <a:spcPts val="3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Identical goods and services must carry identical prices for any and all campus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customers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lnSpc>
                <a:spcPts val="3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Units may charge only the rates posted on the campus recharge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website: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cfo.berkeley.edu/recharge</a:t>
            </a:r>
          </a:p>
        </p:txBody>
      </p:sp>
    </p:spTree>
    <p:extLst>
      <p:ext uri="{BB962C8B-B14F-4D97-AF65-F5344CB8AC3E}">
        <p14:creationId xmlns:p14="http://schemas.microsoft.com/office/powerpoint/2010/main" val="109787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Cost Pool Development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90"/>
            <a:ext cx="9992226" cy="245193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Include all direct costs.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400" dirty="0" smtClean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Costs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must be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allowable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Costs need to be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reasonable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i.e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. generally recognized as necessary for the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operation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63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Cost Pool Development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35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91"/>
            <a:ext cx="9992226" cy="318535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Costs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must be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treated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consistently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i.e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.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Direct vs Indirect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Costs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are identifiable to the recharge unit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Costs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are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reasonably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allocable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When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allocating a cost to a recharge unit, we must be able to assign the cost, or a group of costs, to the recharge pool in reasonable and realistic proportion that demonstrates the benefit provided</a:t>
            </a:r>
            <a:endParaRPr lang="en-US" sz="2400" dirty="0" smtClean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01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Allowable Costs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36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8963" y="2129592"/>
            <a:ext cx="9329487" cy="392830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Identify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costs to be included in the cost pool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8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Allowable costs normally include but are not limited to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: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Salaries,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Wages,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and Fringe Benefits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Supplies and Services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Costs of Leased Non-Capital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Equipment / Facilities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Equipment Depreciation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Repairs and Maintenance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Prior Year Operating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Surplus / Loss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that occurred through the normal course of business</a:t>
            </a:r>
            <a:endParaRPr lang="en-US" sz="2400" dirty="0" smtClean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5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Unallowable Costs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2" y="2129591"/>
            <a:ext cx="10701087" cy="391878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UCRP supplemental interest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Gael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Gael and UCRP supplemental interest should be included in the rate </a:t>
            </a:r>
            <a:r>
              <a:rPr lang="en-US" sz="23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development, </a:t>
            </a:r>
            <a:r>
              <a:rPr lang="en-US" sz="23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but must be subsidized if Federal Funds are planned to be </a:t>
            </a:r>
            <a:r>
              <a:rPr lang="en-US" sz="23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charged</a:t>
            </a:r>
            <a:endParaRPr lang="en-US" sz="23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Costs of capitalized renovations or leasehold improvements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Internal Interest Expense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Bad Debts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Fines / Penalties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Inventorial / Capital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Equipment Purchases</a:t>
            </a:r>
          </a:p>
        </p:txBody>
      </p:sp>
    </p:spTree>
    <p:extLst>
      <p:ext uri="{BB962C8B-B14F-4D97-AF65-F5344CB8AC3E}">
        <p14:creationId xmlns:p14="http://schemas.microsoft.com/office/powerpoint/2010/main" val="402121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Unallowable Costs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91"/>
            <a:ext cx="9992226" cy="391878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Commencement / Convocation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Costs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Fund Raising Expense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Contingency Reserves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Cost Paid by Federal Government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Alumni Activities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Entertainment (Alcohol, event tickets, flowers, gifts, etc.)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Donations / Contributions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Memberships / Civic / Community / Social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Org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Abnormal (non-operating) deficits</a:t>
            </a:r>
          </a:p>
        </p:txBody>
      </p:sp>
    </p:spTree>
    <p:extLst>
      <p:ext uri="{BB962C8B-B14F-4D97-AF65-F5344CB8AC3E}">
        <p14:creationId xmlns:p14="http://schemas.microsoft.com/office/powerpoint/2010/main" val="30417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Equipment Depreciation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39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91"/>
            <a:ext cx="9992226" cy="382353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Capital equipment with useful life greater than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1 year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and value greater than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$5,000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shall be depreciated on a straight line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basis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Recommended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useful life tables can be found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on the UCOP website: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eulid.ucop.edu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Depreciation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expense is included as a cost in the rate development, except when: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equipment is funded by the federal government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equipment is funded by an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incomplete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private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contract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or grant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equipment is identified as cost sharing to a federal research project</a:t>
            </a:r>
          </a:p>
        </p:txBody>
      </p:sp>
    </p:spTree>
    <p:extLst>
      <p:ext uri="{BB962C8B-B14F-4D97-AF65-F5344CB8AC3E}">
        <p14:creationId xmlns:p14="http://schemas.microsoft.com/office/powerpoint/2010/main" val="139006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5278" y="2123574"/>
            <a:ext cx="7901405" cy="210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5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1. Framing </a:t>
            </a:r>
            <a:r>
              <a:rPr lang="en-US" sz="45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Recharge </a:t>
            </a:r>
            <a:r>
              <a:rPr lang="en-US" sz="45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Activities:</a:t>
            </a:r>
          </a:p>
          <a:p>
            <a:r>
              <a:rPr lang="en-US" sz="45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   Why Recharge?</a:t>
            </a:r>
            <a:endParaRPr lang="en-US" sz="4500" dirty="0">
              <a:solidFill>
                <a:srgbClr val="FAFAFA"/>
              </a:solidFill>
              <a:latin typeface="FreightSans Pro Medium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15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Reserve Funds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40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91"/>
            <a:ext cx="10367712" cy="382353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Through depreciation journal entries, a reserve fund is established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Please refer to the recharge policy for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samples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of depreciation journal entries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Equipment reserve funds should be used to purchase replacement equipment needed for the recharge operation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Exceptions are subject to the Recharge Committee approval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 decommissioned recharge unit can use its equipment reserve funds to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offset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any recharge operational deficit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Residual reserve funds may be retained by the department subject to the Recharge Committee approval</a:t>
            </a:r>
          </a:p>
        </p:txBody>
      </p:sp>
    </p:spTree>
    <p:extLst>
      <p:ext uri="{BB962C8B-B14F-4D97-AF65-F5344CB8AC3E}">
        <p14:creationId xmlns:p14="http://schemas.microsoft.com/office/powerpoint/2010/main" val="200540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Generic Recharge Funds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41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90"/>
            <a:ext cx="9992226" cy="286151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Two generic recharge funds are available for recharge centers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: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Generic recharge fund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66360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generic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– other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sources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Generic recharge fund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66060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generic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– </a:t>
            </a:r>
            <a:r>
              <a:rPr lang="en-US" sz="2400" dirty="0" err="1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edu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activity</a:t>
            </a:r>
          </a:p>
        </p:txBody>
      </p:sp>
    </p:spTree>
    <p:extLst>
      <p:ext uri="{BB962C8B-B14F-4D97-AF65-F5344CB8AC3E}">
        <p14:creationId xmlns:p14="http://schemas.microsoft.com/office/powerpoint/2010/main" val="41564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Subsidies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42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90"/>
            <a:ext cx="9992226" cy="286151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Subsidies fund a portion of the recharge unit’s total costs which result in lower recharge rates</a:t>
            </a:r>
          </a:p>
          <a:p>
            <a:pPr marL="342900" indent="-342900">
              <a:lnSpc>
                <a:spcPts val="3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Subsidies included in rates reduce the price for all campus users of specific products or services produced by the recharge</a:t>
            </a:r>
          </a:p>
          <a:p>
            <a:pPr marL="342900" indent="-342900">
              <a:lnSpc>
                <a:spcPts val="3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Non-campus customers must be charged the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unsubsidized rates plus a minimum surcharge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based on the current ICR rates</a:t>
            </a:r>
          </a:p>
        </p:txBody>
      </p:sp>
    </p:spTree>
    <p:extLst>
      <p:ext uri="{BB962C8B-B14F-4D97-AF65-F5344CB8AC3E}">
        <p14:creationId xmlns:p14="http://schemas.microsoft.com/office/powerpoint/2010/main" val="357381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Surcharges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43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90"/>
            <a:ext cx="9815262" cy="332823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 addition to charging fully costed rates (unsubsidized rate), units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must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assess a minimum additional charge to non-campus customers intended to recover campus indirect costs (ICR)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minimum surcharge is the ICR rate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Exceptions to charging a surcharge at the full ICR rate for external customers are subject to the Recharge Committee approval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Business contracts must be in place prior to conducting business with external clients</a:t>
            </a:r>
          </a:p>
        </p:txBody>
      </p:sp>
    </p:spTree>
    <p:extLst>
      <p:ext uri="{BB962C8B-B14F-4D97-AF65-F5344CB8AC3E}">
        <p14:creationId xmlns:p14="http://schemas.microsoft.com/office/powerpoint/2010/main" val="31484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Surcharges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44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90"/>
            <a:ext cx="9843837" cy="392831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Affiliates and auxiliaries are campus customers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Affiliates, however, can be assessed a surcharge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up to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current campus ICR rate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Surcharge funds generated are recorded to a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separate fund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and are retained by the generating department to be used at the unit’s discretion, generally to defray administrative costs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Coding to a separate fund and account ensures that the balance of the recharge operations fund is not distorted by surcharge income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For recharge units, the administrative full costing (AFC) assessment will be posted to the surcharge fund</a:t>
            </a:r>
          </a:p>
        </p:txBody>
      </p:sp>
    </p:spTree>
    <p:extLst>
      <p:ext uri="{BB962C8B-B14F-4D97-AF65-F5344CB8AC3E}">
        <p14:creationId xmlns:p14="http://schemas.microsoft.com/office/powerpoint/2010/main" val="212492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External Revenue and Surcharges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45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90"/>
            <a:ext cx="9992226" cy="237573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When booking external revenue, two components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need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to be booked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: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revenue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based on the unsubsidized recharge rate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surcharge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(component above the unsubsidized rate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)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1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External Revenue and Surcharges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46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9"/>
            <a:ext cx="9992226" cy="258528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Educational Activities</a:t>
            </a:r>
            <a:endParaRPr lang="en-US" sz="2400" dirty="0" smtClean="0">
              <a:solidFill>
                <a:srgbClr val="FAFAFA"/>
              </a:solidFill>
              <a:latin typeface="FreightSans Pro Semibold" panose="02000603040000020004" pitchFamily="50" charset="0"/>
              <a:cs typeface="Calibri" panose="020F0502020204030204" pitchFamily="34" charset="0"/>
            </a:endParaRPr>
          </a:p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External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revenue for Educational Activities should be recorded using the revenue account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46xxx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and the recharge fund</a:t>
            </a:r>
          </a:p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surcharge income component should be recorded using the revenue account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46xxx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and fund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60050</a:t>
            </a:r>
            <a:endParaRPr lang="en-US" sz="2400" dirty="0">
              <a:solidFill>
                <a:srgbClr val="FAFAFA"/>
              </a:solidFill>
              <a:latin typeface="FreightSans Pro Semibold" panose="0200060304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44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External Revenue and Surcharges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47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9"/>
            <a:ext cx="9992226" cy="258528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Other Activities</a:t>
            </a:r>
          </a:p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External revenue for all other activities should be recorded using revenue account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48xxx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and the recharge fund</a:t>
            </a:r>
          </a:p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surcharge income component should be recorded using the revenue account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48xxx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and fund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66350</a:t>
            </a:r>
          </a:p>
        </p:txBody>
      </p:sp>
    </p:spTree>
    <p:extLst>
      <p:ext uri="{BB962C8B-B14F-4D97-AF65-F5344CB8AC3E}">
        <p14:creationId xmlns:p14="http://schemas.microsoft.com/office/powerpoint/2010/main" val="382060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Rates for Non-Campus Customers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48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4850" y="2005765"/>
            <a:ext cx="10683039" cy="17768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Inclusion / exclusion of certain component in recharge rates calculation based on </a:t>
            </a:r>
            <a:r>
              <a:rPr lang="en-US" sz="20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customers’ categories:</a:t>
            </a:r>
            <a:endParaRPr lang="en-US" sz="20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853149"/>
              </p:ext>
            </p:extLst>
          </p:nvPr>
        </p:nvGraphicFramePr>
        <p:xfrm>
          <a:off x="690812" y="2495550"/>
          <a:ext cx="10843963" cy="3786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6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5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9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623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Semibold" panose="02000603040000020004" pitchFamily="50" charset="0"/>
                        </a:rPr>
                        <a:t>Component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Semibold" panose="02000603040000020004" pitchFamily="50" charset="0"/>
                      </a:endParaRPr>
                    </a:p>
                  </a:txBody>
                  <a:tcPr>
                    <a:solidFill>
                      <a:srgbClr val="183C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Semibold" panose="02000603040000020004" pitchFamily="50" charset="0"/>
                        </a:rPr>
                        <a:t>Internal to UCB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Semibold" panose="02000603040000020004" pitchFamily="50" charset="0"/>
                      </a:endParaRPr>
                    </a:p>
                  </a:txBody>
                  <a:tcPr>
                    <a:solidFill>
                      <a:srgbClr val="183C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Semibold" panose="02000603040000020004" pitchFamily="50" charset="0"/>
                        </a:rPr>
                        <a:t>External Private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FreightSans Pro Semibold" panose="02000603040000020004" pitchFamily="50" charset="0"/>
                        </a:rPr>
                        <a:t> Corporation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Semibold" panose="02000603040000020004" pitchFamily="50" charset="0"/>
                      </a:endParaRPr>
                    </a:p>
                  </a:txBody>
                  <a:tcPr>
                    <a:solidFill>
                      <a:srgbClr val="183C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Semibold" panose="02000603040000020004" pitchFamily="50" charset="0"/>
                        </a:rPr>
                        <a:t>Affiliates, excluding other UCs</a:t>
                      </a:r>
                    </a:p>
                  </a:txBody>
                  <a:tcPr>
                    <a:solidFill>
                      <a:srgbClr val="183C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Semibold" panose="02000603040000020004" pitchFamily="50" charset="0"/>
                        </a:rPr>
                        <a:t>Other UC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FreightSans Pro Semibold" panose="02000603040000020004" pitchFamily="50" charset="0"/>
                        </a:rPr>
                        <a:t> campuses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Semibold" panose="02000603040000020004" pitchFamily="50" charset="0"/>
                      </a:endParaRPr>
                    </a:p>
                  </a:txBody>
                  <a:tcPr>
                    <a:solidFill>
                      <a:srgbClr val="183C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Semibold" panose="02000603040000020004" pitchFamily="50" charset="0"/>
                        </a:rPr>
                        <a:t>Other universities and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FreightSans Pro Semibold" panose="02000603040000020004" pitchFamily="50" charset="0"/>
                        </a:rPr>
                        <a:t> non-profit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Semibold" panose="02000603040000020004" pitchFamily="50" charset="0"/>
                      </a:endParaRPr>
                    </a:p>
                  </a:txBody>
                  <a:tcPr>
                    <a:solidFill>
                      <a:srgbClr val="183C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8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Subsidies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Yes, can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No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Yes, can, but can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 be lower than internal to UCB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1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Yes, can, but can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 be lower than internal to UCB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1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No</a:t>
                      </a:r>
                    </a:p>
                    <a:p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8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Surcharge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No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Yes,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 minimum is ICR rate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Yes, maximum is ICR rate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1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Yes, maximum is ICR 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1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Yes,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 minimum is ICR rate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  <a:p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01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AFC included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 in rate calculation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No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Yes, can be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No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No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Yes,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 c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an be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98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AFC charged to recharge unit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No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Yes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Might be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No, transaction should be recorded through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 intercompany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FreightSans Pro Book" panose="02000606030000020004" pitchFamily="50" charset="0"/>
                        </a:rPr>
                        <a:t>Yes</a:t>
                      </a:r>
                      <a:endParaRPr lang="en-US" sz="1600" dirty="0">
                        <a:solidFill>
                          <a:schemeClr val="bg1"/>
                        </a:solidFill>
                        <a:latin typeface="FreightSans Pro Book" panose="02000606030000020004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to Develop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Rate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Recharge Rate Change Procedure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49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9"/>
            <a:ext cx="9992226" cy="258528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Units may charge only the rates posted on the campus recharge website</a:t>
            </a:r>
          </a:p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To revise rates, fill out and submit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self-certification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form plus a list of rates to the recharge lead</a:t>
            </a:r>
          </a:p>
        </p:txBody>
      </p:sp>
    </p:spTree>
    <p:extLst>
      <p:ext uri="{BB962C8B-B14F-4D97-AF65-F5344CB8AC3E}">
        <p14:creationId xmlns:p14="http://schemas.microsoft.com/office/powerpoint/2010/main" val="6993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Framing Recharge Activities: Why Recharge?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object 6"/>
          <p:cNvSpPr txBox="1">
            <a:spLocks/>
          </p:cNvSpPr>
          <p:nvPr/>
        </p:nvSpPr>
        <p:spPr>
          <a:xfrm>
            <a:off x="6453714" y="3776289"/>
            <a:ext cx="2409825" cy="906639"/>
          </a:xfrm>
          <a:prstGeom prst="rect">
            <a:avLst/>
          </a:prstGeom>
          <a:solidFill>
            <a:srgbClr val="183C5C"/>
          </a:solidFill>
          <a:ln w="9525"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83820" marR="139700" algn="ctr">
              <a:lnSpc>
                <a:spcPct val="100000"/>
              </a:lnSpc>
            </a:pPr>
            <a:r>
              <a:rPr lang="en-US"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Research Unit D</a:t>
            </a:r>
            <a:endParaRPr sz="2400" dirty="0">
              <a:solidFill>
                <a:schemeClr val="bg1"/>
              </a:solidFill>
              <a:latin typeface="FreightSans Pro Book" panose="02000606030000020004" pitchFamily="50" charset="0"/>
              <a:cs typeface="Arial"/>
            </a:endParaRPr>
          </a:p>
        </p:txBody>
      </p:sp>
      <p:sp>
        <p:nvSpPr>
          <p:cNvPr id="12" name="object 7"/>
          <p:cNvSpPr txBox="1"/>
          <p:nvPr/>
        </p:nvSpPr>
        <p:spPr>
          <a:xfrm>
            <a:off x="391577" y="2590577"/>
            <a:ext cx="2166412" cy="2092351"/>
          </a:xfrm>
          <a:prstGeom prst="rect">
            <a:avLst/>
          </a:prstGeom>
          <a:solidFill>
            <a:srgbClr val="183C5C"/>
          </a:solidFill>
          <a:ln w="9525"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83820" marR="139700" algn="ctr"/>
            <a:r>
              <a:rPr lang="en-US" sz="2400" dirty="0" smtClean="0">
                <a:solidFill>
                  <a:schemeClr val="bg1"/>
                </a:solidFill>
                <a:latin typeface="FreightSans Pro Semibold" panose="02000603040000020004" pitchFamily="50" charset="0"/>
                <a:cs typeface="Arial"/>
              </a:rPr>
              <a:t>External Clients</a:t>
            </a:r>
            <a:endParaRPr lang="en-US" sz="2400" dirty="0">
              <a:solidFill>
                <a:schemeClr val="bg1"/>
              </a:solidFill>
              <a:latin typeface="FreightSans Pro Semibold" panose="02000603040000020004" pitchFamily="50" charset="0"/>
              <a:cs typeface="Arial"/>
            </a:endParaRPr>
          </a:p>
        </p:txBody>
      </p:sp>
      <p:sp>
        <p:nvSpPr>
          <p:cNvPr id="16" name="object 20"/>
          <p:cNvSpPr txBox="1"/>
          <p:nvPr/>
        </p:nvSpPr>
        <p:spPr>
          <a:xfrm>
            <a:off x="5227030" y="1649063"/>
            <a:ext cx="1699839" cy="369332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2400" spc="-5" dirty="0" smtClean="0">
                <a:solidFill>
                  <a:schemeClr val="bg1"/>
                </a:solidFill>
                <a:latin typeface="FreightSans Pro Semibold" panose="02000603040000020004" pitchFamily="50" charset="0"/>
                <a:cs typeface="Arial"/>
              </a:rPr>
              <a:t>UC Berkeley</a:t>
            </a:r>
            <a:endParaRPr sz="2400" dirty="0">
              <a:solidFill>
                <a:schemeClr val="bg1"/>
              </a:solidFill>
              <a:latin typeface="FreightSans Pro Semibold" panose="02000603040000020004" pitchFamily="50" charset="0"/>
              <a:cs typeface="Arial"/>
            </a:endParaRPr>
          </a:p>
        </p:txBody>
      </p:sp>
      <p:sp>
        <p:nvSpPr>
          <p:cNvPr id="17" name="object 21"/>
          <p:cNvSpPr txBox="1"/>
          <p:nvPr/>
        </p:nvSpPr>
        <p:spPr>
          <a:xfrm>
            <a:off x="3300939" y="5430218"/>
            <a:ext cx="5562600" cy="585418"/>
          </a:xfrm>
          <a:prstGeom prst="rect">
            <a:avLst/>
          </a:prstGeom>
          <a:solidFill>
            <a:srgbClr val="183C5C"/>
          </a:solidFill>
          <a:ln w="9525"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83820" marR="139700" algn="ctr"/>
            <a:r>
              <a:rPr lang="en-US"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Sponsored Projects - Contracts and Grants</a:t>
            </a:r>
            <a:endParaRPr lang="en-US" sz="2400" dirty="0">
              <a:solidFill>
                <a:schemeClr val="bg1"/>
              </a:solidFill>
              <a:latin typeface="FreightSans Pro Book" panose="02000606030000020004" pitchFamily="50" charset="0"/>
              <a:cs typeface="Arial"/>
            </a:endParaRPr>
          </a:p>
        </p:txBody>
      </p:sp>
      <p:sp>
        <p:nvSpPr>
          <p:cNvPr id="18" name="object 21"/>
          <p:cNvSpPr txBox="1"/>
          <p:nvPr/>
        </p:nvSpPr>
        <p:spPr>
          <a:xfrm>
            <a:off x="9606488" y="2590577"/>
            <a:ext cx="2185461" cy="2092351"/>
          </a:xfrm>
          <a:prstGeom prst="rect">
            <a:avLst/>
          </a:prstGeom>
          <a:solidFill>
            <a:srgbClr val="183C5C"/>
          </a:solidFill>
          <a:ln w="9525"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83820" marR="139700" algn="ctr">
              <a:lnSpc>
                <a:spcPct val="100000"/>
              </a:lnSpc>
            </a:pPr>
            <a:r>
              <a:rPr lang="en-US" sz="2400" dirty="0" smtClean="0">
                <a:solidFill>
                  <a:schemeClr val="bg1"/>
                </a:solidFill>
                <a:latin typeface="FreightSans Pro Semibold" panose="02000603040000020004" pitchFamily="50" charset="0"/>
                <a:cs typeface="Arial"/>
              </a:rPr>
              <a:t>Affiliates</a:t>
            </a:r>
            <a:endParaRPr lang="en-US" sz="2400" dirty="0">
              <a:solidFill>
                <a:schemeClr val="bg1"/>
              </a:solidFill>
              <a:latin typeface="FreightSans Pro Book" panose="02000606030000020004" pitchFamily="50" charset="0"/>
              <a:cs typeface="Arial"/>
            </a:endParaRPr>
          </a:p>
          <a:p>
            <a:pPr marL="83820" marR="139700" algn="ctr">
              <a:lnSpc>
                <a:spcPct val="100000"/>
              </a:lnSpc>
            </a:pPr>
            <a:r>
              <a:rPr lang="en-US"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(including other UC campuses)</a:t>
            </a:r>
            <a:endParaRPr lang="en-US" sz="2400" dirty="0">
              <a:solidFill>
                <a:schemeClr val="bg1"/>
              </a:solidFill>
              <a:latin typeface="FreightSans Pro Book" panose="02000606030000020004" pitchFamily="50" charset="0"/>
              <a:cs typeface="Arial"/>
            </a:endParaRPr>
          </a:p>
        </p:txBody>
      </p:sp>
      <p:sp>
        <p:nvSpPr>
          <p:cNvPr id="28" name="object 6"/>
          <p:cNvSpPr txBox="1">
            <a:spLocks/>
          </p:cNvSpPr>
          <p:nvPr/>
        </p:nvSpPr>
        <p:spPr>
          <a:xfrm>
            <a:off x="3300939" y="2590577"/>
            <a:ext cx="2409825" cy="912197"/>
          </a:xfrm>
          <a:prstGeom prst="rect">
            <a:avLst/>
          </a:prstGeom>
          <a:solidFill>
            <a:srgbClr val="183C5C"/>
          </a:solidFill>
          <a:ln w="9525"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83820" marR="139700" algn="ctr">
              <a:lnSpc>
                <a:spcPct val="100000"/>
              </a:lnSpc>
            </a:pPr>
            <a:r>
              <a:rPr lang="en-US"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Academic Unit A</a:t>
            </a:r>
            <a:endParaRPr sz="2400" dirty="0">
              <a:solidFill>
                <a:schemeClr val="bg1"/>
              </a:solidFill>
              <a:latin typeface="FreightSans Pro Book" panose="02000606030000020004" pitchFamily="50" charset="0"/>
              <a:cs typeface="Arial"/>
            </a:endParaRPr>
          </a:p>
        </p:txBody>
      </p:sp>
      <p:sp>
        <p:nvSpPr>
          <p:cNvPr id="23" name="object 6"/>
          <p:cNvSpPr txBox="1">
            <a:spLocks/>
          </p:cNvSpPr>
          <p:nvPr/>
        </p:nvSpPr>
        <p:spPr>
          <a:xfrm>
            <a:off x="3300939" y="3776289"/>
            <a:ext cx="2409825" cy="912197"/>
          </a:xfrm>
          <a:prstGeom prst="rect">
            <a:avLst/>
          </a:prstGeom>
          <a:solidFill>
            <a:srgbClr val="183C5C"/>
          </a:solidFill>
          <a:ln w="9525"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83820" marR="139700" algn="ctr">
              <a:lnSpc>
                <a:spcPct val="100000"/>
              </a:lnSpc>
            </a:pPr>
            <a:r>
              <a:rPr lang="en-US"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Research Unit C</a:t>
            </a:r>
            <a:endParaRPr sz="2400" dirty="0">
              <a:solidFill>
                <a:schemeClr val="bg1"/>
              </a:solidFill>
              <a:latin typeface="FreightSans Pro Book" panose="02000606030000020004" pitchFamily="50" charset="0"/>
              <a:cs typeface="Arial"/>
            </a:endParaRPr>
          </a:p>
        </p:txBody>
      </p:sp>
      <p:sp>
        <p:nvSpPr>
          <p:cNvPr id="24" name="object 6"/>
          <p:cNvSpPr txBox="1">
            <a:spLocks/>
          </p:cNvSpPr>
          <p:nvPr/>
        </p:nvSpPr>
        <p:spPr>
          <a:xfrm>
            <a:off x="6453714" y="2593225"/>
            <a:ext cx="2409825" cy="906639"/>
          </a:xfrm>
          <a:prstGeom prst="rect">
            <a:avLst/>
          </a:prstGeom>
          <a:solidFill>
            <a:srgbClr val="183C5C"/>
          </a:solidFill>
          <a:ln w="9525"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83820" marR="139700" algn="ctr">
              <a:lnSpc>
                <a:spcPct val="100000"/>
              </a:lnSpc>
            </a:pPr>
            <a:r>
              <a:rPr lang="en-US"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Admin Unit B</a:t>
            </a:r>
            <a:endParaRPr sz="2400" dirty="0">
              <a:solidFill>
                <a:schemeClr val="bg1"/>
              </a:solidFill>
              <a:latin typeface="FreightSans Pro Book" panose="02000606030000020004" pitchFamily="50" charset="0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49566" y="2237184"/>
            <a:ext cx="6256871" cy="2792016"/>
          </a:xfrm>
          <a:prstGeom prst="rect">
            <a:avLst/>
          </a:prstGeom>
          <a:noFill/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791200" y="3971925"/>
            <a:ext cx="662514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638425" y="2771775"/>
            <a:ext cx="662514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638425" y="3962400"/>
            <a:ext cx="662514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H="1">
            <a:off x="8875180" y="3971925"/>
            <a:ext cx="662514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H="1">
            <a:off x="5710764" y="4467225"/>
            <a:ext cx="662514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7330014" y="5029200"/>
            <a:ext cx="662514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4167714" y="5029200"/>
            <a:ext cx="662514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rved Left Arrow 28"/>
          <p:cNvSpPr/>
          <p:nvPr/>
        </p:nvSpPr>
        <p:spPr>
          <a:xfrm rot="10800000">
            <a:off x="2909361" y="4115355"/>
            <a:ext cx="340781" cy="409575"/>
          </a:xfrm>
          <a:prstGeom prst="curvedLeftArrow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urved Left Arrow 29"/>
          <p:cNvSpPr/>
          <p:nvPr/>
        </p:nvSpPr>
        <p:spPr>
          <a:xfrm>
            <a:off x="8924925" y="2914650"/>
            <a:ext cx="340781" cy="409575"/>
          </a:xfrm>
          <a:prstGeom prst="curvedLef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791200" y="3498308"/>
            <a:ext cx="672039" cy="27798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800725" y="2771775"/>
            <a:ext cx="662514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4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50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9763" y="2123574"/>
            <a:ext cx="10364037" cy="210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8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5. Billing for Recharge Goods or Services</a:t>
            </a:r>
          </a:p>
        </p:txBody>
      </p:sp>
    </p:spTree>
    <p:extLst>
      <p:ext uri="{BB962C8B-B14F-4D97-AF65-F5344CB8AC3E}">
        <p14:creationId xmlns:p14="http://schemas.microsoft.com/office/powerpoint/2010/main" val="27790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Billing for Recharge Goods or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Services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Timely Billing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51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9"/>
            <a:ext cx="9992226" cy="339491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 recharge center must bill its customers in a timely manner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Within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60 days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after the goods or services have been delivered or the project is complete; or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Within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60 days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after the recharge center has been billed by a third party providing the goods or services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 revenue center should bill their customers in a timely manner to minimize the risk of non-payment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Best practice is to bill in advance and collect a deposit when possible</a:t>
            </a:r>
          </a:p>
        </p:txBody>
      </p:sp>
    </p:spTree>
    <p:extLst>
      <p:ext uri="{BB962C8B-B14F-4D97-AF65-F5344CB8AC3E}">
        <p14:creationId xmlns:p14="http://schemas.microsoft.com/office/powerpoint/2010/main" val="36261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Billing for Recharge Goods or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Services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Timely Billing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52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9"/>
            <a:ext cx="9992226" cy="339491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If the billing schedule cannot be met, immediately contact your customers to negotiate a new schedule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If a mutually agreeable schedule cannot be met, the recharge center should contact the recharge lead for mediation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 recharge customer has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60 days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from the time a recharge is posted to the general ledger to dispute the charge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units should use the university AR system to record receivables related to engagement with external clients</a:t>
            </a:r>
          </a:p>
        </p:txBody>
      </p:sp>
    </p:spTree>
    <p:extLst>
      <p:ext uri="{BB962C8B-B14F-4D97-AF65-F5344CB8AC3E}">
        <p14:creationId xmlns:p14="http://schemas.microsoft.com/office/powerpoint/2010/main" val="88667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Billing for Recharge Goods or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Services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Uncollectible Recharges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53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9"/>
            <a:ext cx="9992226" cy="224238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Uncollectible recharges are unallowable costs</a:t>
            </a:r>
          </a:p>
          <a:p>
            <a:pPr marL="800100" lvl="1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units must identify a non-recharge </a:t>
            </a:r>
            <a:r>
              <a:rPr lang="en-US" sz="2400" dirty="0" err="1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chartstring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to which these costs are charged</a:t>
            </a:r>
          </a:p>
          <a:p>
            <a:pPr marL="800100" lvl="1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units may not include these costs in future rate developments</a:t>
            </a:r>
          </a:p>
        </p:txBody>
      </p:sp>
    </p:spTree>
    <p:extLst>
      <p:ext uri="{BB962C8B-B14F-4D97-AF65-F5344CB8AC3E}">
        <p14:creationId xmlns:p14="http://schemas.microsoft.com/office/powerpoint/2010/main" val="216564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Billing for Recharge Goods or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Services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Statement Format and Content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54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8"/>
            <a:ext cx="9992226" cy="323298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Invoices for recharge goods or services must contain the following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information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(please refer to the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policy document for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 complete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list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):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Full </a:t>
            </a:r>
            <a:r>
              <a:rPr lang="en-US" sz="2400" dirty="0" err="1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chartstring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charged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Description of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goods / services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provided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Date of service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Amount charged</a:t>
            </a:r>
          </a:p>
        </p:txBody>
      </p:sp>
    </p:spTree>
    <p:extLst>
      <p:ext uri="{BB962C8B-B14F-4D97-AF65-F5344CB8AC3E}">
        <p14:creationId xmlns:p14="http://schemas.microsoft.com/office/powerpoint/2010/main" val="19485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Billing for Recharge Goods or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Services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Records Retention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55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7"/>
            <a:ext cx="9992226" cy="345206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Because recharge centers are subject to periodic review and their charges are subject to audit, each recharge center must retain the following records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: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8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“Founding”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documentation: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5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years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after the unit is decommissioned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Rate development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detail: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5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years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billing supporting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documentation: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5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years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center operating costs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Please refer to UC retention guidelines at: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policies.uci.edu</a:t>
            </a:r>
          </a:p>
        </p:txBody>
      </p:sp>
    </p:spTree>
    <p:extLst>
      <p:ext uri="{BB962C8B-B14F-4D97-AF65-F5344CB8AC3E}">
        <p14:creationId xmlns:p14="http://schemas.microsoft.com/office/powerpoint/2010/main" val="175161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56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9039" y="2123574"/>
            <a:ext cx="6383422" cy="210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8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6. Surpluses </a:t>
            </a:r>
            <a:r>
              <a:rPr lang="en-US" sz="48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and Deficits</a:t>
            </a:r>
          </a:p>
        </p:txBody>
      </p:sp>
    </p:spTree>
    <p:extLst>
      <p:ext uri="{BB962C8B-B14F-4D97-AF65-F5344CB8AC3E}">
        <p14:creationId xmlns:p14="http://schemas.microsoft.com/office/powerpoint/2010/main" val="2633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Surpluses and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Deficits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Recharge Operations Must </a:t>
            </a:r>
            <a:r>
              <a:rPr lang="en-US" sz="2400" b="1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Break-even</a:t>
            </a: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57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7"/>
            <a:ext cx="9992226" cy="290913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Break-even occurs when costs of products or services is equal to the recharge income received from customers</a:t>
            </a:r>
          </a:p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 recharge center is expected to operate close to break-even over a period of time and be within the recharge tolerance</a:t>
            </a:r>
          </a:p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Monitoring operating revenues,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expenditures,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and fund balances is the usual method for determining break-even compliance</a:t>
            </a:r>
            <a:endParaRPr lang="en-US" sz="2400" dirty="0">
              <a:solidFill>
                <a:srgbClr val="FAFAFA"/>
              </a:solidFill>
              <a:latin typeface="FreightSans Pro Semibold" panose="0200060304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1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Surpluses and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Deficits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Definition of a Large Surplus / Deficit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58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6"/>
            <a:ext cx="9992226" cy="297581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 large surplus / deficit is defined as: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fund balance greater than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 1 month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of operating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expense           (rolling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12 month average expenses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)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If a unit needs to maintain a balance greater than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1 month of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operating expense for day-to-day operations, it can seek approval from the recharge committee through the division</a:t>
            </a:r>
          </a:p>
        </p:txBody>
      </p:sp>
    </p:spTree>
    <p:extLst>
      <p:ext uri="{BB962C8B-B14F-4D97-AF65-F5344CB8AC3E}">
        <p14:creationId xmlns:p14="http://schemas.microsoft.com/office/powerpoint/2010/main" val="385692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Surpluses and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Deficits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Deficits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59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6"/>
            <a:ext cx="9992226" cy="27662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Units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must develop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 deficit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reduction plan to eliminate out-of-tolerance deficits as soon as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possible</a:t>
            </a:r>
          </a:p>
          <a:p>
            <a:pPr marL="800100" lvl="1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Reduction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period should not exceed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1 year</a:t>
            </a:r>
          </a:p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Deficits outside of tolerance or outside of any approved deficit reduction plan at fiscal year’s end will be subject to the terms of the campus’ deficit resolution policy</a:t>
            </a:r>
          </a:p>
        </p:txBody>
      </p:sp>
    </p:spTree>
    <p:extLst>
      <p:ext uri="{BB962C8B-B14F-4D97-AF65-F5344CB8AC3E}">
        <p14:creationId xmlns:p14="http://schemas.microsoft.com/office/powerpoint/2010/main" val="323483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1069734"/>
            <a:ext cx="1001027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Framing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Recharge Activities: Why Recharge?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8"/>
            <a:ext cx="9992226" cy="299946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Sponsored projects policies require that expenses be broken down between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:</a:t>
            </a:r>
          </a:p>
          <a:p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Direct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expenses</a:t>
            </a:r>
            <a:endParaRPr lang="en-US" sz="2400" dirty="0">
              <a:solidFill>
                <a:srgbClr val="FAFAFA"/>
              </a:solidFill>
              <a:latin typeface="FreightSans Pro Semibold" panose="02000603040000020004" pitchFamily="50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Indirect </a:t>
            </a:r>
            <a:r>
              <a:rPr lang="en-US" sz="2400" b="1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expenses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Facilities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and Administration (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F&amp;A)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Indirect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Cost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Recovery (ICR)</a:t>
            </a:r>
          </a:p>
        </p:txBody>
      </p:sp>
    </p:spTree>
    <p:extLst>
      <p:ext uri="{BB962C8B-B14F-4D97-AF65-F5344CB8AC3E}">
        <p14:creationId xmlns:p14="http://schemas.microsoft.com/office/powerpoint/2010/main" val="171441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Surpluses and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Deficits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Surpluses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60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48634"/>
            <a:ext cx="9992226" cy="31663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Units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cannot raise rates without a detailed review by the recharge committee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Units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must submit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 reduction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plan to eliminate surplus within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3 months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of out-of-tolerance status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Surplus reduction plans are submitted to the recharge lead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plan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should eliminate surplus as soon as possible to be within tolerance by fiscal year end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Surpluses cannot be transferred to reserve funds</a:t>
            </a:r>
          </a:p>
        </p:txBody>
      </p:sp>
    </p:spTree>
    <p:extLst>
      <p:ext uri="{BB962C8B-B14F-4D97-AF65-F5344CB8AC3E}">
        <p14:creationId xmlns:p14="http://schemas.microsoft.com/office/powerpoint/2010/main" val="171560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61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0994" y="2123574"/>
            <a:ext cx="4734761" cy="210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8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7. Self-Monitoring</a:t>
            </a:r>
            <a:endParaRPr lang="en-US" sz="4800" dirty="0">
              <a:solidFill>
                <a:srgbClr val="FAFAFA"/>
              </a:solidFill>
              <a:latin typeface="FreightSans Pro Medium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9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Self-Monitoring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62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6"/>
            <a:ext cx="9834312" cy="189948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recharge unit should monitor its recharge activity on a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monthly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basis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,   or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at a minimum on a quarterly basis</a:t>
            </a:r>
          </a:p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Forecast should be updated to reflect the latest thinking for the balance of the year regarding recharge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activities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Self-Monitoring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63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7"/>
            <a:ext cx="9834312" cy="298533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Units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can use Cal Answers reports and </a:t>
            </a:r>
            <a:r>
              <a:rPr lang="en-US" sz="2400" dirty="0" err="1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</a:t>
            </a:r>
            <a:r>
              <a:rPr lang="en-US" sz="2400" dirty="0" err="1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martview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reports, including the </a:t>
            </a:r>
            <a:r>
              <a:rPr lang="en-US" sz="2400" dirty="0" err="1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smartview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report captured in the self-certification file to monitor recharge activities</a:t>
            </a:r>
          </a:p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units should also monitor their performance from a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sustainability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perspective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and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compare them to plan with a goal of continuously improving their performance to help the overall organization reach its zero waste and carbon neutrality goals among other sustainability goals</a:t>
            </a:r>
          </a:p>
        </p:txBody>
      </p:sp>
    </p:spTree>
    <p:extLst>
      <p:ext uri="{BB962C8B-B14F-4D97-AF65-F5344CB8AC3E}">
        <p14:creationId xmlns:p14="http://schemas.microsoft.com/office/powerpoint/2010/main" val="387301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64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7372" y="2123574"/>
            <a:ext cx="5082006" cy="210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8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8. Self-Certification</a:t>
            </a:r>
            <a:endParaRPr lang="en-US" sz="4800" dirty="0">
              <a:solidFill>
                <a:srgbClr val="FAFAFA"/>
              </a:solidFill>
              <a:latin typeface="FreightSans Pro Medium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7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Self-Certification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When to Self Certify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65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6"/>
            <a:ext cx="8910387" cy="267101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From January to February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of each year as part of the yearly recharge budget process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To establish a new recharge center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To establish new services in an existing recharge center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To change rates for existing services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To apply new costing methodologies to existing rates</a:t>
            </a:r>
          </a:p>
        </p:txBody>
      </p:sp>
    </p:spTree>
    <p:extLst>
      <p:ext uri="{BB962C8B-B14F-4D97-AF65-F5344CB8AC3E}">
        <p14:creationId xmlns:p14="http://schemas.microsoft.com/office/powerpoint/2010/main" val="294292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Self-Certification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66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object 6"/>
          <p:cNvSpPr txBox="1">
            <a:spLocks/>
          </p:cNvSpPr>
          <p:nvPr/>
        </p:nvSpPr>
        <p:spPr>
          <a:xfrm>
            <a:off x="9003269" y="1803210"/>
            <a:ext cx="2838122" cy="837863"/>
          </a:xfrm>
          <a:prstGeom prst="rect">
            <a:avLst/>
          </a:prstGeom>
          <a:solidFill>
            <a:srgbClr val="183C5C"/>
          </a:solidFill>
          <a:ln w="9525"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83820" marR="139700"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FreightSans Pro Semibold" panose="02000603040000020004" pitchFamily="50" charset="0"/>
                <a:cs typeface="Arial"/>
              </a:rPr>
              <a:t>Division</a:t>
            </a:r>
            <a:r>
              <a:rPr lang="en-US" sz="2400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reviews</a:t>
            </a:r>
          </a:p>
          <a:p>
            <a:pPr marL="83820" marR="139700" algn="ctr">
              <a:lnSpc>
                <a:spcPct val="100000"/>
              </a:lnSpc>
            </a:pPr>
            <a:r>
              <a:rPr lang="en-US"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self-certification</a:t>
            </a:r>
            <a:endParaRPr sz="2400" dirty="0">
              <a:solidFill>
                <a:schemeClr val="bg1"/>
              </a:solidFill>
              <a:latin typeface="FreightSans Pro Book" panose="02000606030000020004" pitchFamily="50" charset="0"/>
              <a:cs typeface="Arial"/>
            </a:endParaRPr>
          </a:p>
        </p:txBody>
      </p:sp>
      <p:sp>
        <p:nvSpPr>
          <p:cNvPr id="12" name="object 7"/>
          <p:cNvSpPr txBox="1"/>
          <p:nvPr/>
        </p:nvSpPr>
        <p:spPr>
          <a:xfrm>
            <a:off x="4329116" y="3355626"/>
            <a:ext cx="3516615" cy="765280"/>
          </a:xfrm>
          <a:prstGeom prst="rect">
            <a:avLst/>
          </a:prstGeom>
          <a:solidFill>
            <a:srgbClr val="183C5C"/>
          </a:solidFill>
          <a:ln w="9525"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83820" marR="139700" algn="ctr"/>
            <a:r>
              <a:rPr lang="en-US"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Office of VC Finance</a:t>
            </a:r>
          </a:p>
          <a:p>
            <a:pPr marL="83820" marR="139700" algn="ctr"/>
            <a:r>
              <a:rPr lang="en-US"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reviews </a:t>
            </a:r>
            <a:r>
              <a:rPr lang="en-US" sz="2400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self-certification</a:t>
            </a:r>
          </a:p>
        </p:txBody>
      </p:sp>
      <p:sp>
        <p:nvSpPr>
          <p:cNvPr id="14" name="object 18"/>
          <p:cNvSpPr txBox="1"/>
          <p:nvPr/>
        </p:nvSpPr>
        <p:spPr>
          <a:xfrm>
            <a:off x="9098519" y="3682938"/>
            <a:ext cx="2829043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400" spc="-5" dirty="0">
                <a:solidFill>
                  <a:schemeClr val="bg1"/>
                </a:solidFill>
                <a:latin typeface="FreightSans Pro Semibold" panose="02000603040000020004" pitchFamily="50" charset="0"/>
                <a:cs typeface="Arial"/>
              </a:rPr>
              <a:t>Approved</a:t>
            </a:r>
            <a:r>
              <a:rPr lang="en-US" sz="2400" spc="-5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 </a:t>
            </a:r>
            <a:r>
              <a:rPr lang="en-US" sz="2400" spc="-5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self-certs</a:t>
            </a:r>
            <a:endParaRPr sz="2400" dirty="0">
              <a:solidFill>
                <a:schemeClr val="bg1"/>
              </a:solidFill>
              <a:latin typeface="FreightSans Pro Book" panose="02000606030000020004" pitchFamily="50" charset="0"/>
              <a:cs typeface="Arial"/>
            </a:endParaRPr>
          </a:p>
        </p:txBody>
      </p:sp>
      <p:sp>
        <p:nvSpPr>
          <p:cNvPr id="16" name="object 20"/>
          <p:cNvSpPr txBox="1"/>
          <p:nvPr/>
        </p:nvSpPr>
        <p:spPr>
          <a:xfrm>
            <a:off x="4225924" y="1232891"/>
            <a:ext cx="3772207" cy="738664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400" spc="-5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Complete</a:t>
            </a:r>
            <a:r>
              <a:rPr sz="2400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d </a:t>
            </a:r>
            <a:r>
              <a:rPr lang="en-US" sz="2400" spc="-5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self-certification</a:t>
            </a:r>
          </a:p>
          <a:p>
            <a:pPr marL="12700" algn="ctr">
              <a:lnSpc>
                <a:spcPct val="100000"/>
              </a:lnSpc>
            </a:pPr>
            <a:r>
              <a:rPr sz="2400" spc="-5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i</a:t>
            </a:r>
            <a:r>
              <a:rPr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s</a:t>
            </a:r>
            <a:r>
              <a:rPr sz="2400" spc="-1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 </a:t>
            </a:r>
            <a:r>
              <a:rPr sz="2400" spc="-5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for</a:t>
            </a:r>
            <a:r>
              <a:rPr sz="2400" spc="-10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w</a:t>
            </a:r>
            <a:r>
              <a:rPr sz="2400" spc="-5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arde</a:t>
            </a:r>
            <a:r>
              <a:rPr sz="2400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d</a:t>
            </a:r>
            <a:r>
              <a:rPr sz="2400" spc="-5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 t</a:t>
            </a:r>
            <a:r>
              <a:rPr sz="2400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o</a:t>
            </a:r>
            <a:r>
              <a:rPr sz="2400" spc="-5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 </a:t>
            </a:r>
            <a:r>
              <a:rPr lang="en-US" sz="2400" spc="-5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the division</a:t>
            </a:r>
            <a:endParaRPr sz="2400" dirty="0">
              <a:solidFill>
                <a:schemeClr val="bg1"/>
              </a:solidFill>
              <a:latin typeface="FreightSans Pro Book" panose="02000606030000020004" pitchFamily="50" charset="0"/>
              <a:cs typeface="Arial"/>
            </a:endParaRPr>
          </a:p>
        </p:txBody>
      </p:sp>
      <p:sp>
        <p:nvSpPr>
          <p:cNvPr id="17" name="object 21"/>
          <p:cNvSpPr txBox="1"/>
          <p:nvPr/>
        </p:nvSpPr>
        <p:spPr>
          <a:xfrm>
            <a:off x="3801531" y="5714092"/>
            <a:ext cx="4561419" cy="765280"/>
          </a:xfrm>
          <a:prstGeom prst="rect">
            <a:avLst/>
          </a:prstGeom>
          <a:solidFill>
            <a:srgbClr val="183C5C"/>
          </a:solidFill>
          <a:ln w="9525"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83820" marR="139700" algn="ctr"/>
            <a:r>
              <a:rPr lang="en-US"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Office of VC Finance</a:t>
            </a:r>
          </a:p>
          <a:p>
            <a:pPr marL="83820" marR="139700" algn="ctr"/>
            <a:r>
              <a:rPr lang="en-US"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posts rates to the recharge </a:t>
            </a:r>
            <a:r>
              <a:rPr lang="en-US" sz="2400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website</a:t>
            </a:r>
          </a:p>
        </p:txBody>
      </p:sp>
      <p:sp>
        <p:nvSpPr>
          <p:cNvPr id="18" name="object 21"/>
          <p:cNvSpPr txBox="1"/>
          <p:nvPr/>
        </p:nvSpPr>
        <p:spPr>
          <a:xfrm>
            <a:off x="4329115" y="4541609"/>
            <a:ext cx="3516615" cy="765280"/>
          </a:xfrm>
          <a:prstGeom prst="rect">
            <a:avLst/>
          </a:prstGeom>
          <a:solidFill>
            <a:srgbClr val="183C5C"/>
          </a:solidFill>
          <a:ln w="9525"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83820" marR="139700"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Recharge </a:t>
            </a:r>
            <a:r>
              <a:rPr lang="en-US"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Committee</a:t>
            </a:r>
          </a:p>
          <a:p>
            <a:pPr marL="83820" marR="139700" algn="ctr">
              <a:lnSpc>
                <a:spcPct val="100000"/>
              </a:lnSpc>
            </a:pPr>
            <a:r>
              <a:rPr lang="en-US"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review </a:t>
            </a:r>
            <a:r>
              <a:rPr lang="en-US" sz="2400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and approve rates</a:t>
            </a:r>
          </a:p>
        </p:txBody>
      </p:sp>
      <p:sp>
        <p:nvSpPr>
          <p:cNvPr id="28" name="object 6"/>
          <p:cNvSpPr txBox="1">
            <a:spLocks/>
          </p:cNvSpPr>
          <p:nvPr/>
        </p:nvSpPr>
        <p:spPr>
          <a:xfrm>
            <a:off x="342900" y="1800563"/>
            <a:ext cx="2877886" cy="837863"/>
          </a:xfrm>
          <a:prstGeom prst="rect">
            <a:avLst/>
          </a:prstGeom>
          <a:solidFill>
            <a:srgbClr val="183C5C"/>
          </a:solidFill>
          <a:ln w="9525"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83820" marR="139700"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FreightSans Pro Semibold" panose="02000603040000020004" pitchFamily="50" charset="0"/>
                <a:cs typeface="Arial"/>
              </a:rPr>
              <a:t>Unit</a:t>
            </a:r>
            <a:r>
              <a:rPr lang="en-US" sz="2400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completes</a:t>
            </a:r>
          </a:p>
          <a:p>
            <a:pPr marL="83820" marR="139700" algn="ctr">
              <a:lnSpc>
                <a:spcPct val="100000"/>
              </a:lnSpc>
            </a:pPr>
            <a:r>
              <a:rPr lang="en-US" sz="2400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self-certification </a:t>
            </a:r>
            <a:r>
              <a:rPr lang="en-US" sz="2400" dirty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form</a:t>
            </a:r>
            <a:endParaRPr sz="2400" dirty="0">
              <a:solidFill>
                <a:schemeClr val="bg1"/>
              </a:solidFill>
              <a:latin typeface="FreightSans Pro Book" panose="02000606030000020004" pitchFamily="50" charset="0"/>
              <a:cs typeface="Arial"/>
            </a:endParaRPr>
          </a:p>
        </p:txBody>
      </p:sp>
      <p:sp>
        <p:nvSpPr>
          <p:cNvPr id="33" name="object 19"/>
          <p:cNvSpPr txBox="1"/>
          <p:nvPr/>
        </p:nvSpPr>
        <p:spPr>
          <a:xfrm>
            <a:off x="539386" y="3682938"/>
            <a:ext cx="292830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400" spc="-5" dirty="0" smtClean="0">
                <a:solidFill>
                  <a:schemeClr val="bg1"/>
                </a:solidFill>
                <a:latin typeface="FreightSans Pro Semibold" panose="02000603040000020004" pitchFamily="50" charset="0"/>
                <a:cs typeface="Arial"/>
              </a:rPr>
              <a:t>Disapproved</a:t>
            </a:r>
            <a:r>
              <a:rPr lang="en-US" sz="2400" spc="-5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 self-certs</a:t>
            </a:r>
            <a:endParaRPr sz="2400" dirty="0">
              <a:solidFill>
                <a:schemeClr val="bg1"/>
              </a:solidFill>
              <a:latin typeface="FreightSans Pro Book" panose="02000606030000020004" pitchFamily="50" charset="0"/>
              <a:cs typeface="Arial"/>
            </a:endParaRPr>
          </a:p>
        </p:txBody>
      </p:sp>
      <p:sp>
        <p:nvSpPr>
          <p:cNvPr id="34" name="object 19"/>
          <p:cNvSpPr txBox="1"/>
          <p:nvPr/>
        </p:nvSpPr>
        <p:spPr>
          <a:xfrm>
            <a:off x="4647873" y="2440548"/>
            <a:ext cx="292830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400" spc="-5" dirty="0" smtClean="0">
                <a:solidFill>
                  <a:schemeClr val="bg1"/>
                </a:solidFill>
                <a:latin typeface="FreightSans Pro Semibold" panose="02000603040000020004" pitchFamily="50" charset="0"/>
                <a:cs typeface="Arial"/>
              </a:rPr>
              <a:t>Disapproved</a:t>
            </a:r>
            <a:r>
              <a:rPr lang="en-US" sz="2400" spc="-5" dirty="0" smtClean="0">
                <a:solidFill>
                  <a:schemeClr val="bg1"/>
                </a:solidFill>
                <a:latin typeface="FreightSans Pro Book" panose="02000606030000020004" pitchFamily="50" charset="0"/>
                <a:cs typeface="Arial"/>
              </a:rPr>
              <a:t> self-certs</a:t>
            </a:r>
            <a:endParaRPr sz="2400" dirty="0">
              <a:solidFill>
                <a:schemeClr val="bg1"/>
              </a:solidFill>
              <a:latin typeface="FreightSans Pro Book" panose="02000606030000020004" pitchFamily="50" charset="0"/>
              <a:cs typeface="Arial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220786" y="2047875"/>
            <a:ext cx="5646989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3362327" y="2371725"/>
            <a:ext cx="5640942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7998132" y="3571875"/>
            <a:ext cx="2307918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809750" y="3571875"/>
            <a:ext cx="25193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306050" y="2638426"/>
            <a:ext cx="0" cy="9334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1809750" y="2762256"/>
            <a:ext cx="0" cy="80961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5400675" y="4120906"/>
            <a:ext cx="0" cy="34631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6753225" y="4191000"/>
            <a:ext cx="0" cy="35060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6053805" y="5306889"/>
            <a:ext cx="0" cy="33191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65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Self-Certification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Recharge Rate Change Procedure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67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48635"/>
            <a:ext cx="9992226" cy="231859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Normally within one month of receipt of all required documents in the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Office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of VC Finance, revised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in-year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rates are posted to the recharge website</a:t>
            </a:r>
          </a:p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After posting to the web, recharge centers may start applying new rates based on the approved effective dates of the rates</a:t>
            </a:r>
          </a:p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centers should notify customers of rate changes</a:t>
            </a:r>
          </a:p>
        </p:txBody>
      </p:sp>
    </p:spTree>
    <p:extLst>
      <p:ext uri="{BB962C8B-B14F-4D97-AF65-F5344CB8AC3E}">
        <p14:creationId xmlns:p14="http://schemas.microsoft.com/office/powerpoint/2010/main" val="18723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Self-Certification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Detailed Review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68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48634"/>
            <a:ext cx="10120062" cy="349969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All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self-certification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forms are reviewed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centrally.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8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If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 unit’s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revenue is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greater than $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500,000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:</a:t>
            </a:r>
            <a:endParaRPr lang="en-US" sz="2400" dirty="0" smtClean="0">
              <a:solidFill>
                <a:srgbClr val="FAFAFA"/>
              </a:solidFill>
              <a:latin typeface="FreightSans Pro Semibold" panose="02000603040000020004" pitchFamily="50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 self-certification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needs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to be issued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If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 unit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recharges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C&amp;G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:</a:t>
            </a:r>
            <a:endParaRPr lang="en-US" sz="2400" dirty="0" smtClean="0">
              <a:solidFill>
                <a:srgbClr val="FAFAFA"/>
              </a:solidFill>
              <a:latin typeface="FreightSans Pro Semibold" panose="02000603040000020004" pitchFamily="50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 self-certification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needs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to be issued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If a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unit’s revenue is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less than $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500,000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, and the unit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does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not recharge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C&amp;G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:</a:t>
            </a:r>
            <a:endParaRPr lang="en-US" sz="2400" dirty="0" smtClean="0">
              <a:solidFill>
                <a:srgbClr val="FAFAFA"/>
              </a:solidFill>
              <a:latin typeface="FreightSans Pro Semibold" panose="02000603040000020004" pitchFamily="50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 self-certification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does not need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to be issued</a:t>
            </a:r>
          </a:p>
        </p:txBody>
      </p:sp>
    </p:spTree>
    <p:extLst>
      <p:ext uri="{BB962C8B-B14F-4D97-AF65-F5344CB8AC3E}">
        <p14:creationId xmlns:p14="http://schemas.microsoft.com/office/powerpoint/2010/main" val="358256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Self-Certification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Units Less than $500,000 per year in Income / Revenue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69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48634"/>
            <a:ext cx="10120062" cy="290914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If annual recharge activity drops below $500,000 in annual recharge income and recharge activities are not charged to C&amp;G, the unit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emails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their division to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be exempt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from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self-certification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process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After their review, the division will notify the recharge lead to update the recharge records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There is no need to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self-certify until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 $500,000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income level is reached and determined to be permanent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(unless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activities are recharged to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C&amp;G)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7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1069734"/>
            <a:ext cx="1001027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Framing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Recharge Activities: Why Recharge?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29587"/>
            <a:ext cx="9992226" cy="30204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Direct expenses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are directly charged to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C&amp;G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Indirect expenses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are charged to C&amp;G by multiplying Direct expenses by an F&amp;A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rate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rates are established based on direct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expenses</a:t>
            </a:r>
          </a:p>
          <a:p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and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provide a mechanism to allocate costs to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C&amp;G,</a:t>
            </a:r>
          </a:p>
          <a:p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enabling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university to be reimbursed for the C&amp;G activities it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conducts.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1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70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30261" y="2123574"/>
            <a:ext cx="2302878" cy="210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8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9. Audit</a:t>
            </a:r>
            <a:endParaRPr lang="en-US" sz="4800" dirty="0">
              <a:solidFill>
                <a:srgbClr val="FAFAFA"/>
              </a:solidFill>
              <a:latin typeface="FreightSans Pro Medium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20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Audit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71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48634"/>
            <a:ext cx="10120062" cy="229954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From time to time, internal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and/or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external audits will occur for recharge units</a:t>
            </a:r>
          </a:p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units should always be prepared to be audited and should maintain clean and accurate information about their recharge activities</a:t>
            </a:r>
          </a:p>
        </p:txBody>
      </p:sp>
    </p:spTree>
    <p:extLst>
      <p:ext uri="{BB962C8B-B14F-4D97-AF65-F5344CB8AC3E}">
        <p14:creationId xmlns:p14="http://schemas.microsoft.com/office/powerpoint/2010/main" val="75417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72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0638" y="2123574"/>
            <a:ext cx="9610724" cy="210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8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10. Sustainability </a:t>
            </a:r>
            <a:r>
              <a:rPr lang="en-US" sz="48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and Green Practices</a:t>
            </a:r>
            <a:endParaRPr lang="en-US" sz="4800" dirty="0">
              <a:solidFill>
                <a:srgbClr val="FAFAFA"/>
              </a:solidFill>
              <a:latin typeface="FreightSans Pro Medium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6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Sustainability and Green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Practices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73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48635"/>
            <a:ext cx="10120062" cy="266149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1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units are expected to support and embrace the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zero waste and carbon neutrality goals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established on November 2013 by President Janet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Napolitano,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which commits UC to emitting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net zero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greenhouse gases from its buildings and vehicle fleet by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2025</a:t>
            </a:r>
          </a:p>
          <a:p>
            <a:pPr marL="342900" indent="-342900">
              <a:lnSpc>
                <a:spcPts val="31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When making decisions about investments, the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carbon footprint impact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should be an element of the decision making process</a:t>
            </a:r>
          </a:p>
        </p:txBody>
      </p:sp>
    </p:spTree>
    <p:extLst>
      <p:ext uri="{BB962C8B-B14F-4D97-AF65-F5344CB8AC3E}">
        <p14:creationId xmlns:p14="http://schemas.microsoft.com/office/powerpoint/2010/main" val="40438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Sustainability and Green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Practices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74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48634"/>
            <a:ext cx="10120062" cy="27376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When possible,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gas-powered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equipment,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vehicles,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and tools should be replaced with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electric-powered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ones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to limit our carbon footprints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Goods outsourced from suppliers should also be evaluated from the perspective of zero waste and carbon footprint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Plastics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should be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eliminated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from recharge operations when possible and be replaced with materials which can be reused or composted</a:t>
            </a:r>
          </a:p>
        </p:txBody>
      </p:sp>
    </p:spTree>
    <p:extLst>
      <p:ext uri="{BB962C8B-B14F-4D97-AF65-F5344CB8AC3E}">
        <p14:creationId xmlns:p14="http://schemas.microsoft.com/office/powerpoint/2010/main" val="220757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75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1422" y="2123574"/>
            <a:ext cx="8393906" cy="210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8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11</a:t>
            </a:r>
            <a:r>
              <a:rPr lang="en-US" sz="48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. Closing a Recharge Operation</a:t>
            </a:r>
          </a:p>
        </p:txBody>
      </p:sp>
    </p:spTree>
    <p:extLst>
      <p:ext uri="{BB962C8B-B14F-4D97-AF65-F5344CB8AC3E}">
        <p14:creationId xmlns:p14="http://schemas.microsoft.com/office/powerpoint/2010/main" val="25340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Closing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Operation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76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48634"/>
            <a:ext cx="10120062" cy="220429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Notify the Division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/ Dean’s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Office within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10 days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of deciding to close a recharge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operation</a:t>
            </a:r>
          </a:p>
          <a:p>
            <a:pPr marL="800100" lvl="1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Division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will forward the request to the Recharge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Lead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Advise of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date-of-closure</a:t>
            </a:r>
          </a:p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Include proposal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on how to account for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any surplus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/ deficit in the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unit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1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Closing a Recharge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Operation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77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48635"/>
            <a:ext cx="10120062" cy="293771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If surplus is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greater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than 1 month operating cost,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balance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will be refunded to customers on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pro-rata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basis</a:t>
            </a:r>
          </a:p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If surplus is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less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 than 1 month operating cost,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balance will be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moved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to appropriate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chart string</a:t>
            </a:r>
          </a:p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Must settle balance within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30 days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of closure</a:t>
            </a:r>
          </a:p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Deficits at fiscal year’s end are subject to the terms of the campus’ deficit resolution policy without the application of a tolerance</a:t>
            </a:r>
          </a:p>
        </p:txBody>
      </p:sp>
    </p:spTree>
    <p:extLst>
      <p:ext uri="{BB962C8B-B14F-4D97-AF65-F5344CB8AC3E}">
        <p14:creationId xmlns:p14="http://schemas.microsoft.com/office/powerpoint/2010/main" val="37612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78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5086" y="2123574"/>
            <a:ext cx="4968478" cy="210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8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12. Common Issues</a:t>
            </a:r>
          </a:p>
        </p:txBody>
      </p:sp>
    </p:spTree>
    <p:extLst>
      <p:ext uri="{BB962C8B-B14F-4D97-AF65-F5344CB8AC3E}">
        <p14:creationId xmlns:p14="http://schemas.microsoft.com/office/powerpoint/2010/main" val="88118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Common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Issues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79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48634"/>
            <a:ext cx="10120062" cy="30520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How to fund equipment purchases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:</a:t>
            </a: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Equipment reserves</a:t>
            </a:r>
          </a:p>
          <a:p>
            <a:pPr marL="800100" lvl="1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Gifts / donations</a:t>
            </a:r>
          </a:p>
          <a:p>
            <a:pPr marL="800100" lvl="1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Campus or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third party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loans</a:t>
            </a:r>
          </a:p>
          <a:p>
            <a:pPr marL="800100" lvl="1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Operating or capital lease</a:t>
            </a:r>
          </a:p>
          <a:p>
            <a:pPr marL="800100" lvl="1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Surcharge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income</a:t>
            </a:r>
          </a:p>
        </p:txBody>
      </p:sp>
    </p:spTree>
    <p:extLst>
      <p:ext uri="{BB962C8B-B14F-4D97-AF65-F5344CB8AC3E}">
        <p14:creationId xmlns:p14="http://schemas.microsoft.com/office/powerpoint/2010/main" val="186281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5278" y="2123574"/>
            <a:ext cx="7901405" cy="210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8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2. What </a:t>
            </a:r>
            <a:r>
              <a:rPr lang="en-US" sz="48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is a Recharge Center?</a:t>
            </a:r>
          </a:p>
        </p:txBody>
      </p:sp>
    </p:spTree>
    <p:extLst>
      <p:ext uri="{BB962C8B-B14F-4D97-AF65-F5344CB8AC3E}">
        <p14:creationId xmlns:p14="http://schemas.microsoft.com/office/powerpoint/2010/main" val="42207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Common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Issues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80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48634"/>
            <a:ext cx="10120062" cy="260434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Depreciation omitted from rate development</a:t>
            </a:r>
          </a:p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Failure to follow billing policies and procedures</a:t>
            </a:r>
          </a:p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Adjustments for inventory</a:t>
            </a:r>
          </a:p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Established surplus / deficit reduction plan not executed</a:t>
            </a:r>
          </a:p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Unallowable costs in rate development</a:t>
            </a:r>
          </a:p>
        </p:txBody>
      </p:sp>
    </p:spTree>
    <p:extLst>
      <p:ext uri="{BB962C8B-B14F-4D97-AF65-F5344CB8AC3E}">
        <p14:creationId xmlns:p14="http://schemas.microsoft.com/office/powerpoint/2010/main" val="5447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Common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Issues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81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58159"/>
            <a:ext cx="10120062" cy="249956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Distortion of financial position by surcharge income and/or depreciation income recorded to operations fund</a:t>
            </a:r>
          </a:p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Inappropriate allocation basis in rate development</a:t>
            </a:r>
          </a:p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Charging unapproved rates</a:t>
            </a:r>
          </a:p>
          <a:p>
            <a:pPr marL="342900" indent="-342900">
              <a:lnSpc>
                <a:spcPts val="31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Inappropriate use of surplus balances</a:t>
            </a:r>
          </a:p>
        </p:txBody>
      </p:sp>
    </p:spTree>
    <p:extLst>
      <p:ext uri="{BB962C8B-B14F-4D97-AF65-F5344CB8AC3E}">
        <p14:creationId xmlns:p14="http://schemas.microsoft.com/office/powerpoint/2010/main" val="367963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82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62" y="2123574"/>
            <a:ext cx="10048875" cy="210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800" dirty="0" smtClean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13. References </a:t>
            </a:r>
            <a:r>
              <a:rPr lang="en-US" sz="48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and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108558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References and Contact Information</a:t>
            </a:r>
            <a:endParaRPr lang="en-US" sz="3200" dirty="0" smtClean="0">
              <a:solidFill>
                <a:schemeClr val="bg1"/>
              </a:solidFill>
              <a:latin typeface="FreightSans Pro Medium" panose="02000606030000020004" pitchFamily="50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83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48634"/>
            <a:ext cx="10120062" cy="290914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Website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cfo.berkeley.edu/recharge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Policy Document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Business and Finance Bulletin A-47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Business and Finance Bulletin A-56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Contract and Grant Manual</a:t>
            </a:r>
          </a:p>
        </p:txBody>
      </p:sp>
    </p:spTree>
    <p:extLst>
      <p:ext uri="{BB962C8B-B14F-4D97-AF65-F5344CB8AC3E}">
        <p14:creationId xmlns:p14="http://schemas.microsoft.com/office/powerpoint/2010/main" val="32285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References and Contact Information</a:t>
            </a:r>
            <a:endParaRPr lang="en-US" sz="3200" dirty="0" smtClean="0">
              <a:solidFill>
                <a:schemeClr val="bg1"/>
              </a:solidFill>
              <a:latin typeface="FreightSans Pro Medium" panose="02000606030000020004" pitchFamily="50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84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48634"/>
            <a:ext cx="10120062" cy="290914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Billing Policies &amp; Procedures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Facilities and Administrative rates (F&amp;A rate)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OMB Uniform Guidance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AFC Policy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AFC Campus Policies and Procedures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Sustainability Office</a:t>
            </a:r>
          </a:p>
        </p:txBody>
      </p:sp>
    </p:spTree>
    <p:extLst>
      <p:ext uri="{BB962C8B-B14F-4D97-AF65-F5344CB8AC3E}">
        <p14:creationId xmlns:p14="http://schemas.microsoft.com/office/powerpoint/2010/main" val="6884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References and Contact Information</a:t>
            </a:r>
            <a:endParaRPr lang="en-US" sz="3200" dirty="0" smtClean="0">
              <a:solidFill>
                <a:schemeClr val="bg1"/>
              </a:solidFill>
              <a:latin typeface="FreightSans Pro Medium" panose="02000606030000020004" pitchFamily="50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Resources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85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48634"/>
            <a:ext cx="10120062" cy="290914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All recharge related correspondence: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recharge_certification@berkeley.edu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400" dirty="0">
              <a:solidFill>
                <a:srgbClr val="FAFAFA"/>
              </a:solidFill>
              <a:latin typeface="FreightSans Pro Book" panose="02000606030000020004" pitchFamily="50" charset="0"/>
              <a:cs typeface="Calibri" panose="020F0502020204030204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Recharge policy and procedures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queries - </a:t>
            </a:r>
            <a:r>
              <a:rPr lang="en-US" sz="2400" dirty="0" err="1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Herve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’ </a:t>
            </a:r>
            <a:r>
              <a:rPr lang="en-US" sz="2400" dirty="0" err="1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Bruckert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hbruckert@berkeley.edu </a:t>
            </a:r>
            <a:endParaRPr lang="en-US" sz="2400" dirty="0">
              <a:solidFill>
                <a:srgbClr val="FAFAFA"/>
              </a:solidFill>
              <a:latin typeface="FreightSans Pro Semibold" panose="0200060304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7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86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64631" y="2123574"/>
            <a:ext cx="6567488" cy="210920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800" dirty="0">
                <a:solidFill>
                  <a:srgbClr val="FAFAFA"/>
                </a:solidFill>
                <a:latin typeface="FreightSans Pro Medium" panose="02000606030000020004" pitchFamily="50" charset="0"/>
                <a:cs typeface="Calibri" panose="020F0502020204030204" pitchFamily="34" charset="0"/>
              </a:rPr>
              <a:t>14. Forms and Templates</a:t>
            </a:r>
          </a:p>
        </p:txBody>
      </p:sp>
    </p:spTree>
    <p:extLst>
      <p:ext uri="{BB962C8B-B14F-4D97-AF65-F5344CB8AC3E}">
        <p14:creationId xmlns:p14="http://schemas.microsoft.com/office/powerpoint/2010/main" val="413198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Forms and 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Templates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87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148634"/>
            <a:ext cx="10120062" cy="200426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Forms and templates can be found on the recharge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website: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cfo.berkeley.edu/recharge</a:t>
            </a:r>
            <a:endParaRPr lang="en-US" sz="2400" dirty="0">
              <a:solidFill>
                <a:srgbClr val="FAFAFA"/>
              </a:solidFill>
              <a:latin typeface="FreightSans Pro Semibold" panose="02000603040000020004" pitchFamily="50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04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863" y="696396"/>
            <a:ext cx="10010274" cy="9205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What </a:t>
            </a:r>
            <a:r>
              <a:rPr lang="en-US" sz="3200" dirty="0">
                <a:solidFill>
                  <a:schemeClr val="bg1"/>
                </a:solidFill>
                <a:latin typeface="FreightSans Pro Medium" panose="02000606030000020004" pitchFamily="50" charset="0"/>
              </a:rPr>
              <a:t>is a Recharge Center</a:t>
            </a:r>
            <a:r>
              <a:rPr lang="en-US" sz="3200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FreightSans Pro Medium" panose="02000606030000020004" pitchFamily="50" charset="0"/>
              </a:rPr>
              <a:t>Rules and </a:t>
            </a:r>
            <a:r>
              <a:rPr lang="en-US" sz="2400" b="1" dirty="0" smtClean="0">
                <a:solidFill>
                  <a:schemeClr val="bg1"/>
                </a:solidFill>
                <a:latin typeface="FreightSans Pro Medium" panose="02000606030000020004" pitchFamily="50" charset="0"/>
              </a:rPr>
              <a:t>Criteria</a:t>
            </a:r>
            <a:endParaRPr lang="en-US" sz="2400" b="1" dirty="0">
              <a:solidFill>
                <a:schemeClr val="bg1"/>
              </a:solidFill>
              <a:latin typeface="FreightSans Pro Medium" panose="02000606030000020004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2B5E-E7C5-4AFF-98A0-CE95374149DA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0863" y="2081961"/>
            <a:ext cx="9992226" cy="26519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Unit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providing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specific goods or services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to a number of campus departments on an </a:t>
            </a:r>
            <a:r>
              <a:rPr lang="en-US" sz="2400" dirty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ongoing </a:t>
            </a:r>
            <a:r>
              <a:rPr lang="en-US" sz="2400" dirty="0" smtClean="0">
                <a:solidFill>
                  <a:srgbClr val="FAFAFA"/>
                </a:solidFill>
                <a:latin typeface="FreightSans Pro Semibold" panose="02000603040000020004" pitchFamily="50" charset="0"/>
                <a:cs typeface="Calibri" panose="020F0502020204030204" pitchFamily="34" charset="0"/>
              </a:rPr>
              <a:t>basis</a:t>
            </a:r>
          </a:p>
          <a:p>
            <a:pPr marL="800100" lvl="1" indent="-342900">
              <a:lnSpc>
                <a:spcPts val="33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The </a:t>
            </a:r>
            <a:r>
              <a:rPr lang="en-US" sz="2400" dirty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unit is allowed to recover its costs in providing those goods or services through a charge to its </a:t>
            </a:r>
            <a:r>
              <a:rPr lang="en-US" sz="2400" dirty="0" smtClean="0">
                <a:solidFill>
                  <a:srgbClr val="FAFAFA"/>
                </a:solidFill>
                <a:latin typeface="FreightSans Pro Book" panose="02000606030000020004" pitchFamily="50" charset="0"/>
                <a:cs typeface="Calibri" panose="020F0502020204030204" pitchFamily="34" charset="0"/>
              </a:rPr>
              <a:t>users</a:t>
            </a:r>
          </a:p>
        </p:txBody>
      </p:sp>
    </p:spTree>
    <p:extLst>
      <p:ext uri="{BB962C8B-B14F-4D97-AF65-F5344CB8AC3E}">
        <p14:creationId xmlns:p14="http://schemas.microsoft.com/office/powerpoint/2010/main" val="35867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4221</Words>
  <Application>Microsoft Office PowerPoint</Application>
  <PresentationFormat>Widescreen</PresentationFormat>
  <Paragraphs>625</Paragraphs>
  <Slides>87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4" baseType="lpstr">
      <vt:lpstr>Arial</vt:lpstr>
      <vt:lpstr>Calibri</vt:lpstr>
      <vt:lpstr>Calibri Light</vt:lpstr>
      <vt:lpstr>FreightSans Pro Book</vt:lpstr>
      <vt:lpstr>FreightSans Pro Medium</vt:lpstr>
      <vt:lpstr>FreightSans Pro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Two Thousand</dc:creator>
  <cp:lastModifiedBy>Herve' Bruckert</cp:lastModifiedBy>
  <cp:revision>128</cp:revision>
  <dcterms:created xsi:type="dcterms:W3CDTF">2021-07-07T18:45:53Z</dcterms:created>
  <dcterms:modified xsi:type="dcterms:W3CDTF">2021-12-03T15:41:12Z</dcterms:modified>
</cp:coreProperties>
</file>