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69" r:id="rId2"/>
    <p:sldId id="413" r:id="rId3"/>
    <p:sldId id="414" r:id="rId4"/>
    <p:sldId id="260" r:id="rId5"/>
    <p:sldId id="364" r:id="rId6"/>
    <p:sldId id="365" r:id="rId7"/>
    <p:sldId id="368" r:id="rId8"/>
    <p:sldId id="279" r:id="rId9"/>
    <p:sldId id="280" r:id="rId10"/>
    <p:sldId id="373" r:id="rId11"/>
    <p:sldId id="369" r:id="rId12"/>
    <p:sldId id="377" r:id="rId13"/>
    <p:sldId id="370" r:id="rId14"/>
    <p:sldId id="378" r:id="rId15"/>
    <p:sldId id="371" r:id="rId16"/>
    <p:sldId id="379" r:id="rId17"/>
    <p:sldId id="376" r:id="rId18"/>
    <p:sldId id="297" r:id="rId19"/>
    <p:sldId id="304" r:id="rId20"/>
    <p:sldId id="298" r:id="rId21"/>
    <p:sldId id="382" r:id="rId22"/>
    <p:sldId id="383" r:id="rId23"/>
    <p:sldId id="384" r:id="rId24"/>
    <p:sldId id="385" r:id="rId25"/>
    <p:sldId id="302" r:id="rId26"/>
    <p:sldId id="303" r:id="rId27"/>
    <p:sldId id="386" r:id="rId28"/>
    <p:sldId id="387" r:id="rId29"/>
    <p:sldId id="388" r:id="rId30"/>
    <p:sldId id="389" r:id="rId31"/>
    <p:sldId id="390" r:id="rId32"/>
    <p:sldId id="391" r:id="rId33"/>
    <p:sldId id="392" r:id="rId34"/>
    <p:sldId id="393" r:id="rId35"/>
    <p:sldId id="394" r:id="rId36"/>
    <p:sldId id="395" r:id="rId37"/>
    <p:sldId id="396" r:id="rId38"/>
    <p:sldId id="323" r:id="rId39"/>
    <p:sldId id="324" r:id="rId40"/>
    <p:sldId id="397" r:id="rId41"/>
    <p:sldId id="398" r:id="rId42"/>
    <p:sldId id="399" r:id="rId43"/>
    <p:sldId id="400" r:id="rId44"/>
    <p:sldId id="401" r:id="rId45"/>
    <p:sldId id="329" r:id="rId46"/>
    <p:sldId id="330" r:id="rId47"/>
    <p:sldId id="402" r:id="rId48"/>
    <p:sldId id="334" r:id="rId49"/>
    <p:sldId id="335" r:id="rId50"/>
    <p:sldId id="403" r:id="rId51"/>
    <p:sldId id="404" r:id="rId52"/>
    <p:sldId id="405" r:id="rId53"/>
    <p:sldId id="406" r:id="rId54"/>
    <p:sldId id="336" r:id="rId55"/>
    <p:sldId id="337" r:id="rId56"/>
    <p:sldId id="408" r:id="rId57"/>
    <p:sldId id="321" r:id="rId58"/>
    <p:sldId id="357" r:id="rId59"/>
    <p:sldId id="409" r:id="rId60"/>
    <p:sldId id="410" r:id="rId61"/>
    <p:sldId id="411" r:id="rId62"/>
    <p:sldId id="412" r:id="rId63"/>
    <p:sldId id="358" r:id="rId64"/>
    <p:sldId id="359" r:id="rId65"/>
    <p:sldId id="360" r:id="rId66"/>
    <p:sldId id="361" r:id="rId67"/>
    <p:sldId id="36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C5C"/>
    <a:srgbClr val="122D46"/>
    <a:srgbClr val="003262"/>
    <a:srgbClr val="FAFAFA"/>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B1F5F-3D74-4683-83AC-4D07B7E16C39}" type="datetimeFigureOut">
              <a:rPr lang="en-US" smtClean="0"/>
              <a:t>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7F7E8-5B34-4F51-A24F-CA6DF52773A5}" type="slidenum">
              <a:rPr lang="en-US" smtClean="0"/>
              <a:t>‹#›</a:t>
            </a:fld>
            <a:endParaRPr lang="en-US" dirty="0"/>
          </a:p>
        </p:txBody>
      </p:sp>
    </p:spTree>
    <p:extLst>
      <p:ext uri="{BB962C8B-B14F-4D97-AF65-F5344CB8AC3E}">
        <p14:creationId xmlns:p14="http://schemas.microsoft.com/office/powerpoint/2010/main" val="405297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AAF6F8-D33E-457F-B317-560FBB6D6B77}"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361934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4CB1-3AD3-43B5-BEA1-AC4193DF3E4C}"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17126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91789-28A9-479C-BAAD-C61B8B87E6A0}"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143173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F214-9E08-47D9-8D5F-7E093903CCC8}"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37439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A7B422-DC3A-4B0C-A6E9-81FB74136D7A}"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93539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60C9CC-551B-4412-BDA1-14517907744B}" type="datetime1">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396479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BC2AD-A8D4-49FF-99AC-A1651ECAD143}" type="datetime1">
              <a:rPr lang="en-US" smtClean="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24831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5F447-B9E9-46BA-A673-4EF450885485}" type="datetime1">
              <a:rPr lang="en-US" smtClean="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6753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50146-A9BB-4BC3-AEFD-3D3034F819EF}" type="datetime1">
              <a:rPr lang="en-US" smtClean="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222310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035887-5ABF-48B5-94FA-691655C1E19B}" type="datetime1">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245835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622612-E8C0-4380-87DF-92F9E3AABDFC}" type="datetime1">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D2B5E-E7C5-4AFF-98A0-CE95374149DA}" type="slidenum">
              <a:rPr lang="en-US" smtClean="0"/>
              <a:t>‹#›</a:t>
            </a:fld>
            <a:endParaRPr lang="en-US" dirty="0"/>
          </a:p>
        </p:txBody>
      </p:sp>
    </p:spTree>
    <p:extLst>
      <p:ext uri="{BB962C8B-B14F-4D97-AF65-F5344CB8AC3E}">
        <p14:creationId xmlns:p14="http://schemas.microsoft.com/office/powerpoint/2010/main" val="25637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B2A72-17C8-4E55-B86B-AB58416E78B1}" type="datetime1">
              <a:rPr lang="en-US" smtClean="0"/>
              <a:t>12/8/2023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D2B5E-E7C5-4AFF-98A0-CE95374149DA}" type="slidenum">
              <a:rPr lang="en-US" smtClean="0"/>
              <a:t>‹#›</a:t>
            </a:fld>
            <a:endParaRPr lang="en-US" dirty="0"/>
          </a:p>
        </p:txBody>
      </p:sp>
    </p:spTree>
    <p:extLst>
      <p:ext uri="{BB962C8B-B14F-4D97-AF65-F5344CB8AC3E}">
        <p14:creationId xmlns:p14="http://schemas.microsoft.com/office/powerpoint/2010/main" val="300084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9015" y="457201"/>
            <a:ext cx="10148638" cy="1335504"/>
          </a:xfrm>
          <a:prstGeom prst="rect">
            <a:avLst/>
          </a:prstGeom>
          <a:noFill/>
        </p:spPr>
        <p:txBody>
          <a:bodyPr wrap="square" rtlCol="0" anchor="ctr">
            <a:noAutofit/>
          </a:bodyPr>
          <a:lstStyle/>
          <a:p>
            <a:r>
              <a:rPr lang="en-US" sz="4500" dirty="0">
                <a:solidFill>
                  <a:srgbClr val="FAFAFA"/>
                </a:solidFill>
                <a:latin typeface="FreightSans Pro Medium" panose="02000606030000020004" pitchFamily="50" charset="0"/>
                <a:cs typeface="Calibri" panose="020F0502020204030204" pitchFamily="34" charset="0"/>
              </a:rPr>
              <a:t>Developing Recharge Rates</a:t>
            </a:r>
            <a:endParaRPr lang="en-US" sz="4500" dirty="0" smtClean="0">
              <a:solidFill>
                <a:srgbClr val="FAFAFA"/>
              </a:solidFill>
              <a:latin typeface="FreightSans Pro Medium" panose="02000606030000020004" pitchFamily="50"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1</a:t>
            </a:fld>
            <a:endParaRPr lang="en-US" dirty="0">
              <a:solidFill>
                <a:schemeClr val="bg1"/>
              </a:solidFill>
            </a:endParaRPr>
          </a:p>
        </p:txBody>
      </p:sp>
      <p:sp>
        <p:nvSpPr>
          <p:cNvPr id="8" name="TextBox 7"/>
          <p:cNvSpPr txBox="1"/>
          <p:nvPr/>
        </p:nvSpPr>
        <p:spPr>
          <a:xfrm>
            <a:off x="1149016" y="2141621"/>
            <a:ext cx="9992226" cy="451184"/>
          </a:xfrm>
          <a:prstGeom prst="rect">
            <a:avLst/>
          </a:prstGeom>
          <a:noFill/>
        </p:spPr>
        <p:txBody>
          <a:bodyPr wrap="square" rtlCol="0" anchor="ctr">
            <a:noAutofit/>
          </a:bodyPr>
          <a:lstStyle/>
          <a:p>
            <a:r>
              <a:rPr lang="en-US" sz="3600" dirty="0" smtClean="0">
                <a:solidFill>
                  <a:srgbClr val="FAFAFA"/>
                </a:solidFill>
                <a:latin typeface="FreightSans Pro Medium" panose="02000606030000020004" pitchFamily="50" charset="0"/>
                <a:cs typeface="Calibri" panose="020F0502020204030204" pitchFamily="34" charset="0"/>
              </a:rPr>
              <a:t>Financial Planning and Analysis</a:t>
            </a:r>
            <a:endParaRPr lang="en-US" sz="3600" dirty="0">
              <a:solidFill>
                <a:srgbClr val="FAFAFA"/>
              </a:solidFill>
              <a:latin typeface="FreightSans Pro Medium" panose="02000606030000020004" pitchFamily="50" charset="0"/>
              <a:cs typeface="Calibri" panose="020F0502020204030204" pitchFamily="34" charset="0"/>
            </a:endParaRPr>
          </a:p>
        </p:txBody>
      </p:sp>
      <p:sp>
        <p:nvSpPr>
          <p:cNvPr id="9" name="TextBox 8"/>
          <p:cNvSpPr txBox="1"/>
          <p:nvPr/>
        </p:nvSpPr>
        <p:spPr>
          <a:xfrm>
            <a:off x="1149016" y="2923674"/>
            <a:ext cx="9992226" cy="451184"/>
          </a:xfrm>
          <a:prstGeom prst="rect">
            <a:avLst/>
          </a:prstGeom>
          <a:noFill/>
        </p:spPr>
        <p:txBody>
          <a:bodyPr wrap="square" rtlCol="0" anchor="ctr">
            <a:noAutofit/>
          </a:bodyPr>
          <a:lstStyle/>
          <a:p>
            <a:r>
              <a:rPr lang="en-US" sz="2800" dirty="0" smtClean="0">
                <a:solidFill>
                  <a:srgbClr val="FAFAFA"/>
                </a:solidFill>
                <a:latin typeface="FreightSans Pro Medium" panose="02000606030000020004" pitchFamily="50" charset="0"/>
                <a:cs typeface="Calibri" panose="020F0502020204030204" pitchFamily="34" charset="0"/>
              </a:rPr>
              <a:t>Herv</a:t>
            </a:r>
            <a:r>
              <a:rPr lang="en-US" sz="2800" dirty="0">
                <a:solidFill>
                  <a:srgbClr val="FAFAFA"/>
                </a:solidFill>
                <a:latin typeface="FreightSans Pro Medium" panose="02000606030000020004" pitchFamily="50" charset="0"/>
                <a:cs typeface="Calibri" panose="020F0502020204030204" pitchFamily="34" charset="0"/>
              </a:rPr>
              <a:t>é</a:t>
            </a:r>
            <a:r>
              <a:rPr lang="en-US" sz="2800" dirty="0" smtClean="0">
                <a:solidFill>
                  <a:srgbClr val="FAFAFA"/>
                </a:solidFill>
                <a:latin typeface="FreightSans Pro Medium" panose="02000606030000020004" pitchFamily="50" charset="0"/>
                <a:cs typeface="Calibri" panose="020F0502020204030204" pitchFamily="34" charset="0"/>
              </a:rPr>
              <a:t> Bruckert</a:t>
            </a:r>
            <a:endParaRPr lang="en-US" sz="2800" dirty="0">
              <a:solidFill>
                <a:srgbClr val="FAFAFA"/>
              </a:solidFill>
              <a:latin typeface="FreightSans Pro Medium" panose="02000606030000020004" pitchFamily="50" charset="0"/>
              <a:cs typeface="Calibri" panose="020F0502020204030204" pitchFamily="34" charset="0"/>
            </a:endParaRPr>
          </a:p>
        </p:txBody>
      </p:sp>
      <p:sp>
        <p:nvSpPr>
          <p:cNvPr id="10" name="TextBox 9"/>
          <p:cNvSpPr txBox="1"/>
          <p:nvPr/>
        </p:nvSpPr>
        <p:spPr>
          <a:xfrm>
            <a:off x="1149016" y="3397752"/>
            <a:ext cx="9992226" cy="451184"/>
          </a:xfrm>
          <a:prstGeom prst="rect">
            <a:avLst/>
          </a:prstGeom>
          <a:noFill/>
        </p:spPr>
        <p:txBody>
          <a:bodyPr wrap="square" rtlCol="0" anchor="ctr">
            <a:noAutofit/>
          </a:bodyPr>
          <a:lstStyle/>
          <a:p>
            <a:r>
              <a:rPr lang="en-US" sz="2800" dirty="0" smtClean="0">
                <a:solidFill>
                  <a:srgbClr val="FAFAFA"/>
                </a:solidFill>
                <a:latin typeface="FreightSans Pro Medium" panose="02000606030000020004" pitchFamily="50" charset="0"/>
                <a:cs typeface="Calibri" panose="020F0502020204030204" pitchFamily="34" charset="0"/>
              </a:rPr>
              <a:t>December , 2023</a:t>
            </a:r>
            <a:endParaRPr lang="en-US" sz="2800" dirty="0">
              <a:solidFill>
                <a:srgbClr val="FAFAFA"/>
              </a:solidFill>
              <a:latin typeface="FreightSans Pro Medium" panose="02000606030000020004" pitchFamily="50" charset="0"/>
              <a:cs typeface="Calibri" panose="020F0502020204030204" pitchFamily="34" charset="0"/>
            </a:endParaRPr>
          </a:p>
        </p:txBody>
      </p:sp>
    </p:spTree>
    <p:extLst>
      <p:ext uri="{BB962C8B-B14F-4D97-AF65-F5344CB8AC3E}">
        <p14:creationId xmlns:p14="http://schemas.microsoft.com/office/powerpoint/2010/main" val="134020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10</a:t>
            </a:fld>
            <a:endParaRPr lang="en-US" dirty="0">
              <a:solidFill>
                <a:schemeClr val="bg1"/>
              </a:solidFill>
            </a:endParaRPr>
          </a:p>
        </p:txBody>
      </p:sp>
      <p:sp>
        <p:nvSpPr>
          <p:cNvPr id="8" name="TextBox 7"/>
          <p:cNvSpPr txBox="1"/>
          <p:nvPr/>
        </p:nvSpPr>
        <p:spPr>
          <a:xfrm>
            <a:off x="1090862" y="2425280"/>
            <a:ext cx="10262938" cy="2007439"/>
          </a:xfrm>
          <a:prstGeom prst="rect">
            <a:avLst/>
          </a:prstGeom>
          <a:noFill/>
        </p:spPr>
        <p:txBody>
          <a:bodyPr wrap="square" rtlCol="0" anchor="ctr">
            <a:noAutofit/>
          </a:bodyPr>
          <a:lstStyle/>
          <a:p>
            <a:pPr>
              <a:lnSpc>
                <a:spcPts val="3300"/>
              </a:lnSpc>
              <a:spcBef>
                <a:spcPts val="400"/>
              </a:spcBef>
              <a:spcAft>
                <a:spcPts val="400"/>
              </a:spcAft>
            </a:pPr>
            <a:r>
              <a:rPr lang="en-US" sz="2400" dirty="0" smtClean="0">
                <a:solidFill>
                  <a:srgbClr val="FAFAFA"/>
                </a:solidFill>
                <a:latin typeface="FreightSans Pro Semibold" panose="02000603040000020004" pitchFamily="50" charset="0"/>
                <a:cs typeface="Calibri" panose="020F0502020204030204" pitchFamily="34" charset="0"/>
              </a:rPr>
              <a:t>Machine Shop</a:t>
            </a:r>
          </a:p>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The shop </a:t>
            </a:r>
            <a:r>
              <a:rPr lang="en-US" sz="2400" dirty="0">
                <a:solidFill>
                  <a:srgbClr val="FAFAFA"/>
                </a:solidFill>
                <a:latin typeface="FreightSans Pro Book" panose="02000606030000020004" pitchFamily="50" charset="0"/>
                <a:cs typeface="Calibri" panose="020F0502020204030204" pitchFamily="34" charset="0"/>
              </a:rPr>
              <a:t>makes satellite parts</a:t>
            </a:r>
            <a:r>
              <a:rPr lang="en-US" sz="2400" dirty="0" smtClean="0">
                <a:solidFill>
                  <a:srgbClr val="FAFAFA"/>
                </a:solidFill>
                <a:latin typeface="FreightSans Pro Book" panose="02000606030000020004" pitchFamily="50" charset="0"/>
                <a:cs typeface="Calibri" panose="020F0502020204030204" pitchFamily="34" charset="0"/>
              </a:rPr>
              <a:t>, and </a:t>
            </a:r>
            <a:r>
              <a:rPr lang="en-US" sz="2400" dirty="0">
                <a:solidFill>
                  <a:srgbClr val="FAFAFA"/>
                </a:solidFill>
                <a:latin typeface="FreightSans Pro Book" panose="02000606030000020004" pitchFamily="50" charset="0"/>
                <a:cs typeface="Calibri" panose="020F0502020204030204" pitchFamily="34" charset="0"/>
              </a:rPr>
              <a:t>also performs unique </a:t>
            </a:r>
            <a:r>
              <a:rPr lang="en-US" sz="2400" dirty="0" smtClean="0">
                <a:solidFill>
                  <a:srgbClr val="FAFAFA"/>
                </a:solidFill>
                <a:latin typeface="FreightSans Pro Book" panose="02000606030000020004" pitchFamily="50" charset="0"/>
                <a:cs typeface="Calibri" panose="020F0502020204030204" pitchFamily="34" charset="0"/>
              </a:rPr>
              <a:t>fabrications</a:t>
            </a:r>
          </a:p>
          <a:p>
            <a:pPr marL="342900" indent="-342900">
              <a:lnSpc>
                <a:spcPts val="3300"/>
              </a:lnSpc>
              <a:spcBef>
                <a:spcPts val="400"/>
              </a:spcBef>
              <a:spcAft>
                <a:spcPts val="400"/>
              </a:spcAft>
              <a:buFont typeface="Arial" panose="020B0604020202020204" pitchFamily="34" charset="0"/>
              <a:buChar char="•"/>
            </a:pPr>
            <a:endParaRPr lang="en-US" sz="2400" dirty="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What </a:t>
            </a:r>
            <a:r>
              <a:rPr lang="en-US" sz="2400" dirty="0">
                <a:solidFill>
                  <a:srgbClr val="FAFAFA"/>
                </a:solidFill>
                <a:latin typeface="FreightSans Pro Book" panose="02000606030000020004" pitchFamily="50" charset="0"/>
                <a:cs typeface="Calibri" panose="020F0502020204030204" pitchFamily="34" charset="0"/>
              </a:rPr>
              <a:t>questions might be asked to determine this recharge unit’s lines of business?</a:t>
            </a:r>
            <a:endParaRPr lang="en-US" sz="2400" dirty="0" smtClean="0">
              <a:solidFill>
                <a:srgbClr val="FAFAFA"/>
              </a:solidFill>
              <a:latin typeface="FreightSans Pro Book" panose="02000606030000020004" pitchFamily="50" charset="0"/>
              <a:cs typeface="Calibri" panose="020F0502020204030204" pitchFamily="34" charset="0"/>
            </a:endParaRP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smtClean="0">
                <a:solidFill>
                  <a:schemeClr val="bg1"/>
                </a:solidFill>
                <a:latin typeface="FreightSans Pro Medium" panose="02000606030000020004" pitchFamily="50" charset="0"/>
              </a:rPr>
              <a:t>Example</a:t>
            </a: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253256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11</a:t>
            </a:fld>
            <a:endParaRPr lang="en-US" dirty="0">
              <a:solidFill>
                <a:schemeClr val="bg1"/>
              </a:solidFill>
            </a:endParaRPr>
          </a:p>
        </p:txBody>
      </p:sp>
      <p:sp>
        <p:nvSpPr>
          <p:cNvPr id="8" name="TextBox 7"/>
          <p:cNvSpPr txBox="1"/>
          <p:nvPr/>
        </p:nvSpPr>
        <p:spPr>
          <a:xfrm>
            <a:off x="1090863" y="2031159"/>
            <a:ext cx="9992226" cy="2278372"/>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Do </a:t>
            </a:r>
            <a:r>
              <a:rPr lang="en-US" sz="2400" dirty="0">
                <a:solidFill>
                  <a:srgbClr val="FAFAFA"/>
                </a:solidFill>
                <a:latin typeface="FreightSans Pro Book" panose="02000606030000020004" pitchFamily="50" charset="0"/>
                <a:cs typeface="Calibri" panose="020F0502020204030204" pitchFamily="34" charset="0"/>
              </a:rPr>
              <a:t>you provide the same satellite parts over and over?</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each satellite part take about the same amount of material and labor?</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For unique parts, is the effort spent different in each case</a:t>
            </a:r>
            <a:r>
              <a:rPr lang="en-US" sz="2400" dirty="0" smtClean="0">
                <a:solidFill>
                  <a:srgbClr val="FAFAFA"/>
                </a:solidFill>
                <a:latin typeface="FreightSans Pro Book" panose="02000606030000020004" pitchFamily="50" charset="0"/>
                <a:cs typeface="Calibri" panose="020F0502020204030204" pitchFamily="34" charset="0"/>
              </a:rPr>
              <a:t>?</a:t>
            </a:r>
            <a:endParaRPr lang="en-US" sz="2400" dirty="0">
              <a:solidFill>
                <a:srgbClr val="FAFAFA"/>
              </a:solidFill>
              <a:latin typeface="FreightSans Pro Book" panose="02000606030000020004" pitchFamily="50" charset="0"/>
              <a:cs typeface="Calibri" panose="020F0502020204030204" pitchFamily="34" charset="0"/>
            </a:endParaRP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a:solidFill>
                  <a:schemeClr val="bg1"/>
                </a:solidFill>
                <a:latin typeface="FreightSans Pro Medium" panose="02000606030000020004" pitchFamily="50" charset="0"/>
              </a:rPr>
              <a:t>Some Possible Questions to Ask</a:t>
            </a:r>
          </a:p>
        </p:txBody>
      </p:sp>
    </p:spTree>
    <p:extLst>
      <p:ext uri="{BB962C8B-B14F-4D97-AF65-F5344CB8AC3E}">
        <p14:creationId xmlns:p14="http://schemas.microsoft.com/office/powerpoint/2010/main" val="313273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12</a:t>
            </a:fld>
            <a:endParaRPr lang="en-US" dirty="0">
              <a:solidFill>
                <a:schemeClr val="bg1"/>
              </a:solidFill>
            </a:endParaRPr>
          </a:p>
        </p:txBody>
      </p:sp>
      <p:sp>
        <p:nvSpPr>
          <p:cNvPr id="8" name="TextBox 7"/>
          <p:cNvSpPr txBox="1"/>
          <p:nvPr/>
        </p:nvSpPr>
        <p:spPr>
          <a:xfrm>
            <a:off x="1090861" y="2425280"/>
            <a:ext cx="10576205" cy="2007439"/>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Semibold" panose="02000603040000020004" pitchFamily="50" charset="0"/>
                <a:cs typeface="Calibri" panose="020F0502020204030204" pitchFamily="34" charset="0"/>
              </a:rPr>
              <a:t>Analytical Facility</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The facility has of number of different machines that perform a variety of </a:t>
            </a:r>
            <a:r>
              <a:rPr lang="en-US" sz="2400" dirty="0" smtClean="0">
                <a:solidFill>
                  <a:srgbClr val="FAFAFA"/>
                </a:solidFill>
                <a:latin typeface="FreightSans Pro Book" panose="02000606030000020004" pitchFamily="50" charset="0"/>
                <a:cs typeface="Calibri" panose="020F0502020204030204" pitchFamily="34" charset="0"/>
              </a:rPr>
              <a:t>analyses</a:t>
            </a:r>
            <a:endParaRPr lang="en-US" sz="2400" dirty="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endParaRPr lang="en-US" sz="2400" dirty="0" smtClean="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What </a:t>
            </a:r>
            <a:r>
              <a:rPr lang="en-US" sz="2400" dirty="0">
                <a:solidFill>
                  <a:srgbClr val="FAFAFA"/>
                </a:solidFill>
                <a:latin typeface="FreightSans Pro Book" panose="02000606030000020004" pitchFamily="50" charset="0"/>
                <a:cs typeface="Calibri" panose="020F0502020204030204" pitchFamily="34" charset="0"/>
              </a:rPr>
              <a:t>questions might be asked to determine this recharge unit’s lines of business?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smtClean="0">
                <a:solidFill>
                  <a:schemeClr val="bg1"/>
                </a:solidFill>
                <a:latin typeface="FreightSans Pro Medium" panose="02000606030000020004" pitchFamily="50" charset="0"/>
              </a:rPr>
              <a:t>Example</a:t>
            </a: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1765388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13</a:t>
            </a:fld>
            <a:endParaRPr lang="en-US" dirty="0">
              <a:solidFill>
                <a:schemeClr val="bg1"/>
              </a:solidFill>
            </a:endParaRPr>
          </a:p>
        </p:txBody>
      </p:sp>
      <p:sp>
        <p:nvSpPr>
          <p:cNvPr id="8" name="TextBox 7"/>
          <p:cNvSpPr txBox="1"/>
          <p:nvPr/>
        </p:nvSpPr>
        <p:spPr>
          <a:xfrm>
            <a:off x="1090863" y="2014226"/>
            <a:ext cx="9992226" cy="3260506"/>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Who </a:t>
            </a:r>
            <a:r>
              <a:rPr lang="en-US" sz="2400" dirty="0">
                <a:solidFill>
                  <a:srgbClr val="FAFAFA"/>
                </a:solidFill>
                <a:latin typeface="FreightSans Pro Book" panose="02000606030000020004" pitchFamily="50" charset="0"/>
                <a:cs typeface="Calibri" panose="020F0502020204030204" pitchFamily="34" charset="0"/>
              </a:rPr>
              <a:t>performs the </a:t>
            </a:r>
            <a:r>
              <a:rPr lang="en-US" sz="2400" dirty="0" smtClean="0">
                <a:solidFill>
                  <a:srgbClr val="FAFAFA"/>
                </a:solidFill>
                <a:latin typeface="FreightSans Pro Book" panose="02000606030000020004" pitchFamily="50" charset="0"/>
                <a:cs typeface="Calibri" panose="020F0502020204030204" pitchFamily="34" charset="0"/>
              </a:rPr>
              <a:t>analyses? Unit </a:t>
            </a:r>
            <a:r>
              <a:rPr lang="en-US" sz="2400" dirty="0">
                <a:solidFill>
                  <a:srgbClr val="FAFAFA"/>
                </a:solidFill>
                <a:latin typeface="FreightSans Pro Book" panose="02000606030000020004" pitchFamily="50" charset="0"/>
                <a:cs typeface="Calibri" panose="020F0502020204030204" pitchFamily="34" charset="0"/>
              </a:rPr>
              <a:t>staff or is it self service?</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all machines used in a single </a:t>
            </a:r>
            <a:r>
              <a:rPr lang="en-US" sz="2400" dirty="0" smtClean="0">
                <a:solidFill>
                  <a:srgbClr val="FAFAFA"/>
                </a:solidFill>
                <a:latin typeface="FreightSans Pro Book" panose="02000606030000020004" pitchFamily="50" charset="0"/>
                <a:cs typeface="Calibri" panose="020F0502020204030204" pitchFamily="34" charset="0"/>
              </a:rPr>
              <a:t>analysis? Or</a:t>
            </a:r>
            <a:r>
              <a:rPr lang="en-US" sz="2400" dirty="0">
                <a:solidFill>
                  <a:srgbClr val="FAFAFA"/>
                </a:solidFill>
                <a:latin typeface="FreightSans Pro Book" panose="02000606030000020004" pitchFamily="50" charset="0"/>
                <a:cs typeface="Calibri" panose="020F0502020204030204" pitchFamily="34" charset="0"/>
              </a:rPr>
              <a:t>, are all machine used individually?</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the unit provide supplies to run each machine or do users bring their </a:t>
            </a:r>
            <a:r>
              <a:rPr lang="en-US" sz="2400" dirty="0" smtClean="0">
                <a:solidFill>
                  <a:srgbClr val="FAFAFA"/>
                </a:solidFill>
                <a:latin typeface="FreightSans Pro Book" panose="02000606030000020004" pitchFamily="50" charset="0"/>
                <a:cs typeface="Calibri" panose="020F0502020204030204" pitchFamily="34" charset="0"/>
              </a:rPr>
              <a:t>own? Does </a:t>
            </a:r>
            <a:r>
              <a:rPr lang="en-US" sz="2400" dirty="0">
                <a:solidFill>
                  <a:srgbClr val="FAFAFA"/>
                </a:solidFill>
                <a:latin typeface="FreightSans Pro Book" panose="02000606030000020004" pitchFamily="50" charset="0"/>
                <a:cs typeface="Calibri" panose="020F0502020204030204" pitchFamily="34" charset="0"/>
              </a:rPr>
              <a:t>each run of the machine require the same amount of supplies?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 machines require </a:t>
            </a:r>
            <a:r>
              <a:rPr lang="en-US" sz="2400" dirty="0" smtClean="0">
                <a:solidFill>
                  <a:srgbClr val="FAFAFA"/>
                </a:solidFill>
                <a:latin typeface="FreightSans Pro Book" panose="02000606030000020004" pitchFamily="50" charset="0"/>
                <a:cs typeface="Calibri" panose="020F0502020204030204" pitchFamily="34" charset="0"/>
              </a:rPr>
              <a:t>calibration? If </a:t>
            </a:r>
            <a:r>
              <a:rPr lang="en-US" sz="2400" dirty="0">
                <a:solidFill>
                  <a:srgbClr val="FAFAFA"/>
                </a:solidFill>
                <a:latin typeface="FreightSans Pro Book" panose="02000606030000020004" pitchFamily="50" charset="0"/>
                <a:cs typeface="Calibri" panose="020F0502020204030204" pitchFamily="34" charset="0"/>
              </a:rPr>
              <a:t>so, how often</a:t>
            </a:r>
            <a:r>
              <a:rPr lang="en-US" sz="2400" dirty="0" smtClean="0">
                <a:solidFill>
                  <a:srgbClr val="FAFAFA"/>
                </a:solidFill>
                <a:latin typeface="FreightSans Pro Book" panose="02000606030000020004" pitchFamily="50" charset="0"/>
                <a:cs typeface="Calibri" panose="020F0502020204030204" pitchFamily="34" charset="0"/>
              </a:rPr>
              <a:t>?</a:t>
            </a:r>
            <a:endParaRPr lang="en-US" sz="2400" dirty="0">
              <a:solidFill>
                <a:srgbClr val="FAFAFA"/>
              </a:solidFill>
              <a:latin typeface="FreightSans Pro Book" panose="02000606030000020004" pitchFamily="50" charset="0"/>
              <a:cs typeface="Calibri" panose="020F0502020204030204" pitchFamily="34" charset="0"/>
            </a:endParaRP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a:solidFill>
                  <a:schemeClr val="bg1"/>
                </a:solidFill>
                <a:latin typeface="FreightSans Pro Medium" panose="02000606030000020004" pitchFamily="50" charset="0"/>
              </a:rPr>
              <a:t>Some Possible Questions to Ask</a:t>
            </a:r>
          </a:p>
        </p:txBody>
      </p:sp>
    </p:spTree>
    <p:extLst>
      <p:ext uri="{BB962C8B-B14F-4D97-AF65-F5344CB8AC3E}">
        <p14:creationId xmlns:p14="http://schemas.microsoft.com/office/powerpoint/2010/main" val="2449016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14</a:t>
            </a:fld>
            <a:endParaRPr lang="en-US" dirty="0">
              <a:solidFill>
                <a:schemeClr val="bg1"/>
              </a:solidFill>
            </a:endParaRPr>
          </a:p>
        </p:txBody>
      </p:sp>
      <p:sp>
        <p:nvSpPr>
          <p:cNvPr id="8" name="TextBox 7"/>
          <p:cNvSpPr txBox="1"/>
          <p:nvPr/>
        </p:nvSpPr>
        <p:spPr>
          <a:xfrm>
            <a:off x="1090861" y="2425280"/>
            <a:ext cx="10576205" cy="2007439"/>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Semibold" panose="02000603040000020004" pitchFamily="50" charset="0"/>
                <a:cs typeface="Calibri" panose="020F0502020204030204" pitchFamily="34" charset="0"/>
              </a:rPr>
              <a:t>Computer Support</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The unit employs a number of programmers and desktop support specialist</a:t>
            </a:r>
          </a:p>
          <a:p>
            <a:pPr>
              <a:lnSpc>
                <a:spcPts val="3300"/>
              </a:lnSpc>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What questions might be asked to determine this recharge unit’s lines of business?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smtClean="0">
                <a:solidFill>
                  <a:schemeClr val="bg1"/>
                </a:solidFill>
                <a:latin typeface="FreightSans Pro Medium" panose="02000606030000020004" pitchFamily="50" charset="0"/>
              </a:rPr>
              <a:t>Example</a:t>
            </a: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22217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15</a:t>
            </a:fld>
            <a:endParaRPr lang="en-US" dirty="0">
              <a:solidFill>
                <a:schemeClr val="bg1"/>
              </a:solidFill>
            </a:endParaRPr>
          </a:p>
        </p:txBody>
      </p:sp>
      <p:sp>
        <p:nvSpPr>
          <p:cNvPr id="8" name="TextBox 7"/>
          <p:cNvSpPr txBox="1"/>
          <p:nvPr/>
        </p:nvSpPr>
        <p:spPr>
          <a:xfrm>
            <a:off x="1090863" y="2031159"/>
            <a:ext cx="9992226" cy="3308645"/>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What </a:t>
            </a:r>
            <a:r>
              <a:rPr lang="en-US" sz="2400" dirty="0">
                <a:solidFill>
                  <a:srgbClr val="FAFAFA"/>
                </a:solidFill>
                <a:latin typeface="FreightSans Pro Book" panose="02000606030000020004" pitchFamily="50" charset="0"/>
                <a:cs typeface="Calibri" panose="020F0502020204030204" pitchFamily="34" charset="0"/>
              </a:rPr>
              <a:t>type of computer support is provided?</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the unit maintain desktops to a standard?</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the unit provide ad hoc computer programming?</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the unit maintain servers to a standard?</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Does the unit perform </a:t>
            </a:r>
            <a:r>
              <a:rPr lang="en-US" sz="2400" dirty="0" smtClean="0">
                <a:solidFill>
                  <a:srgbClr val="FAFAFA"/>
                </a:solidFill>
                <a:latin typeface="FreightSans Pro Book" panose="02000606030000020004" pitchFamily="50" charset="0"/>
                <a:cs typeface="Calibri" panose="020F0502020204030204" pitchFamily="34" charset="0"/>
              </a:rPr>
              <a:t>A / V </a:t>
            </a:r>
            <a:r>
              <a:rPr lang="en-US" sz="2400" dirty="0">
                <a:solidFill>
                  <a:srgbClr val="FAFAFA"/>
                </a:solidFill>
                <a:latin typeface="FreightSans Pro Book" panose="02000606030000020004" pitchFamily="50" charset="0"/>
                <a:cs typeface="Calibri" panose="020F0502020204030204" pitchFamily="34" charset="0"/>
              </a:rPr>
              <a:t>support</a:t>
            </a:r>
            <a:r>
              <a:rPr lang="en-US" sz="2400" dirty="0" smtClean="0">
                <a:solidFill>
                  <a:srgbClr val="FAFAFA"/>
                </a:solidFill>
                <a:latin typeface="FreightSans Pro Book" panose="02000606030000020004" pitchFamily="50" charset="0"/>
                <a:cs typeface="Calibri" panose="020F0502020204030204" pitchFamily="34" charset="0"/>
              </a:rPr>
              <a:t>?</a:t>
            </a:r>
            <a:endParaRPr lang="en-US" sz="2400" dirty="0">
              <a:solidFill>
                <a:srgbClr val="FAFAFA"/>
              </a:solidFill>
              <a:latin typeface="FreightSans Pro Book" panose="02000606030000020004" pitchFamily="50" charset="0"/>
              <a:cs typeface="Calibri" panose="020F0502020204030204" pitchFamily="34" charset="0"/>
            </a:endParaRP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a:solidFill>
                  <a:schemeClr val="bg1"/>
                </a:solidFill>
                <a:latin typeface="FreightSans Pro Medium" panose="02000606030000020004" pitchFamily="50" charset="0"/>
              </a:rPr>
              <a:t>Some Possible Questions to Ask</a:t>
            </a:r>
          </a:p>
        </p:txBody>
      </p:sp>
    </p:spTree>
    <p:extLst>
      <p:ext uri="{BB962C8B-B14F-4D97-AF65-F5344CB8AC3E}">
        <p14:creationId xmlns:p14="http://schemas.microsoft.com/office/powerpoint/2010/main" val="3068885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16</a:t>
            </a:fld>
            <a:endParaRPr lang="en-US" dirty="0">
              <a:solidFill>
                <a:schemeClr val="bg1"/>
              </a:solidFill>
            </a:endParaRPr>
          </a:p>
        </p:txBody>
      </p:sp>
      <p:sp>
        <p:nvSpPr>
          <p:cNvPr id="8" name="TextBox 7"/>
          <p:cNvSpPr txBox="1"/>
          <p:nvPr/>
        </p:nvSpPr>
        <p:spPr>
          <a:xfrm>
            <a:off x="1090863" y="2636943"/>
            <a:ext cx="10161339" cy="2007439"/>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Semibold" panose="02000603040000020004" pitchFamily="50" charset="0"/>
                <a:cs typeface="Calibri" panose="020F0502020204030204" pitchFamily="34" charset="0"/>
              </a:rPr>
              <a:t>Technical Consulting</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The unit employs a number of consultants to help departments with organizational issues</a:t>
            </a:r>
          </a:p>
          <a:p>
            <a:pPr marL="342900" indent="-342900">
              <a:lnSpc>
                <a:spcPts val="3300"/>
              </a:lnSpc>
              <a:spcBef>
                <a:spcPts val="400"/>
              </a:spcBef>
              <a:spcAft>
                <a:spcPts val="400"/>
              </a:spcAft>
              <a:buFont typeface="Arial" panose="020B0604020202020204" pitchFamily="34" charset="0"/>
              <a:buChar char="•"/>
            </a:pPr>
            <a:endParaRPr lang="en-US" sz="2400" dirty="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What questions might be asked to determine this recharge unit’s lines of business?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smtClean="0">
                <a:solidFill>
                  <a:schemeClr val="bg1"/>
                </a:solidFill>
                <a:latin typeface="FreightSans Pro Medium" panose="02000606030000020004" pitchFamily="50" charset="0"/>
              </a:rPr>
              <a:t>Example</a:t>
            </a: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2112681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17</a:t>
            </a:fld>
            <a:endParaRPr lang="en-US" dirty="0">
              <a:solidFill>
                <a:schemeClr val="bg1"/>
              </a:solidFill>
            </a:endParaRPr>
          </a:p>
        </p:txBody>
      </p:sp>
      <p:sp>
        <p:nvSpPr>
          <p:cNvPr id="8" name="TextBox 7"/>
          <p:cNvSpPr txBox="1"/>
          <p:nvPr/>
        </p:nvSpPr>
        <p:spPr>
          <a:xfrm>
            <a:off x="1090863" y="1938022"/>
            <a:ext cx="9390870" cy="3308645"/>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Does </a:t>
            </a:r>
            <a:r>
              <a:rPr lang="en-US" sz="2400" dirty="0">
                <a:solidFill>
                  <a:srgbClr val="FAFAFA"/>
                </a:solidFill>
                <a:latin typeface="FreightSans Pro Book" panose="02000606030000020004" pitchFamily="50" charset="0"/>
                <a:cs typeface="Calibri" panose="020F0502020204030204" pitchFamily="34" charset="0"/>
              </a:rPr>
              <a:t>the unit provide all consulting in-house or does it contract with third parties?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there distinct areas of consulting? If so, how are they managed within the organization?</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 all consultants have an equal chance of working on any project?</a:t>
            </a:r>
            <a:endParaRPr lang="en-US" sz="2400" dirty="0" smtClean="0">
              <a:solidFill>
                <a:srgbClr val="FAFAFA"/>
              </a:solidFill>
              <a:latin typeface="FreightSans Pro Book" panose="02000606030000020004" pitchFamily="50" charset="0"/>
              <a:cs typeface="Calibri" panose="020F0502020204030204" pitchFamily="34" charset="0"/>
            </a:endParaRP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r>
              <a:rPr lang="en-US" sz="2400" b="1" dirty="0">
                <a:solidFill>
                  <a:schemeClr val="bg1"/>
                </a:solidFill>
                <a:latin typeface="FreightSans Pro Medium" panose="02000606030000020004" pitchFamily="50" charset="0"/>
              </a:rPr>
              <a:t>Some Possible Questions to Ask</a:t>
            </a:r>
          </a:p>
        </p:txBody>
      </p:sp>
    </p:spTree>
    <p:extLst>
      <p:ext uri="{BB962C8B-B14F-4D97-AF65-F5344CB8AC3E}">
        <p14:creationId xmlns:p14="http://schemas.microsoft.com/office/powerpoint/2010/main" val="277554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18</a:t>
            </a:fld>
            <a:endParaRPr lang="en-US" dirty="0">
              <a:solidFill>
                <a:schemeClr val="bg1"/>
              </a:solidFill>
            </a:endParaRPr>
          </a:p>
        </p:txBody>
      </p:sp>
      <p:sp>
        <p:nvSpPr>
          <p:cNvPr id="5" name="TextBox 4"/>
          <p:cNvSpPr txBox="1"/>
          <p:nvPr/>
        </p:nvSpPr>
        <p:spPr>
          <a:xfrm>
            <a:off x="2616516" y="2123574"/>
            <a:ext cx="6840429" cy="2109202"/>
          </a:xfrm>
          <a:prstGeom prst="rect">
            <a:avLst/>
          </a:prstGeom>
          <a:noFill/>
        </p:spPr>
        <p:txBody>
          <a:bodyPr wrap="square" rtlCol="0" anchor="ctr">
            <a:noAutofit/>
          </a:bodyPr>
          <a:lstStyle/>
          <a:p>
            <a:r>
              <a:rPr lang="en-US" sz="4800" dirty="0">
                <a:solidFill>
                  <a:srgbClr val="FAFAFA"/>
                </a:solidFill>
                <a:latin typeface="FreightSans Pro Medium" panose="02000606030000020004" pitchFamily="50" charset="0"/>
                <a:cs typeface="Calibri" panose="020F0502020204030204" pitchFamily="34" charset="0"/>
              </a:rPr>
              <a:t>3. Cost Pool Development</a:t>
            </a:r>
          </a:p>
        </p:txBody>
      </p:sp>
    </p:spTree>
    <p:extLst>
      <p:ext uri="{BB962C8B-B14F-4D97-AF65-F5344CB8AC3E}">
        <p14:creationId xmlns:p14="http://schemas.microsoft.com/office/powerpoint/2010/main" val="32590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Cost Pool </a:t>
            </a:r>
            <a:r>
              <a:rPr lang="en-US" sz="3200" dirty="0" smtClean="0">
                <a:solidFill>
                  <a:schemeClr val="bg1"/>
                </a:solidFill>
                <a:latin typeface="FreightSans Pro Medium" panose="02000606030000020004" pitchFamily="50" charset="0"/>
              </a:rPr>
              <a:t>Development</a:t>
            </a:r>
          </a:p>
          <a:p>
            <a:pPr>
              <a:lnSpc>
                <a:spcPct val="150000"/>
              </a:lnSpc>
            </a:pPr>
            <a:r>
              <a:rPr lang="en-US" sz="2400" b="1" dirty="0" smtClean="0">
                <a:solidFill>
                  <a:schemeClr val="bg1"/>
                </a:solidFill>
                <a:latin typeface="FreightSans Pro Medium" panose="02000606030000020004" pitchFamily="50" charset="0"/>
              </a:rPr>
              <a:t>Basic </a:t>
            </a:r>
            <a:r>
              <a:rPr lang="en-US" sz="2400" b="1" dirty="0">
                <a:solidFill>
                  <a:schemeClr val="bg1"/>
                </a:solidFill>
                <a:latin typeface="FreightSans Pro Medium" panose="02000606030000020004" pitchFamily="50" charset="0"/>
              </a:rPr>
              <a:t>Rate Formula</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19</a:t>
            </a:fld>
            <a:endParaRPr lang="en-US" dirty="0">
              <a:solidFill>
                <a:schemeClr val="bg1"/>
              </a:solidFill>
            </a:endParaRPr>
          </a:p>
        </p:txBody>
      </p:sp>
      <p:sp>
        <p:nvSpPr>
          <p:cNvPr id="8" name="TextBox 7"/>
          <p:cNvSpPr txBox="1"/>
          <p:nvPr/>
        </p:nvSpPr>
        <p:spPr>
          <a:xfrm>
            <a:off x="1024188" y="2129590"/>
            <a:ext cx="10076950" cy="3547309"/>
          </a:xfrm>
          <a:prstGeom prst="rect">
            <a:avLst/>
          </a:prstGeom>
          <a:noFill/>
        </p:spPr>
        <p:txBody>
          <a:bodyPr wrap="square" rtlCol="0" anchor="ctr">
            <a:noAutofit/>
          </a:bodyPr>
          <a:lstStyle/>
          <a:p>
            <a:pPr algn="ctr">
              <a:lnSpc>
                <a:spcPct val="1500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The Recharge Rate </a:t>
            </a:r>
            <a:r>
              <a:rPr lang="en-US" sz="2400" dirty="0" smtClean="0">
                <a:solidFill>
                  <a:srgbClr val="FAFAFA"/>
                </a:solidFill>
                <a:latin typeface="FreightSans Pro Book" panose="02000606030000020004" pitchFamily="50" charset="0"/>
                <a:cs typeface="Calibri" panose="020F0502020204030204" pitchFamily="34" charset="0"/>
              </a:rPr>
              <a:t>equals </a:t>
            </a:r>
            <a:r>
              <a:rPr lang="en-US" sz="2400" dirty="0" smtClean="0">
                <a:solidFill>
                  <a:srgbClr val="FAFAFA"/>
                </a:solidFill>
                <a:latin typeface="FreightSans Pro Semibold" panose="02000603040000020004" pitchFamily="50" charset="0"/>
                <a:cs typeface="Calibri" panose="020F0502020204030204" pitchFamily="34" charset="0"/>
              </a:rPr>
              <a:t>=</a:t>
            </a:r>
          </a:p>
          <a:p>
            <a:pPr algn="ctr">
              <a:lnSpc>
                <a:spcPct val="1500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the </a:t>
            </a:r>
            <a:r>
              <a:rPr lang="en-US" sz="2400" dirty="0">
                <a:solidFill>
                  <a:srgbClr val="FAFAFA"/>
                </a:solidFill>
                <a:latin typeface="FreightSans Pro Semibold" panose="02000603040000020004" pitchFamily="50" charset="0"/>
                <a:cs typeface="Calibri" panose="020F0502020204030204" pitchFamily="34" charset="0"/>
              </a:rPr>
              <a:t>Estimated Cost of Providing Goods or </a:t>
            </a:r>
            <a:r>
              <a:rPr lang="en-US" sz="2400" dirty="0" smtClean="0">
                <a:solidFill>
                  <a:srgbClr val="FAFAFA"/>
                </a:solidFill>
                <a:latin typeface="FreightSans Pro Semibold" panose="02000603040000020004" pitchFamily="50" charset="0"/>
                <a:cs typeface="Calibri" panose="020F0502020204030204" pitchFamily="34" charset="0"/>
              </a:rPr>
              <a:t>Service</a:t>
            </a:r>
          </a:p>
          <a:p>
            <a:pPr algn="ctr">
              <a:lnSpc>
                <a:spcPct val="1500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divided by </a:t>
            </a:r>
            <a:r>
              <a:rPr lang="en-US" sz="2400" dirty="0" smtClean="0">
                <a:solidFill>
                  <a:srgbClr val="FAFAFA"/>
                </a:solidFill>
                <a:latin typeface="FreightSans Pro Semibold" panose="02000603040000020004" pitchFamily="50" charset="0"/>
                <a:cs typeface="Calibri" panose="020F0502020204030204" pitchFamily="34" charset="0"/>
              </a:rPr>
              <a:t>/</a:t>
            </a:r>
          </a:p>
          <a:p>
            <a:pPr algn="ctr">
              <a:lnSpc>
                <a:spcPct val="1500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the </a:t>
            </a:r>
            <a:r>
              <a:rPr lang="en-US" sz="2400" dirty="0">
                <a:solidFill>
                  <a:srgbClr val="FAFAFA"/>
                </a:solidFill>
                <a:latin typeface="FreightSans Pro Semibold" panose="02000603040000020004" pitchFamily="50" charset="0"/>
                <a:cs typeface="Calibri" panose="020F0502020204030204" pitchFamily="34" charset="0"/>
              </a:rPr>
              <a:t>Estimated Number of Service Units to be Provided</a:t>
            </a:r>
          </a:p>
          <a:p>
            <a:pPr>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Note: the Estimated </a:t>
            </a:r>
            <a:r>
              <a:rPr lang="en-US" sz="2400" dirty="0">
                <a:solidFill>
                  <a:srgbClr val="FAFAFA"/>
                </a:solidFill>
                <a:latin typeface="FreightSans Pro Book" panose="02000606030000020004" pitchFamily="50" charset="0"/>
                <a:cs typeface="Calibri" panose="020F0502020204030204" pitchFamily="34" charset="0"/>
              </a:rPr>
              <a:t>Costs of Providing Goods or Service may need to be adjusted to include allowable surpluses and deficits from prior years and </a:t>
            </a:r>
            <a:r>
              <a:rPr lang="en-US" sz="2400" dirty="0" smtClean="0">
                <a:solidFill>
                  <a:srgbClr val="FAFAFA"/>
                </a:solidFill>
                <a:latin typeface="FreightSans Pro Book" panose="02000606030000020004" pitchFamily="50" charset="0"/>
                <a:cs typeface="Calibri" panose="020F0502020204030204" pitchFamily="34" charset="0"/>
              </a:rPr>
              <a:t>subsidies.</a:t>
            </a:r>
          </a:p>
        </p:txBody>
      </p:sp>
      <p:cxnSp>
        <p:nvCxnSpPr>
          <p:cNvPr id="10" name="Straight Arrow Connector 9"/>
          <p:cNvCxnSpPr/>
          <p:nvPr/>
        </p:nvCxnSpPr>
        <p:spPr>
          <a:xfrm>
            <a:off x="1498601" y="2980267"/>
            <a:ext cx="1049867"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2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78592"/>
            <a:ext cx="10010274" cy="677108"/>
          </a:xfrm>
          <a:prstGeom prst="rect">
            <a:avLst/>
          </a:prstGeom>
          <a:noFill/>
        </p:spPr>
        <p:txBody>
          <a:bodyPr wrap="square" rtlCol="0" anchor="ctr">
            <a:spAutoFit/>
          </a:bodyPr>
          <a:lstStyle/>
          <a:p>
            <a:r>
              <a:rPr lang="en-US" sz="3800" dirty="0" smtClean="0">
                <a:solidFill>
                  <a:schemeClr val="bg1"/>
                </a:solidFill>
                <a:latin typeface="FreightSans Pro Medium" panose="02000606030000020004" pitchFamily="50" charset="0"/>
              </a:rPr>
              <a:t>Agenda</a:t>
            </a:r>
            <a:endParaRPr lang="en-US" sz="3800"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a:t>
            </a:fld>
            <a:endParaRPr lang="en-US" dirty="0">
              <a:solidFill>
                <a:schemeClr val="bg1"/>
              </a:solidFill>
            </a:endParaRPr>
          </a:p>
        </p:txBody>
      </p:sp>
      <p:sp>
        <p:nvSpPr>
          <p:cNvPr id="8" name="TextBox 7"/>
          <p:cNvSpPr txBox="1"/>
          <p:nvPr/>
        </p:nvSpPr>
        <p:spPr>
          <a:xfrm>
            <a:off x="1090863" y="1867973"/>
            <a:ext cx="9992226" cy="3169695"/>
          </a:xfrm>
          <a:prstGeom prst="rect">
            <a:avLst/>
          </a:prstGeom>
          <a:noFill/>
        </p:spPr>
        <p:txBody>
          <a:bodyPr wrap="square" rtlCol="0" anchor="ctr">
            <a:noAutofit/>
          </a:bodyPr>
          <a:lstStyle/>
          <a:p>
            <a:pPr marL="457200" indent="-457200">
              <a:lnSpc>
                <a:spcPct val="150000"/>
              </a:lnSpc>
              <a:buFont typeface="+mj-lt"/>
              <a:buAutoNum type="arabicPeriod"/>
            </a:pPr>
            <a:r>
              <a:rPr lang="en-US" sz="2400" dirty="0">
                <a:solidFill>
                  <a:srgbClr val="FAFAFA"/>
                </a:solidFill>
                <a:latin typeface="FreightSans Pro Medium" panose="02000606030000020004" pitchFamily="50" charset="0"/>
                <a:cs typeface="Calibri" panose="020F0502020204030204" pitchFamily="34" charset="0"/>
              </a:rPr>
              <a:t>Overview</a:t>
            </a:r>
          </a:p>
          <a:p>
            <a:pPr marL="457200" indent="-457200">
              <a:lnSpc>
                <a:spcPct val="150000"/>
              </a:lnSpc>
              <a:buFont typeface="+mj-lt"/>
              <a:buAutoNum type="arabicPeriod"/>
            </a:pPr>
            <a:r>
              <a:rPr lang="en-US" sz="2400" dirty="0">
                <a:solidFill>
                  <a:srgbClr val="FAFAFA"/>
                </a:solidFill>
                <a:latin typeface="FreightSans Pro Medium" panose="02000606030000020004" pitchFamily="50" charset="0"/>
                <a:cs typeface="Calibri" panose="020F0502020204030204" pitchFamily="34" charset="0"/>
              </a:rPr>
              <a:t>Identify Lines of Business</a:t>
            </a:r>
          </a:p>
          <a:p>
            <a:pPr marL="457200" indent="-457200">
              <a:lnSpc>
                <a:spcPct val="150000"/>
              </a:lnSpc>
              <a:buFont typeface="+mj-lt"/>
              <a:buAutoNum type="arabicPeriod"/>
            </a:pPr>
            <a:r>
              <a:rPr lang="en-US" sz="2400" dirty="0">
                <a:solidFill>
                  <a:srgbClr val="FAFAFA"/>
                </a:solidFill>
                <a:latin typeface="FreightSans Pro Medium" panose="02000606030000020004" pitchFamily="50" charset="0"/>
                <a:cs typeface="Calibri" panose="020F0502020204030204" pitchFamily="34" charset="0"/>
              </a:rPr>
              <a:t>Cost Pool Development</a:t>
            </a:r>
          </a:p>
          <a:p>
            <a:pPr marL="457200" indent="-457200">
              <a:lnSpc>
                <a:spcPct val="150000"/>
              </a:lnSpc>
              <a:buFont typeface="+mj-lt"/>
              <a:buAutoNum type="arabicPeriod"/>
            </a:pPr>
            <a:r>
              <a:rPr lang="en-US" sz="2400" dirty="0">
                <a:solidFill>
                  <a:srgbClr val="FAFAFA"/>
                </a:solidFill>
                <a:latin typeface="FreightSans Pro Medium" panose="02000606030000020004" pitchFamily="50" charset="0"/>
                <a:cs typeface="Calibri" panose="020F0502020204030204" pitchFamily="34" charset="0"/>
              </a:rPr>
              <a:t>Depreciation, Inventory, and Subsidies</a:t>
            </a:r>
          </a:p>
          <a:p>
            <a:pPr marL="457200" indent="-457200">
              <a:lnSpc>
                <a:spcPct val="150000"/>
              </a:lnSpc>
              <a:buFont typeface="+mj-lt"/>
              <a:buAutoNum type="arabicPeriod"/>
            </a:pPr>
            <a:r>
              <a:rPr lang="en-US" sz="2400" dirty="0">
                <a:solidFill>
                  <a:srgbClr val="FAFAFA"/>
                </a:solidFill>
                <a:latin typeface="FreightSans Pro Medium" panose="02000606030000020004" pitchFamily="50" charset="0"/>
                <a:cs typeface="Calibri" panose="020F0502020204030204" pitchFamily="34" charset="0"/>
              </a:rPr>
              <a:t>Determine Equitable Means of </a:t>
            </a:r>
            <a:r>
              <a:rPr lang="en-US" sz="2400" dirty="0" smtClean="0">
                <a:solidFill>
                  <a:srgbClr val="FAFAFA"/>
                </a:solidFill>
                <a:latin typeface="FreightSans Pro Medium" panose="02000606030000020004" pitchFamily="50" charset="0"/>
                <a:cs typeface="Calibri" panose="020F0502020204030204" pitchFamily="34" charset="0"/>
              </a:rPr>
              <a:t>Distribution</a:t>
            </a:r>
          </a:p>
        </p:txBody>
      </p:sp>
    </p:spTree>
    <p:extLst>
      <p:ext uri="{BB962C8B-B14F-4D97-AF65-F5344CB8AC3E}">
        <p14:creationId xmlns:p14="http://schemas.microsoft.com/office/powerpoint/2010/main" val="2129812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72"/>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Cost Pool </a:t>
            </a:r>
            <a:r>
              <a:rPr lang="en-US" sz="3200" dirty="0" smtClean="0">
                <a:solidFill>
                  <a:schemeClr val="bg1"/>
                </a:solidFill>
                <a:latin typeface="FreightSans Pro Medium" panose="02000606030000020004" pitchFamily="50" charset="0"/>
              </a:rPr>
              <a:t>Development</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20</a:t>
            </a:fld>
            <a:endParaRPr lang="en-US" dirty="0">
              <a:solidFill>
                <a:schemeClr val="bg1"/>
              </a:solidFill>
            </a:endParaRPr>
          </a:p>
        </p:txBody>
      </p:sp>
      <p:sp>
        <p:nvSpPr>
          <p:cNvPr id="8" name="TextBox 7"/>
          <p:cNvSpPr txBox="1"/>
          <p:nvPr/>
        </p:nvSpPr>
        <p:spPr>
          <a:xfrm>
            <a:off x="1090863" y="2087254"/>
            <a:ext cx="9992226" cy="3068944"/>
          </a:xfrm>
          <a:prstGeom prst="rect">
            <a:avLst/>
          </a:prstGeom>
          <a:noFill/>
        </p:spPr>
        <p:txBody>
          <a:bodyPr wrap="square" rtlCol="0" anchor="ctr">
            <a:noAutofit/>
          </a:bodyPr>
          <a:lstStyle/>
          <a:p>
            <a:pPr>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For each line of business, what are the </a:t>
            </a:r>
            <a:r>
              <a:rPr lang="en-US" sz="2400" dirty="0">
                <a:solidFill>
                  <a:srgbClr val="FAFAFA"/>
                </a:solidFill>
                <a:latin typeface="FreightSans Pro Semibold" panose="02000603040000020004" pitchFamily="50" charset="0"/>
                <a:cs typeface="Calibri" panose="020F0502020204030204" pitchFamily="34" charset="0"/>
              </a:rPr>
              <a:t>total</a:t>
            </a:r>
            <a:r>
              <a:rPr lang="en-US" sz="2400" dirty="0">
                <a:solidFill>
                  <a:srgbClr val="FAFAFA"/>
                </a:solidFill>
                <a:latin typeface="FreightSans Pro Book" panose="02000606030000020004" pitchFamily="50" charset="0"/>
                <a:cs typeface="Calibri" panose="020F0502020204030204" pitchFamily="34" charset="0"/>
              </a:rPr>
              <a:t> costs of providing that service, regardless of how those costs are currently funded</a:t>
            </a:r>
            <a:r>
              <a:rPr lang="en-US" sz="2400" dirty="0" smtClean="0">
                <a:solidFill>
                  <a:srgbClr val="FAFAFA"/>
                </a:solidFill>
                <a:latin typeface="FreightSans Pro Book" panose="02000606030000020004" pitchFamily="50" charset="0"/>
                <a:cs typeface="Calibri" panose="020F0502020204030204" pitchFamily="34" charset="0"/>
              </a:rPr>
              <a:t>?</a:t>
            </a:r>
          </a:p>
          <a:p>
            <a:pPr>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Technical, Productive Costs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The people and materials needed to perform the work</a:t>
            </a: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Depreciation</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Based on a capital </a:t>
            </a:r>
            <a:r>
              <a:rPr lang="en-US" sz="2400" dirty="0" smtClean="0">
                <a:solidFill>
                  <a:srgbClr val="FAFAFA"/>
                </a:solidFill>
                <a:latin typeface="FreightSans Pro Book" panose="02000606030000020004" pitchFamily="50" charset="0"/>
                <a:cs typeface="Calibri" panose="020F0502020204030204" pitchFamily="34" charset="0"/>
              </a:rPr>
              <a:t>plan</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387875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Cost Pool </a:t>
            </a:r>
            <a:r>
              <a:rPr lang="en-US" sz="3200" dirty="0" smtClean="0">
                <a:solidFill>
                  <a:schemeClr val="bg1"/>
                </a:solidFill>
                <a:latin typeface="FreightSans Pro Medium" panose="02000606030000020004" pitchFamily="50" charset="0"/>
              </a:rPr>
              <a:t>Development</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21</a:t>
            </a:fld>
            <a:endParaRPr lang="en-US" dirty="0">
              <a:solidFill>
                <a:schemeClr val="bg1"/>
              </a:solidFill>
            </a:endParaRPr>
          </a:p>
        </p:txBody>
      </p:sp>
      <p:sp>
        <p:nvSpPr>
          <p:cNvPr id="8" name="TextBox 7"/>
          <p:cNvSpPr txBox="1"/>
          <p:nvPr/>
        </p:nvSpPr>
        <p:spPr>
          <a:xfrm>
            <a:off x="1090863" y="1892523"/>
            <a:ext cx="9992226" cy="3556836"/>
          </a:xfrm>
          <a:prstGeom prst="rect">
            <a:avLst/>
          </a:prstGeom>
          <a:noFill/>
        </p:spPr>
        <p:txBody>
          <a:bodyPr wrap="square" rtlCol="0" anchor="ctr">
            <a:noAutofit/>
          </a:bodyPr>
          <a:lstStyle/>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Infrastructure Costs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Supervision and Management</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Supplies related to operating the unit</a:t>
            </a:r>
          </a:p>
          <a:p>
            <a:pPr marL="1257300" lvl="2"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Communications, office supplies, tools, etc.</a:t>
            </a: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Administrative Costs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Specifically identified personnel</a:t>
            </a: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Other Costs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Allowable surpluses / deficits from prior period operation</a:t>
            </a:r>
          </a:p>
        </p:txBody>
      </p:sp>
    </p:spTree>
    <p:extLst>
      <p:ext uri="{BB962C8B-B14F-4D97-AF65-F5344CB8AC3E}">
        <p14:creationId xmlns:p14="http://schemas.microsoft.com/office/powerpoint/2010/main" val="4131234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Cost Pool </a:t>
            </a:r>
            <a:r>
              <a:rPr lang="en-US" sz="3200" dirty="0" smtClean="0">
                <a:solidFill>
                  <a:schemeClr val="bg1"/>
                </a:solidFill>
                <a:latin typeface="FreightSans Pro Medium" panose="02000606030000020004" pitchFamily="50" charset="0"/>
              </a:rPr>
              <a:t>Development</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22</a:t>
            </a:fld>
            <a:endParaRPr lang="en-US" dirty="0">
              <a:solidFill>
                <a:schemeClr val="bg1"/>
              </a:solidFill>
            </a:endParaRPr>
          </a:p>
        </p:txBody>
      </p:sp>
      <p:sp>
        <p:nvSpPr>
          <p:cNvPr id="8" name="TextBox 7"/>
          <p:cNvSpPr txBox="1"/>
          <p:nvPr/>
        </p:nvSpPr>
        <p:spPr>
          <a:xfrm>
            <a:off x="1090863" y="2061853"/>
            <a:ext cx="9992226" cy="2290011"/>
          </a:xfrm>
          <a:prstGeom prst="rect">
            <a:avLst/>
          </a:prstGeom>
          <a:noFill/>
        </p:spPr>
        <p:txBody>
          <a:bodyPr wrap="square" rtlCol="0" anchor="ctr">
            <a:noAutofit/>
          </a:bodyPr>
          <a:lstStyle/>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Be sure to recognize the offsets to the unit’s total costs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Rebates and Incentive Payments</a:t>
            </a:r>
          </a:p>
          <a:p>
            <a:pPr marL="800100" lvl="1" indent="-342900">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Trade-ins</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Special type of offset</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Subsidies</a:t>
            </a:r>
          </a:p>
        </p:txBody>
      </p:sp>
    </p:spTree>
    <p:extLst>
      <p:ext uri="{BB962C8B-B14F-4D97-AF65-F5344CB8AC3E}">
        <p14:creationId xmlns:p14="http://schemas.microsoft.com/office/powerpoint/2010/main" val="1632523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Cost Pool </a:t>
            </a:r>
            <a:r>
              <a:rPr lang="en-US" sz="3200" dirty="0" smtClean="0">
                <a:solidFill>
                  <a:schemeClr val="bg1"/>
                </a:solidFill>
                <a:latin typeface="FreightSans Pro Medium" panose="02000606030000020004" pitchFamily="50" charset="0"/>
              </a:rPr>
              <a:t>Development</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23</a:t>
            </a:fld>
            <a:endParaRPr lang="en-US" dirty="0">
              <a:solidFill>
                <a:schemeClr val="bg1"/>
              </a:solidFill>
            </a:endParaRPr>
          </a:p>
        </p:txBody>
      </p:sp>
      <p:sp>
        <p:nvSpPr>
          <p:cNvPr id="8" name="TextBox 7"/>
          <p:cNvSpPr txBox="1"/>
          <p:nvPr/>
        </p:nvSpPr>
        <p:spPr>
          <a:xfrm>
            <a:off x="1090862" y="2070320"/>
            <a:ext cx="10262937" cy="3306013"/>
          </a:xfrm>
          <a:prstGeom prst="rect">
            <a:avLst/>
          </a:prstGeom>
          <a:noFill/>
        </p:spPr>
        <p:txBody>
          <a:bodyPr wrap="square" rtlCol="0" anchor="ctr">
            <a:noAutofit/>
          </a:bodyPr>
          <a:lstStyle/>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Costs need to be </a:t>
            </a:r>
            <a:r>
              <a:rPr lang="en-US" sz="2400" dirty="0">
                <a:solidFill>
                  <a:srgbClr val="FAFAFA"/>
                </a:solidFill>
                <a:latin typeface="FreightSans Pro Semibold" panose="02000603040000020004" pitchFamily="50" charset="0"/>
                <a:cs typeface="Calibri" panose="020F0502020204030204" pitchFamily="34" charset="0"/>
              </a:rPr>
              <a:t>reasonable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Is the cost generally recognized as necessary for the </a:t>
            </a:r>
            <a:r>
              <a:rPr lang="en-US" sz="2400" dirty="0" smtClean="0">
                <a:solidFill>
                  <a:srgbClr val="FAFAFA"/>
                </a:solidFill>
                <a:latin typeface="FreightSans Pro Book" panose="02000606030000020004" pitchFamily="50" charset="0"/>
                <a:cs typeface="Calibri" panose="020F0502020204030204" pitchFamily="34" charset="0"/>
              </a:rPr>
              <a:t>operation?</a:t>
            </a:r>
          </a:p>
          <a:p>
            <a:pPr marL="800100" lvl="1" indent="-342900">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Costs </a:t>
            </a:r>
            <a:r>
              <a:rPr lang="en-US" sz="2400" dirty="0">
                <a:solidFill>
                  <a:srgbClr val="FAFAFA"/>
                </a:solidFill>
                <a:latin typeface="FreightSans Pro Book" panose="02000606030000020004" pitchFamily="50" charset="0"/>
                <a:cs typeface="Calibri" panose="020F0502020204030204" pitchFamily="34" charset="0"/>
              </a:rPr>
              <a:t>must be treated consistently, direct </a:t>
            </a:r>
            <a:r>
              <a:rPr lang="en-US" sz="2400" dirty="0" smtClean="0">
                <a:solidFill>
                  <a:srgbClr val="FAFAFA"/>
                </a:solidFill>
                <a:latin typeface="FreightSans Pro Book" panose="02000606030000020004" pitchFamily="50" charset="0"/>
                <a:cs typeface="Calibri" panose="020F0502020204030204" pitchFamily="34" charset="0"/>
              </a:rPr>
              <a:t>vs. indirect</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Costs need to be </a:t>
            </a:r>
            <a:r>
              <a:rPr lang="en-US" sz="2400" dirty="0">
                <a:solidFill>
                  <a:srgbClr val="FAFAFA"/>
                </a:solidFill>
                <a:latin typeface="FreightSans Pro Semibold" panose="02000603040000020004" pitchFamily="50" charset="0"/>
                <a:cs typeface="Calibri" panose="020F0502020204030204" pitchFamily="34" charset="0"/>
              </a:rPr>
              <a:t>allocable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allocating a cost to a recharge unit, the unit must be able to assign a cost, or a group of costs, to the recharge pool in reasonable and realistic proportion, that demonstrates the benefit </a:t>
            </a:r>
            <a:r>
              <a:rPr lang="en-US" sz="2400" dirty="0" smtClean="0">
                <a:solidFill>
                  <a:srgbClr val="FAFAFA"/>
                </a:solidFill>
                <a:latin typeface="FreightSans Pro Book" panose="02000606030000020004" pitchFamily="50" charset="0"/>
                <a:cs typeface="Calibri" panose="020F0502020204030204" pitchFamily="34" charset="0"/>
              </a:rPr>
              <a:t>provided</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Costs need to be </a:t>
            </a:r>
            <a:r>
              <a:rPr lang="en-US" sz="2400" dirty="0">
                <a:solidFill>
                  <a:srgbClr val="FAFAFA"/>
                </a:solidFill>
                <a:latin typeface="FreightSans Pro Semibold" panose="02000603040000020004" pitchFamily="50" charset="0"/>
                <a:cs typeface="Calibri" panose="020F0502020204030204" pitchFamily="34" charset="0"/>
              </a:rPr>
              <a:t>identifiable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 cost which can be identified specifically with a recharge product or </a:t>
            </a:r>
            <a:r>
              <a:rPr lang="en-US" sz="2400" dirty="0" smtClean="0">
                <a:solidFill>
                  <a:srgbClr val="FAFAFA"/>
                </a:solidFill>
                <a:latin typeface="FreightSans Pro Book" panose="02000606030000020004" pitchFamily="50" charset="0"/>
                <a:cs typeface="Calibri" panose="020F0502020204030204" pitchFamily="34" charset="0"/>
              </a:rPr>
              <a:t>service</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Costs must be </a:t>
            </a:r>
            <a:r>
              <a:rPr lang="en-US" sz="2400" dirty="0">
                <a:solidFill>
                  <a:srgbClr val="FAFAFA"/>
                </a:solidFill>
                <a:latin typeface="FreightSans Pro Semibold" panose="02000603040000020004" pitchFamily="50" charset="0"/>
                <a:cs typeface="Calibri" panose="020F0502020204030204" pitchFamily="34" charset="0"/>
              </a:rPr>
              <a:t>allowable</a:t>
            </a:r>
          </a:p>
        </p:txBody>
      </p:sp>
    </p:spTree>
    <p:extLst>
      <p:ext uri="{BB962C8B-B14F-4D97-AF65-F5344CB8AC3E}">
        <p14:creationId xmlns:p14="http://schemas.microsoft.com/office/powerpoint/2010/main" val="335896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Shared Costs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24</a:t>
            </a:fld>
            <a:endParaRPr lang="en-US" dirty="0">
              <a:solidFill>
                <a:schemeClr val="bg1"/>
              </a:solidFill>
            </a:endParaRPr>
          </a:p>
        </p:txBody>
      </p:sp>
      <p:sp>
        <p:nvSpPr>
          <p:cNvPr id="8" name="TextBox 7"/>
          <p:cNvSpPr txBox="1"/>
          <p:nvPr/>
        </p:nvSpPr>
        <p:spPr>
          <a:xfrm>
            <a:off x="1090862" y="2070320"/>
            <a:ext cx="9771871" cy="3306013"/>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Because shared costs may not be identifiable to specific lines of </a:t>
            </a:r>
            <a:r>
              <a:rPr lang="en-US" sz="2400" dirty="0" smtClean="0">
                <a:solidFill>
                  <a:srgbClr val="FAFAFA"/>
                </a:solidFill>
                <a:latin typeface="FreightSans Pro Book" panose="02000606030000020004" pitchFamily="50" charset="0"/>
                <a:cs typeface="Calibri" panose="020F0502020204030204" pitchFamily="34" charset="0"/>
              </a:rPr>
              <a:t>business, </a:t>
            </a:r>
            <a:r>
              <a:rPr lang="en-US" sz="2400" dirty="0">
                <a:solidFill>
                  <a:srgbClr val="FAFAFA"/>
                </a:solidFill>
                <a:latin typeface="FreightSans Pro Book" panose="02000606030000020004" pitchFamily="50" charset="0"/>
                <a:cs typeface="Calibri" panose="020F0502020204030204" pitchFamily="34" charset="0"/>
              </a:rPr>
              <a:t>they can be assigned to lines of business through an allocation process</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Most often seen </a:t>
            </a:r>
            <a:r>
              <a:rPr lang="en-US" sz="2400" dirty="0" smtClean="0">
                <a:solidFill>
                  <a:srgbClr val="FAFAFA"/>
                </a:solidFill>
                <a:latin typeface="FreightSans Pro Book" panose="02000606030000020004" pitchFamily="50" charset="0"/>
                <a:cs typeface="Calibri" panose="020F0502020204030204" pitchFamily="34" charset="0"/>
              </a:rPr>
              <a:t>with </a:t>
            </a:r>
            <a:r>
              <a:rPr lang="en-US" sz="2400" dirty="0">
                <a:solidFill>
                  <a:srgbClr val="FAFAFA"/>
                </a:solidFill>
                <a:latin typeface="FreightSans Pro Book" panose="02000606030000020004" pitchFamily="50" charset="0"/>
                <a:cs typeface="Calibri" panose="020F0502020204030204" pitchFamily="34" charset="0"/>
              </a:rPr>
              <a:t>administrative costs</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Make sure you have a solid basis for the distribution of these costs</a:t>
            </a:r>
          </a:p>
          <a:p>
            <a:pPr marL="342900" indent="-342900">
              <a:lnSpc>
                <a:spcPts val="3100"/>
              </a:lnSpc>
              <a:spcBef>
                <a:spcPts val="400"/>
              </a:spcBef>
              <a:spcAft>
                <a:spcPts val="400"/>
              </a:spcAft>
              <a:buFont typeface="Arial" panose="020B0604020202020204" pitchFamily="34" charset="0"/>
              <a:buChar char="•"/>
            </a:pPr>
            <a:endParaRPr lang="en-US" sz="2400" dirty="0">
              <a:solidFill>
                <a:srgbClr val="FAFAFA"/>
              </a:solidFill>
              <a:latin typeface="FreightSans Pro Book" panose="02000606030000020004" pitchFamily="50" charset="0"/>
              <a:cs typeface="Calibri" panose="020F0502020204030204" pitchFamily="34" charset="0"/>
            </a:endParaRPr>
          </a:p>
          <a:p>
            <a:pPr>
              <a:lnSpc>
                <a:spcPts val="3100"/>
              </a:lnSpc>
              <a:spcBef>
                <a:spcPts val="400"/>
              </a:spcBef>
              <a:spcAft>
                <a:spcPts val="400"/>
              </a:spcAft>
            </a:pPr>
            <a:r>
              <a:rPr lang="en-US" sz="2400" dirty="0">
                <a:solidFill>
                  <a:srgbClr val="FAFAFA"/>
                </a:solidFill>
                <a:latin typeface="FreightSans Pro Semibold" panose="02000603040000020004" pitchFamily="50" charset="0"/>
                <a:cs typeface="Calibri" panose="020F0502020204030204" pitchFamily="34" charset="0"/>
              </a:rPr>
              <a:t>Examples</a:t>
            </a:r>
            <a:r>
              <a:rPr lang="en-US" sz="2400" dirty="0">
                <a:solidFill>
                  <a:srgbClr val="FAFAFA"/>
                </a:solidFill>
                <a:latin typeface="FreightSans Pro Book" panose="02000606030000020004" pitchFamily="50" charset="0"/>
                <a:cs typeface="Calibri" panose="020F0502020204030204" pitchFamily="34" charset="0"/>
              </a:rPr>
              <a:t>:</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Facility costs over square </a:t>
            </a:r>
            <a:r>
              <a:rPr lang="en-US" sz="2400" dirty="0" smtClean="0">
                <a:solidFill>
                  <a:srgbClr val="FAFAFA"/>
                </a:solidFill>
                <a:latin typeface="FreightSans Pro Book" panose="02000606030000020004" pitchFamily="50" charset="0"/>
                <a:cs typeface="Calibri" panose="020F0502020204030204" pitchFamily="34" charset="0"/>
              </a:rPr>
              <a:t>footage</a:t>
            </a:r>
          </a:p>
          <a:p>
            <a:pPr marL="342900"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Equipment </a:t>
            </a:r>
            <a:r>
              <a:rPr lang="en-US" sz="2400" dirty="0">
                <a:solidFill>
                  <a:srgbClr val="FAFAFA"/>
                </a:solidFill>
                <a:latin typeface="FreightSans Pro Book" panose="02000606030000020004" pitchFamily="50" charset="0"/>
                <a:cs typeface="Calibri" panose="020F0502020204030204" pitchFamily="34" charset="0"/>
              </a:rPr>
              <a:t>used for several different recharge services</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62772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25</a:t>
            </a:fld>
            <a:endParaRPr lang="en-US" dirty="0">
              <a:solidFill>
                <a:schemeClr val="bg1"/>
              </a:solidFill>
            </a:endParaRPr>
          </a:p>
        </p:txBody>
      </p:sp>
      <p:sp>
        <p:nvSpPr>
          <p:cNvPr id="5" name="TextBox 4"/>
          <p:cNvSpPr txBox="1"/>
          <p:nvPr/>
        </p:nvSpPr>
        <p:spPr>
          <a:xfrm>
            <a:off x="972719" y="2123574"/>
            <a:ext cx="10246561" cy="2109202"/>
          </a:xfrm>
          <a:prstGeom prst="rect">
            <a:avLst/>
          </a:prstGeom>
          <a:noFill/>
        </p:spPr>
        <p:txBody>
          <a:bodyPr wrap="square" rtlCol="0" anchor="ctr">
            <a:noAutofit/>
          </a:bodyPr>
          <a:lstStyle/>
          <a:p>
            <a:r>
              <a:rPr lang="en-US" sz="4800" dirty="0">
                <a:solidFill>
                  <a:srgbClr val="FAFAFA"/>
                </a:solidFill>
                <a:latin typeface="FreightSans Pro Medium" panose="02000606030000020004" pitchFamily="50" charset="0"/>
                <a:cs typeface="Calibri" panose="020F0502020204030204" pitchFamily="34" charset="0"/>
              </a:rPr>
              <a:t>4. Depreciation, Inventory, and Subsidies</a:t>
            </a:r>
          </a:p>
        </p:txBody>
      </p:sp>
    </p:spTree>
    <p:extLst>
      <p:ext uri="{BB962C8B-B14F-4D97-AF65-F5344CB8AC3E}">
        <p14:creationId xmlns:p14="http://schemas.microsoft.com/office/powerpoint/2010/main" val="2169202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endParaRPr lang="en-US" sz="3200" dirty="0">
              <a:solidFill>
                <a:schemeClr val="bg1"/>
              </a:solidFill>
              <a:latin typeface="FreightSans Pro Medium" panose="02000606030000020004" pitchFamily="50" charset="0"/>
            </a:endParaRP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26</a:t>
            </a:fld>
            <a:endParaRPr lang="en-US" dirty="0">
              <a:solidFill>
                <a:schemeClr val="bg1"/>
              </a:solidFill>
            </a:endParaRPr>
          </a:p>
        </p:txBody>
      </p:sp>
      <p:sp>
        <p:nvSpPr>
          <p:cNvPr id="8" name="TextBox 7"/>
          <p:cNvSpPr txBox="1"/>
          <p:nvPr/>
        </p:nvSpPr>
        <p:spPr>
          <a:xfrm>
            <a:off x="1090863" y="2129589"/>
            <a:ext cx="10010274" cy="2501677"/>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Depreciation is the allocation of a capital asset’s cost over its useful </a:t>
            </a:r>
            <a:r>
              <a:rPr lang="en-US" sz="2400" dirty="0" smtClean="0">
                <a:solidFill>
                  <a:srgbClr val="FAFAFA"/>
                </a:solidFill>
                <a:latin typeface="FreightSans Pro Book" panose="02000606030000020004" pitchFamily="50" charset="0"/>
                <a:cs typeface="Calibri" panose="020F0502020204030204" pitchFamily="34" charset="0"/>
              </a:rPr>
              <a:t>life.</a:t>
            </a:r>
          </a:p>
          <a:p>
            <a:pPr>
              <a:lnSpc>
                <a:spcPts val="3300"/>
              </a:lnSpc>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Assures customers pay for only their fair share of capital costs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Use a depreciation schedule to identify depreciable assets and to calculate periodic depreciation expense</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1463964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endParaRPr lang="en-US" sz="3200" dirty="0">
              <a:solidFill>
                <a:schemeClr val="bg1"/>
              </a:solidFill>
              <a:latin typeface="FreightSans Pro Medium" panose="02000606030000020004" pitchFamily="50" charset="0"/>
            </a:endParaRP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27</a:t>
            </a:fld>
            <a:endParaRPr lang="en-US" dirty="0">
              <a:solidFill>
                <a:schemeClr val="bg1"/>
              </a:solidFill>
            </a:endParaRPr>
          </a:p>
        </p:txBody>
      </p:sp>
      <p:sp>
        <p:nvSpPr>
          <p:cNvPr id="8" name="TextBox 7"/>
          <p:cNvSpPr txBox="1"/>
          <p:nvPr/>
        </p:nvSpPr>
        <p:spPr>
          <a:xfrm>
            <a:off x="1090863" y="2129589"/>
            <a:ext cx="9678737" cy="2501677"/>
          </a:xfrm>
          <a:prstGeom prst="rect">
            <a:avLst/>
          </a:prstGeom>
          <a:noFill/>
        </p:spPr>
        <p:txBody>
          <a:bodyPr wrap="square" rtlCol="0" anchor="ctr">
            <a:noAutofit/>
          </a:bodyPr>
          <a:lstStyle/>
          <a:p>
            <a:pPr marL="457200"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Schedules prepared for a rate calculation forecast depreciation expense</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Schedules used in rate calculation can include anticipated purchases </a:t>
            </a:r>
            <a:endParaRPr lang="en-US" sz="2400" dirty="0" smtClean="0">
              <a:solidFill>
                <a:srgbClr val="FAFAFA"/>
              </a:solidFill>
              <a:latin typeface="FreightSans Pro Book" panose="02000606030000020004" pitchFamily="50" charset="0"/>
              <a:cs typeface="Calibri" panose="020F0502020204030204" pitchFamily="34" charset="0"/>
            </a:endParaRPr>
          </a:p>
          <a:p>
            <a:pPr marL="914400" lvl="1" indent="-4572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Best </a:t>
            </a:r>
            <a:r>
              <a:rPr lang="en-US" sz="2400" dirty="0">
                <a:solidFill>
                  <a:srgbClr val="FAFAFA"/>
                </a:solidFill>
                <a:latin typeface="FreightSans Pro Book" panose="02000606030000020004" pitchFamily="50" charset="0"/>
                <a:cs typeface="Calibri" panose="020F0502020204030204" pitchFamily="34" charset="0"/>
              </a:rPr>
              <a:t>practice is to start depreciation in the month of acquisition, but can employ a “half year” convention</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2267764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endParaRPr lang="en-US" sz="3200" dirty="0">
              <a:solidFill>
                <a:schemeClr val="bg1"/>
              </a:solidFill>
              <a:latin typeface="FreightSans Pro Medium" panose="02000606030000020004" pitchFamily="50" charset="0"/>
            </a:endParaRP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28</a:t>
            </a:fld>
            <a:endParaRPr lang="en-US" dirty="0">
              <a:solidFill>
                <a:schemeClr val="bg1"/>
              </a:solidFill>
            </a:endParaRPr>
          </a:p>
        </p:txBody>
      </p:sp>
      <p:sp>
        <p:nvSpPr>
          <p:cNvPr id="8" name="TextBox 7"/>
          <p:cNvSpPr txBox="1"/>
          <p:nvPr/>
        </p:nvSpPr>
        <p:spPr>
          <a:xfrm>
            <a:off x="1090863" y="2129589"/>
            <a:ext cx="10010274" cy="2501677"/>
          </a:xfrm>
          <a:prstGeom prst="rect">
            <a:avLst/>
          </a:prstGeom>
          <a:noFill/>
        </p:spPr>
        <p:txBody>
          <a:bodyPr wrap="square" rtlCol="0" anchor="ctr">
            <a:noAutofit/>
          </a:bodyPr>
          <a:lstStyle/>
          <a:p>
            <a:pPr marL="457200"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All equipment used in the recharge center except:</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Equipment funded by the federal government</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Equipment funded by an incomplete, private contract or grant</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Equipment identified as cost sharing to a federal research project</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50505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endParaRPr lang="en-US" sz="3200" dirty="0">
              <a:solidFill>
                <a:schemeClr val="bg1"/>
              </a:solidFill>
              <a:latin typeface="FreightSans Pro Medium" panose="02000606030000020004" pitchFamily="50" charset="0"/>
            </a:endParaRP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29</a:t>
            </a:fld>
            <a:endParaRPr lang="en-US" dirty="0">
              <a:solidFill>
                <a:schemeClr val="bg1"/>
              </a:solidFill>
            </a:endParaRPr>
          </a:p>
        </p:txBody>
      </p:sp>
      <p:sp>
        <p:nvSpPr>
          <p:cNvPr id="8" name="TextBox 7"/>
          <p:cNvSpPr txBox="1"/>
          <p:nvPr/>
        </p:nvSpPr>
        <p:spPr>
          <a:xfrm>
            <a:off x="1090863" y="2129589"/>
            <a:ext cx="10010274" cy="3145144"/>
          </a:xfrm>
          <a:prstGeom prst="rect">
            <a:avLst/>
          </a:prstGeom>
          <a:noFill/>
        </p:spPr>
        <p:txBody>
          <a:bodyPr wrap="square" rtlCol="0" anchor="ctr">
            <a:noAutofit/>
          </a:bodyPr>
          <a:lstStyle/>
          <a:p>
            <a:pPr marL="457200"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List of all eligible capital assets identifying:</a:t>
            </a:r>
          </a:p>
          <a:p>
            <a:pPr marL="914400" lvl="1"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Property number</a:t>
            </a:r>
          </a:p>
          <a:p>
            <a:pPr marL="914400" lvl="1"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Purchase date</a:t>
            </a:r>
          </a:p>
          <a:p>
            <a:pPr marL="914400" lvl="1"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Value</a:t>
            </a:r>
          </a:p>
          <a:p>
            <a:pPr marL="914400" lvl="1"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Salvage value</a:t>
            </a:r>
          </a:p>
          <a:p>
            <a:pPr marL="914400" lvl="1"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Useful life</a:t>
            </a:r>
          </a:p>
          <a:p>
            <a:pPr marL="1371600" lvl="2"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UCOP useful life tables</a:t>
            </a:r>
          </a:p>
          <a:p>
            <a:pPr marL="1371600" lvl="2"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Actual experience</a:t>
            </a:r>
          </a:p>
          <a:p>
            <a:pPr marL="457200" indent="-4572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Calculate periodic charge</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1159283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78592"/>
            <a:ext cx="10010274" cy="677108"/>
          </a:xfrm>
          <a:prstGeom prst="rect">
            <a:avLst/>
          </a:prstGeom>
          <a:noFill/>
        </p:spPr>
        <p:txBody>
          <a:bodyPr wrap="square" rtlCol="0" anchor="ctr">
            <a:spAutoFit/>
          </a:bodyPr>
          <a:lstStyle/>
          <a:p>
            <a:r>
              <a:rPr lang="en-US" sz="3800" dirty="0" smtClean="0">
                <a:solidFill>
                  <a:schemeClr val="bg1"/>
                </a:solidFill>
                <a:latin typeface="FreightSans Pro Medium" panose="02000606030000020004" pitchFamily="50" charset="0"/>
              </a:rPr>
              <a:t>Agenda</a:t>
            </a:r>
            <a:endParaRPr lang="en-US" sz="3800"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a:t>
            </a:fld>
            <a:endParaRPr lang="en-US" dirty="0">
              <a:solidFill>
                <a:schemeClr val="bg1"/>
              </a:solidFill>
            </a:endParaRPr>
          </a:p>
        </p:txBody>
      </p:sp>
      <p:sp>
        <p:nvSpPr>
          <p:cNvPr id="8" name="TextBox 7"/>
          <p:cNvSpPr txBox="1"/>
          <p:nvPr/>
        </p:nvSpPr>
        <p:spPr>
          <a:xfrm>
            <a:off x="1090863" y="1842572"/>
            <a:ext cx="9992226" cy="3777226"/>
          </a:xfrm>
          <a:prstGeom prst="rect">
            <a:avLst/>
          </a:prstGeom>
          <a:noFill/>
        </p:spPr>
        <p:txBody>
          <a:bodyPr wrap="square" rtlCol="0" anchor="ctr">
            <a:noAutofit/>
          </a:bodyPr>
          <a:lstStyle/>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Create Rates</a:t>
            </a:r>
          </a:p>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Review and Test Rates</a:t>
            </a:r>
          </a:p>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Rates for Non-Campus Customers</a:t>
            </a:r>
          </a:p>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Summary</a:t>
            </a:r>
          </a:p>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References and Contact Information</a:t>
            </a:r>
          </a:p>
          <a:p>
            <a:pPr marL="457200" indent="-457200">
              <a:lnSpc>
                <a:spcPct val="150000"/>
              </a:lnSpc>
              <a:buFont typeface="+mj-lt"/>
              <a:buAutoNum type="arabicPeriod" startAt="6"/>
            </a:pPr>
            <a:r>
              <a:rPr lang="en-US" sz="2400" dirty="0">
                <a:solidFill>
                  <a:srgbClr val="FAFAFA"/>
                </a:solidFill>
                <a:latin typeface="FreightSans Pro Medium" panose="02000606030000020004" pitchFamily="50" charset="0"/>
                <a:cs typeface="Calibri" panose="020F0502020204030204" pitchFamily="34" charset="0"/>
              </a:rPr>
              <a:t>Forms and Templates</a:t>
            </a:r>
          </a:p>
        </p:txBody>
      </p:sp>
    </p:spTree>
    <p:extLst>
      <p:ext uri="{BB962C8B-B14F-4D97-AF65-F5344CB8AC3E}">
        <p14:creationId xmlns:p14="http://schemas.microsoft.com/office/powerpoint/2010/main" val="423690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endParaRPr lang="en-US" sz="3200" dirty="0">
              <a:solidFill>
                <a:schemeClr val="bg1"/>
              </a:solidFill>
              <a:latin typeface="FreightSans Pro Medium" panose="02000606030000020004" pitchFamily="50" charset="0"/>
            </a:endParaRP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30</a:t>
            </a:fld>
            <a:endParaRPr lang="en-US" dirty="0">
              <a:solidFill>
                <a:schemeClr val="bg1"/>
              </a:solidFill>
            </a:endParaRPr>
          </a:p>
        </p:txBody>
      </p:sp>
      <p:sp>
        <p:nvSpPr>
          <p:cNvPr id="8" name="TextBox 7"/>
          <p:cNvSpPr txBox="1"/>
          <p:nvPr/>
        </p:nvSpPr>
        <p:spPr>
          <a:xfrm>
            <a:off x="1090863" y="2129589"/>
            <a:ext cx="9517870" cy="2772611"/>
          </a:xfrm>
          <a:prstGeom prst="rect">
            <a:avLst/>
          </a:prstGeom>
          <a:noFill/>
        </p:spPr>
        <p:txBody>
          <a:bodyPr wrap="square" rtlCol="0" anchor="ctr">
            <a:noAutofit/>
          </a:bodyPr>
          <a:lstStyle/>
          <a:p>
            <a:pPr>
              <a:lnSpc>
                <a:spcPts val="31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As of July 1, 2004, </a:t>
            </a:r>
            <a:r>
              <a:rPr lang="en-US" sz="2400" dirty="0">
                <a:solidFill>
                  <a:srgbClr val="FAFAFA"/>
                </a:solidFill>
                <a:latin typeface="FreightSans Pro Semibold" panose="02000603040000020004" pitchFamily="50" charset="0"/>
                <a:cs typeface="Calibri" panose="020F0502020204030204" pitchFamily="34" charset="0"/>
              </a:rPr>
              <a:t>equipment</a:t>
            </a:r>
            <a:r>
              <a:rPr lang="en-US" sz="2400" dirty="0">
                <a:solidFill>
                  <a:srgbClr val="FAFAFA"/>
                </a:solidFill>
                <a:latin typeface="FreightSans Pro Book" panose="02000606030000020004" pitchFamily="50" charset="0"/>
                <a:cs typeface="Calibri" panose="020F0502020204030204" pitchFamily="34" charset="0"/>
              </a:rPr>
              <a:t> is defined as having a useful life of one year or greater and an acquisition cost of $5,000 or </a:t>
            </a:r>
            <a:r>
              <a:rPr lang="en-US" sz="2400" dirty="0" smtClean="0">
                <a:solidFill>
                  <a:srgbClr val="FAFAFA"/>
                </a:solidFill>
                <a:latin typeface="FreightSans Pro Book" panose="02000606030000020004" pitchFamily="50" charset="0"/>
                <a:cs typeface="Calibri" panose="020F0502020204030204" pitchFamily="34" charset="0"/>
              </a:rPr>
              <a:t>greater.</a:t>
            </a:r>
          </a:p>
          <a:p>
            <a:pPr>
              <a:lnSpc>
                <a:spcPts val="3100"/>
              </a:lnSpc>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marL="457200" indent="-4572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Semibold" panose="02000603040000020004" pitchFamily="50" charset="0"/>
                <a:cs typeface="Calibri" panose="020F0502020204030204" pitchFamily="34" charset="0"/>
              </a:rPr>
              <a:t>Replacement</a:t>
            </a:r>
            <a:r>
              <a:rPr lang="en-US" sz="2400" dirty="0" smtClean="0">
                <a:solidFill>
                  <a:srgbClr val="FAFAFA"/>
                </a:solidFill>
                <a:latin typeface="FreightSans Pro Book" panose="02000606030000020004" pitchFamily="50" charset="0"/>
                <a:cs typeface="Calibri" panose="020F0502020204030204" pitchFamily="34" charset="0"/>
              </a:rPr>
              <a:t> </a:t>
            </a:r>
            <a:r>
              <a:rPr lang="en-US" sz="2400" dirty="0">
                <a:solidFill>
                  <a:srgbClr val="FAFAFA"/>
                </a:solidFill>
                <a:latin typeface="FreightSans Pro Book" panose="02000606030000020004" pitchFamily="50" charset="0"/>
                <a:cs typeface="Calibri" panose="020F0502020204030204" pitchFamily="34" charset="0"/>
              </a:rPr>
              <a:t>items that cost less than $5,000 should be included as an in-year cost in rate development</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389366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70995"/>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p>
          <a:p>
            <a:pPr>
              <a:lnSpc>
                <a:spcPct val="150000"/>
              </a:lnSpc>
            </a:pPr>
            <a:r>
              <a:rPr lang="en-US" sz="2400" b="1" dirty="0">
                <a:solidFill>
                  <a:schemeClr val="bg1"/>
                </a:solidFill>
                <a:latin typeface="FreightSans Pro Medium" panose="02000606030000020004" pitchFamily="50" charset="0"/>
              </a:rPr>
              <a:t>Case Samples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31</a:t>
            </a:fld>
            <a:endParaRPr lang="en-US" dirty="0">
              <a:solidFill>
                <a:schemeClr val="bg1"/>
              </a:solidFill>
            </a:endParaRPr>
          </a:p>
        </p:txBody>
      </p:sp>
      <p:sp>
        <p:nvSpPr>
          <p:cNvPr id="8" name="TextBox 7"/>
          <p:cNvSpPr txBox="1"/>
          <p:nvPr/>
        </p:nvSpPr>
        <p:spPr>
          <a:xfrm>
            <a:off x="1090863" y="2171925"/>
            <a:ext cx="10010274" cy="3009675"/>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An asset used in the recharge operation has never been depreciated. </a:t>
            </a:r>
            <a:endParaRPr lang="en-US" sz="2400" dirty="0" smtClean="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It </a:t>
            </a:r>
            <a:r>
              <a:rPr lang="en-US" sz="2400" dirty="0">
                <a:solidFill>
                  <a:srgbClr val="FAFAFA"/>
                </a:solidFill>
                <a:latin typeface="FreightSans Pro Book" panose="02000606030000020004" pitchFamily="50" charset="0"/>
                <a:cs typeface="Calibri" panose="020F0502020204030204" pitchFamily="34" charset="0"/>
              </a:rPr>
              <a:t>has a useful life of 5 years and is currently 3 years old.</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Can I claim 3 years of depreciation this year and 1 year each for the next 2 years to true up?</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Will a deficit that results from depreciation “true up” be an allowable deficit for future rate calculations?</a:t>
            </a:r>
          </a:p>
          <a:p>
            <a:pPr>
              <a:lnSpc>
                <a:spcPts val="3300"/>
              </a:lnSpc>
              <a:spcBef>
                <a:spcPts val="400"/>
              </a:spcBef>
              <a:spcAft>
                <a:spcPts val="400"/>
              </a:spcAft>
            </a:pPr>
            <a:r>
              <a:rPr lang="en-US" sz="2400" dirty="0">
                <a:solidFill>
                  <a:srgbClr val="FAFAFA"/>
                </a:solidFill>
                <a:latin typeface="FreightSans Pro Semibold" panose="02000603040000020004" pitchFamily="50" charset="0"/>
                <a:cs typeface="Calibri" panose="020F0502020204030204" pitchFamily="34" charset="0"/>
              </a:rPr>
              <a:t>Yes</a:t>
            </a:r>
            <a:r>
              <a:rPr lang="en-US" sz="2400" dirty="0">
                <a:solidFill>
                  <a:srgbClr val="FAFAFA"/>
                </a:solidFill>
                <a:latin typeface="FreightSans Pro Book" panose="02000606030000020004" pitchFamily="50" charset="0"/>
                <a:cs typeface="Calibri" panose="020F0502020204030204" pitchFamily="34" charset="0"/>
              </a:rPr>
              <a:t>.</a:t>
            </a:r>
          </a:p>
        </p:txBody>
      </p:sp>
    </p:spTree>
    <p:extLst>
      <p:ext uri="{BB962C8B-B14F-4D97-AF65-F5344CB8AC3E}">
        <p14:creationId xmlns:p14="http://schemas.microsoft.com/office/powerpoint/2010/main" val="4278170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70995"/>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p>
          <a:p>
            <a:pPr>
              <a:lnSpc>
                <a:spcPct val="150000"/>
              </a:lnSpc>
            </a:pPr>
            <a:r>
              <a:rPr lang="en-US" sz="2400" b="1" dirty="0">
                <a:solidFill>
                  <a:schemeClr val="bg1"/>
                </a:solidFill>
                <a:latin typeface="FreightSans Pro Medium" panose="02000606030000020004" pitchFamily="50" charset="0"/>
              </a:rPr>
              <a:t>Case Samples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32</a:t>
            </a:fld>
            <a:endParaRPr lang="en-US" dirty="0">
              <a:solidFill>
                <a:schemeClr val="bg1"/>
              </a:solidFill>
            </a:endParaRPr>
          </a:p>
        </p:txBody>
      </p:sp>
      <p:sp>
        <p:nvSpPr>
          <p:cNvPr id="8" name="TextBox 7"/>
          <p:cNvSpPr txBox="1"/>
          <p:nvPr/>
        </p:nvSpPr>
        <p:spPr>
          <a:xfrm>
            <a:off x="1090863" y="2112655"/>
            <a:ext cx="10010274" cy="3483812"/>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An asset that I’ve included in recharge rates is now </a:t>
            </a:r>
            <a:r>
              <a:rPr lang="en-US" sz="2400" dirty="0" smtClean="0">
                <a:solidFill>
                  <a:srgbClr val="FAFAFA"/>
                </a:solidFill>
                <a:latin typeface="FreightSans Pro Book" panose="02000606030000020004" pitchFamily="50" charset="0"/>
                <a:cs typeface="Calibri" panose="020F0502020204030204" pitchFamily="34" charset="0"/>
              </a:rPr>
              <a:t>obsolete.</a:t>
            </a:r>
          </a:p>
          <a:p>
            <a:pPr>
              <a:lnSpc>
                <a:spcPts val="33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It </a:t>
            </a:r>
            <a:r>
              <a:rPr lang="en-US" sz="2400" dirty="0">
                <a:solidFill>
                  <a:srgbClr val="FAFAFA"/>
                </a:solidFill>
                <a:latin typeface="FreightSans Pro Book" panose="02000606030000020004" pitchFamily="50" charset="0"/>
                <a:cs typeface="Calibri" panose="020F0502020204030204" pitchFamily="34" charset="0"/>
              </a:rPr>
              <a:t>had 2 more years left on its useful life.</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Do I keep including the asset on my depreciation schedule until it is fully depreciated?</a:t>
            </a:r>
          </a:p>
          <a:p>
            <a:pPr>
              <a:lnSpc>
                <a:spcPts val="3000"/>
              </a:lnSpc>
              <a:spcBef>
                <a:spcPts val="400"/>
              </a:spcBef>
              <a:spcAft>
                <a:spcPts val="400"/>
              </a:spcAft>
            </a:pPr>
            <a:r>
              <a:rPr lang="en-US" sz="2400" dirty="0" smtClean="0">
                <a:solidFill>
                  <a:srgbClr val="FAFAFA"/>
                </a:solidFill>
                <a:latin typeface="FreightSans Pro Semibold" panose="02000603040000020004" pitchFamily="50" charset="0"/>
                <a:cs typeface="Calibri" panose="020F0502020204030204" pitchFamily="34" charset="0"/>
              </a:rPr>
              <a:t>No</a:t>
            </a:r>
            <a:r>
              <a:rPr lang="en-US" sz="2400" dirty="0" smtClean="0">
                <a:solidFill>
                  <a:srgbClr val="FAFAFA"/>
                </a:solidFill>
                <a:latin typeface="FreightSans Pro Book" panose="02000606030000020004" pitchFamily="50" charset="0"/>
                <a:cs typeface="Calibri" panose="020F0502020204030204" pitchFamily="34" charset="0"/>
              </a:rPr>
              <a:t>.</a:t>
            </a:r>
          </a:p>
          <a:p>
            <a:pPr>
              <a:lnSpc>
                <a:spcPts val="30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Record </a:t>
            </a:r>
            <a:r>
              <a:rPr lang="en-US" sz="2400" dirty="0">
                <a:solidFill>
                  <a:srgbClr val="FAFAFA"/>
                </a:solidFill>
                <a:latin typeface="FreightSans Pro Book" panose="02000606030000020004" pitchFamily="50" charset="0"/>
                <a:cs typeface="Calibri" panose="020F0502020204030204" pitchFamily="34" charset="0"/>
              </a:rPr>
              <a:t>the loss as an expense to the recharge operation and remove the asset from future depreciation schedules. Any deficit the loss creates in the operations fund can be included in future rates.</a:t>
            </a:r>
          </a:p>
        </p:txBody>
      </p:sp>
    </p:spTree>
    <p:extLst>
      <p:ext uri="{BB962C8B-B14F-4D97-AF65-F5344CB8AC3E}">
        <p14:creationId xmlns:p14="http://schemas.microsoft.com/office/powerpoint/2010/main" val="3121051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70995"/>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p>
          <a:p>
            <a:pPr>
              <a:lnSpc>
                <a:spcPct val="150000"/>
              </a:lnSpc>
            </a:pPr>
            <a:r>
              <a:rPr lang="en-US" sz="2400" b="1" dirty="0">
                <a:solidFill>
                  <a:schemeClr val="bg1"/>
                </a:solidFill>
                <a:latin typeface="FreightSans Pro Medium" panose="02000606030000020004" pitchFamily="50" charset="0"/>
              </a:rPr>
              <a:t>Case Samples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33</a:t>
            </a:fld>
            <a:endParaRPr lang="en-US" dirty="0">
              <a:solidFill>
                <a:schemeClr val="bg1"/>
              </a:solidFill>
            </a:endParaRPr>
          </a:p>
        </p:txBody>
      </p:sp>
      <p:sp>
        <p:nvSpPr>
          <p:cNvPr id="8" name="TextBox 7"/>
          <p:cNvSpPr txBox="1"/>
          <p:nvPr/>
        </p:nvSpPr>
        <p:spPr>
          <a:xfrm>
            <a:off x="1090864" y="2138057"/>
            <a:ext cx="9644870" cy="3331410"/>
          </a:xfrm>
          <a:prstGeom prst="rect">
            <a:avLst/>
          </a:prstGeom>
          <a:noFill/>
        </p:spPr>
        <p:txBody>
          <a:bodyPr wrap="square" rtlCol="0" anchor="ctr">
            <a:noAutofit/>
          </a:bodyPr>
          <a:lstStyle/>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I am leasing a piece of equipment.</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How do I account for the lease payments and depreciation?</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Is it a </a:t>
            </a:r>
            <a:r>
              <a:rPr lang="en-US" sz="2400" dirty="0" smtClean="0">
                <a:solidFill>
                  <a:srgbClr val="FAFAFA"/>
                </a:solidFill>
                <a:latin typeface="FreightSans Pro Book" panose="02000606030000020004" pitchFamily="50" charset="0"/>
                <a:cs typeface="Calibri" panose="020F0502020204030204" pitchFamily="34" charset="0"/>
              </a:rPr>
              <a:t>an </a:t>
            </a:r>
            <a:r>
              <a:rPr lang="en-US" sz="2400" dirty="0">
                <a:solidFill>
                  <a:srgbClr val="FAFAFA"/>
                </a:solidFill>
                <a:latin typeface="FreightSans Pro Book" panose="02000606030000020004" pitchFamily="50" charset="0"/>
                <a:cs typeface="Calibri" panose="020F0502020204030204" pitchFamily="34" charset="0"/>
              </a:rPr>
              <a:t>operational </a:t>
            </a:r>
            <a:r>
              <a:rPr lang="en-US" sz="2400" dirty="0" smtClean="0">
                <a:solidFill>
                  <a:srgbClr val="FAFAFA"/>
                </a:solidFill>
                <a:latin typeface="FreightSans Pro Book" panose="02000606030000020004" pitchFamily="50" charset="0"/>
                <a:cs typeface="Calibri" panose="020F0502020204030204" pitchFamily="34" charset="0"/>
              </a:rPr>
              <a:t>lease or a capital lease?</a:t>
            </a:r>
          </a:p>
          <a:p>
            <a:pPr>
              <a:lnSpc>
                <a:spcPts val="3300"/>
              </a:lnSpc>
            </a:pPr>
            <a:endParaRPr lang="en-US" sz="2400" dirty="0">
              <a:solidFill>
                <a:srgbClr val="FAFAFA"/>
              </a:solidFill>
              <a:latin typeface="FreightSans Pro Book" panose="02000606030000020004" pitchFamily="50" charset="0"/>
              <a:cs typeface="Calibri" panose="020F0502020204030204" pitchFamily="34" charset="0"/>
            </a:endParaRPr>
          </a:p>
          <a:p>
            <a:pPr>
              <a:lnSpc>
                <a:spcPts val="33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If </a:t>
            </a:r>
            <a:r>
              <a:rPr lang="en-US" sz="2400" dirty="0">
                <a:solidFill>
                  <a:srgbClr val="FAFAFA"/>
                </a:solidFill>
                <a:latin typeface="FreightSans Pro Semibold" panose="02000603040000020004" pitchFamily="50" charset="0"/>
                <a:cs typeface="Calibri" panose="020F0502020204030204" pitchFamily="34" charset="0"/>
              </a:rPr>
              <a:t>o</a:t>
            </a:r>
            <a:r>
              <a:rPr lang="en-US" sz="2400" dirty="0" smtClean="0">
                <a:solidFill>
                  <a:srgbClr val="FAFAFA"/>
                </a:solidFill>
                <a:latin typeface="FreightSans Pro Semibold" panose="02000603040000020004" pitchFamily="50" charset="0"/>
                <a:cs typeface="Calibri" panose="020F0502020204030204" pitchFamily="34" charset="0"/>
              </a:rPr>
              <a:t>perational</a:t>
            </a:r>
            <a:r>
              <a:rPr lang="en-US" sz="2400" dirty="0" smtClean="0">
                <a:solidFill>
                  <a:srgbClr val="FAFAFA"/>
                </a:solidFill>
                <a:latin typeface="FreightSans Pro Book" panose="02000606030000020004" pitchFamily="50" charset="0"/>
                <a:cs typeface="Calibri" panose="020F0502020204030204" pitchFamily="34" charset="0"/>
              </a:rPr>
              <a:t> lease:</a:t>
            </a:r>
          </a:p>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Charge </a:t>
            </a:r>
            <a:r>
              <a:rPr lang="en-US" sz="2400" dirty="0">
                <a:solidFill>
                  <a:srgbClr val="FAFAFA"/>
                </a:solidFill>
                <a:latin typeface="FreightSans Pro Book" panose="02000606030000020004" pitchFamily="50" charset="0"/>
                <a:cs typeface="Calibri" panose="020F0502020204030204" pitchFamily="34" charset="0"/>
              </a:rPr>
              <a:t>payments to </a:t>
            </a:r>
            <a:r>
              <a:rPr lang="en-US" sz="2400" dirty="0" smtClean="0">
                <a:solidFill>
                  <a:srgbClr val="FAFAFA"/>
                </a:solidFill>
                <a:latin typeface="FreightSans Pro Book" panose="02000606030000020004" pitchFamily="50" charset="0"/>
                <a:cs typeface="Calibri" panose="020F0502020204030204" pitchFamily="34" charset="0"/>
              </a:rPr>
              <a:t>the operations </a:t>
            </a:r>
            <a:r>
              <a:rPr lang="en-US" sz="2400" dirty="0">
                <a:solidFill>
                  <a:srgbClr val="FAFAFA"/>
                </a:solidFill>
                <a:latin typeface="FreightSans Pro Book" panose="02000606030000020004" pitchFamily="50" charset="0"/>
                <a:cs typeface="Calibri" panose="020F0502020204030204" pitchFamily="34" charset="0"/>
              </a:rPr>
              <a:t>fund and do not include the asset on any depreciation </a:t>
            </a:r>
            <a:r>
              <a:rPr lang="en-US" sz="2400" dirty="0" smtClean="0">
                <a:solidFill>
                  <a:srgbClr val="FAFAFA"/>
                </a:solidFill>
                <a:latin typeface="FreightSans Pro Book" panose="02000606030000020004" pitchFamily="50" charset="0"/>
                <a:cs typeface="Calibri" panose="020F0502020204030204" pitchFamily="34" charset="0"/>
              </a:rPr>
              <a:t>schedule</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3514500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70995"/>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Depreciation</a:t>
            </a:r>
          </a:p>
          <a:p>
            <a:pPr>
              <a:lnSpc>
                <a:spcPct val="150000"/>
              </a:lnSpc>
            </a:pPr>
            <a:r>
              <a:rPr lang="en-US" sz="2400" b="1" dirty="0">
                <a:solidFill>
                  <a:schemeClr val="bg1"/>
                </a:solidFill>
                <a:latin typeface="FreightSans Pro Medium" panose="02000606030000020004" pitchFamily="50" charset="0"/>
              </a:rPr>
              <a:t>Case Samples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34</a:t>
            </a:fld>
            <a:endParaRPr lang="en-US" dirty="0">
              <a:solidFill>
                <a:schemeClr val="bg1"/>
              </a:solidFill>
            </a:endParaRPr>
          </a:p>
        </p:txBody>
      </p:sp>
      <p:sp>
        <p:nvSpPr>
          <p:cNvPr id="8" name="TextBox 7"/>
          <p:cNvSpPr txBox="1"/>
          <p:nvPr/>
        </p:nvSpPr>
        <p:spPr>
          <a:xfrm>
            <a:off x="1090863" y="2129589"/>
            <a:ext cx="9992226" cy="2764143"/>
          </a:xfrm>
          <a:prstGeom prst="rect">
            <a:avLst/>
          </a:prstGeom>
          <a:noFill/>
        </p:spPr>
        <p:txBody>
          <a:bodyPr wrap="square" rtlCol="0" anchor="ctr">
            <a:noAutofit/>
          </a:bodyPr>
          <a:lstStyle/>
          <a:p>
            <a:pPr>
              <a:lnSpc>
                <a:spcPts val="3300"/>
              </a:lnSpc>
              <a:spcBef>
                <a:spcPts val="400"/>
              </a:spcBef>
              <a:spcAft>
                <a:spcPts val="400"/>
              </a:spcAft>
            </a:pPr>
            <a:r>
              <a:rPr lang="en-US" sz="2400" dirty="0" smtClean="0">
                <a:solidFill>
                  <a:srgbClr val="FAFAFA"/>
                </a:solidFill>
                <a:latin typeface="FreightSans Pro Book" panose="02000606030000020004" pitchFamily="50" charset="0"/>
                <a:cs typeface="Calibri" panose="020F0502020204030204" pitchFamily="34" charset="0"/>
              </a:rPr>
              <a:t>If </a:t>
            </a:r>
            <a:r>
              <a:rPr lang="en-US" sz="2400" dirty="0">
                <a:solidFill>
                  <a:srgbClr val="FAFAFA"/>
                </a:solidFill>
                <a:latin typeface="FreightSans Pro Semibold" panose="02000603040000020004" pitchFamily="50" charset="0"/>
                <a:cs typeface="Calibri" panose="020F0502020204030204" pitchFamily="34" charset="0"/>
              </a:rPr>
              <a:t>capital</a:t>
            </a:r>
            <a:r>
              <a:rPr lang="en-US" sz="2400" dirty="0">
                <a:solidFill>
                  <a:srgbClr val="FAFAFA"/>
                </a:solidFill>
                <a:latin typeface="FreightSans Pro Book" panose="02000606030000020004" pitchFamily="50" charset="0"/>
                <a:cs typeface="Calibri" panose="020F0502020204030204" pitchFamily="34" charset="0"/>
              </a:rPr>
              <a:t> lease where UC takes </a:t>
            </a:r>
            <a:r>
              <a:rPr lang="en-US" sz="2400" dirty="0" smtClean="0">
                <a:solidFill>
                  <a:srgbClr val="FAFAFA"/>
                </a:solidFill>
                <a:latin typeface="FreightSans Pro Book" panose="02000606030000020004" pitchFamily="50" charset="0"/>
                <a:cs typeface="Calibri" panose="020F0502020204030204" pitchFamily="34" charset="0"/>
              </a:rPr>
              <a:t>title:</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a:t>
            </a:r>
            <a:r>
              <a:rPr lang="en-US" sz="2400" dirty="0" smtClean="0">
                <a:solidFill>
                  <a:srgbClr val="FAFAFA"/>
                </a:solidFill>
                <a:latin typeface="FreightSans Pro Book" panose="02000606030000020004" pitchFamily="50" charset="0"/>
                <a:cs typeface="Calibri" panose="020F0502020204030204" pitchFamily="34" charset="0"/>
              </a:rPr>
              <a:t>nclude it on the depreciation </a:t>
            </a:r>
            <a:r>
              <a:rPr lang="en-US" sz="2400" dirty="0">
                <a:solidFill>
                  <a:srgbClr val="FAFAFA"/>
                </a:solidFill>
                <a:latin typeface="FreightSans Pro Book" panose="02000606030000020004" pitchFamily="50" charset="0"/>
                <a:cs typeface="Calibri" panose="020F0502020204030204" pitchFamily="34" charset="0"/>
              </a:rPr>
              <a:t>schedule and charge lease payments to </a:t>
            </a:r>
            <a:r>
              <a:rPr lang="en-US" sz="2400" dirty="0" smtClean="0">
                <a:solidFill>
                  <a:srgbClr val="FAFAFA"/>
                </a:solidFill>
                <a:latin typeface="FreightSans Pro Book" panose="02000606030000020004" pitchFamily="50" charset="0"/>
                <a:cs typeface="Calibri" panose="020F0502020204030204" pitchFamily="34" charset="0"/>
              </a:rPr>
              <a:t>the reserve </a:t>
            </a:r>
            <a:r>
              <a:rPr lang="en-US" sz="2400" dirty="0">
                <a:solidFill>
                  <a:srgbClr val="FAFAFA"/>
                </a:solidFill>
                <a:latin typeface="FreightSans Pro Book" panose="02000606030000020004" pitchFamily="50" charset="0"/>
                <a:cs typeface="Calibri" panose="020F0502020204030204" pitchFamily="34" charset="0"/>
              </a:rPr>
              <a:t>(or other non-federal) </a:t>
            </a:r>
            <a:r>
              <a:rPr lang="en-US" sz="2400" dirty="0" smtClean="0">
                <a:solidFill>
                  <a:srgbClr val="FAFAFA"/>
                </a:solidFill>
                <a:latin typeface="FreightSans Pro Book" panose="02000606030000020004" pitchFamily="50" charset="0"/>
                <a:cs typeface="Calibri" panose="020F0502020204030204" pitchFamily="34" charset="0"/>
              </a:rPr>
              <a:t>fund</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Lease payments that are about equal to the depreciation that could be claimed can be charged directly </a:t>
            </a:r>
            <a:r>
              <a:rPr lang="en-US" sz="2400" dirty="0" smtClean="0">
                <a:solidFill>
                  <a:srgbClr val="FAFAFA"/>
                </a:solidFill>
                <a:latin typeface="FreightSans Pro Book" panose="02000606030000020004" pitchFamily="50" charset="0"/>
                <a:cs typeface="Calibri" panose="020F0502020204030204" pitchFamily="34" charset="0"/>
              </a:rPr>
              <a:t>to the </a:t>
            </a:r>
            <a:r>
              <a:rPr lang="en-US" sz="2400" dirty="0">
                <a:solidFill>
                  <a:srgbClr val="FAFAFA"/>
                </a:solidFill>
                <a:latin typeface="FreightSans Pro Book" panose="02000606030000020004" pitchFamily="50" charset="0"/>
                <a:cs typeface="Calibri" panose="020F0502020204030204" pitchFamily="34" charset="0"/>
              </a:rPr>
              <a:t>operations </a:t>
            </a:r>
            <a:r>
              <a:rPr lang="en-US" sz="2400" dirty="0" smtClean="0">
                <a:solidFill>
                  <a:srgbClr val="FAFAFA"/>
                </a:solidFill>
                <a:latin typeface="FreightSans Pro Book" panose="02000606030000020004" pitchFamily="50" charset="0"/>
                <a:cs typeface="Calibri" panose="020F0502020204030204" pitchFamily="34" charset="0"/>
              </a:rPr>
              <a:t>fund and </a:t>
            </a:r>
            <a:r>
              <a:rPr lang="en-US" sz="2400" dirty="0">
                <a:solidFill>
                  <a:srgbClr val="FAFAFA"/>
                </a:solidFill>
                <a:latin typeface="FreightSans Pro Book" panose="02000606030000020004" pitchFamily="50" charset="0"/>
                <a:cs typeface="Calibri" panose="020F0502020204030204" pitchFamily="34" charset="0"/>
              </a:rPr>
              <a:t>excluded from the depreciation </a:t>
            </a:r>
            <a:r>
              <a:rPr lang="en-US" sz="2400" dirty="0" smtClean="0">
                <a:solidFill>
                  <a:srgbClr val="FAFAFA"/>
                </a:solidFill>
                <a:latin typeface="FreightSans Pro Book" panose="02000606030000020004" pitchFamily="50" charset="0"/>
                <a:cs typeface="Calibri" panose="020F0502020204030204" pitchFamily="34" charset="0"/>
              </a:rPr>
              <a:t>schedule</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2271967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72"/>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Inventory</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35</a:t>
            </a:fld>
            <a:endParaRPr lang="en-US" dirty="0">
              <a:solidFill>
                <a:schemeClr val="bg1"/>
              </a:solidFill>
            </a:endParaRPr>
          </a:p>
        </p:txBody>
      </p:sp>
      <p:sp>
        <p:nvSpPr>
          <p:cNvPr id="8" name="TextBox 7"/>
          <p:cNvSpPr txBox="1"/>
          <p:nvPr/>
        </p:nvSpPr>
        <p:spPr>
          <a:xfrm>
            <a:off x="1090863" y="2129589"/>
            <a:ext cx="9704137" cy="2654078"/>
          </a:xfrm>
          <a:prstGeom prst="rect">
            <a:avLst/>
          </a:prstGeom>
          <a:noFill/>
        </p:spPr>
        <p:txBody>
          <a:bodyPr wrap="square" rtlCol="0" anchor="ctr">
            <a:noAutofit/>
          </a:bodyPr>
          <a:lstStyle/>
          <a:p>
            <a:pPr>
              <a:lnSpc>
                <a:spcPts val="31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Inventory is defined as products for resale or the raw </a:t>
            </a:r>
            <a:r>
              <a:rPr lang="en-US" sz="2400" dirty="0" smtClean="0">
                <a:solidFill>
                  <a:srgbClr val="FAFAFA"/>
                </a:solidFill>
                <a:latin typeface="FreightSans Pro Book" panose="02000606030000020004" pitchFamily="50" charset="0"/>
                <a:cs typeface="Calibri" panose="020F0502020204030204" pitchFamily="34" charset="0"/>
              </a:rPr>
              <a:t>materials </a:t>
            </a:r>
            <a:r>
              <a:rPr lang="en-US" sz="2400" dirty="0">
                <a:solidFill>
                  <a:srgbClr val="FAFAFA"/>
                </a:solidFill>
                <a:latin typeface="FreightSans Pro Book" panose="02000606030000020004" pitchFamily="50" charset="0"/>
                <a:cs typeface="Calibri" panose="020F0502020204030204" pitchFamily="34" charset="0"/>
              </a:rPr>
              <a:t>used in the production of </a:t>
            </a:r>
            <a:r>
              <a:rPr lang="en-US" sz="2400" dirty="0" smtClean="0">
                <a:solidFill>
                  <a:srgbClr val="FAFAFA"/>
                </a:solidFill>
                <a:latin typeface="FreightSans Pro Book" panose="02000606030000020004" pitchFamily="50" charset="0"/>
                <a:cs typeface="Calibri" panose="020F0502020204030204" pitchFamily="34" charset="0"/>
              </a:rPr>
              <a:t>goods.</a:t>
            </a:r>
          </a:p>
          <a:p>
            <a:pPr>
              <a:lnSpc>
                <a:spcPts val="3100"/>
              </a:lnSpc>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marL="457200" indent="-4572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Finished or partially finished products can also be considered inventory</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that have an inventory component must account for any allowable losses or shrinkage</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1999630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Inventory</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36</a:t>
            </a:fld>
            <a:endParaRPr lang="en-US" dirty="0">
              <a:solidFill>
                <a:schemeClr val="bg1"/>
              </a:solidFill>
            </a:endParaRPr>
          </a:p>
        </p:txBody>
      </p:sp>
      <p:sp>
        <p:nvSpPr>
          <p:cNvPr id="8" name="TextBox 7"/>
          <p:cNvSpPr txBox="1"/>
          <p:nvPr/>
        </p:nvSpPr>
        <p:spPr>
          <a:xfrm>
            <a:off x="1090863" y="1835261"/>
            <a:ext cx="10195204" cy="3187478"/>
          </a:xfrm>
          <a:prstGeom prst="rect">
            <a:avLst/>
          </a:prstGeom>
          <a:noFill/>
        </p:spPr>
        <p:txBody>
          <a:bodyPr wrap="square" rtlCol="0" anchor="ctr">
            <a:noAutofit/>
          </a:bodyPr>
          <a:lstStyle/>
          <a:p>
            <a:pPr>
              <a:lnSpc>
                <a:spcPts val="31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For inventory shrinkage calculation</a:t>
            </a:r>
            <a:r>
              <a:rPr lang="en-US" sz="2400" dirty="0" smtClean="0">
                <a:solidFill>
                  <a:srgbClr val="FAFAFA"/>
                </a:solidFill>
                <a:latin typeface="FreightSans Pro Book" panose="02000606030000020004" pitchFamily="50" charset="0"/>
                <a:cs typeface="Calibri" panose="020F0502020204030204" pitchFamily="34" charset="0"/>
              </a:rPr>
              <a:t>:</a:t>
            </a:r>
          </a:p>
          <a:p>
            <a:pPr>
              <a:lnSpc>
                <a:spcPts val="3100"/>
              </a:lnSpc>
            </a:pPr>
            <a:endParaRPr lang="en-US" sz="2400" dirty="0">
              <a:solidFill>
                <a:srgbClr val="FAFAFA"/>
              </a:solidFill>
              <a:latin typeface="FreightSans Pro Book" panose="02000606030000020004" pitchFamily="50" charset="0"/>
              <a:cs typeface="Calibri" panose="020F0502020204030204" pitchFamily="34" charset="0"/>
            </a:endParaRPr>
          </a:p>
          <a:p>
            <a:pPr marL="457200"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Perform a physical count of all goods</a:t>
            </a:r>
          </a:p>
          <a:p>
            <a:pPr marL="457200"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Value inventory at average cost (not replacement cost)</a:t>
            </a:r>
          </a:p>
          <a:p>
            <a:pPr marL="457200"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Compare inventory to actual sales to determine loss, then value the loss</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“Normal” shrinkage included in rates</a:t>
            </a:r>
          </a:p>
          <a:p>
            <a:pPr marL="914400" lvl="1" indent="-4572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“Abnormal” shrinkage must be written off and possibly excluded from rates</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2001468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764132"/>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Subsidies</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37</a:t>
            </a:fld>
            <a:endParaRPr lang="en-US" dirty="0">
              <a:solidFill>
                <a:schemeClr val="bg1"/>
              </a:solidFill>
            </a:endParaRPr>
          </a:p>
        </p:txBody>
      </p:sp>
      <p:sp>
        <p:nvSpPr>
          <p:cNvPr id="8" name="TextBox 7"/>
          <p:cNvSpPr txBox="1"/>
          <p:nvPr/>
        </p:nvSpPr>
        <p:spPr>
          <a:xfrm>
            <a:off x="1090863" y="1826794"/>
            <a:ext cx="9627937" cy="2779072"/>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Subsidies are a special type of cost offset</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Be sure subsidies are included as a line item in the rate development</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Once a subsidy is included in a rate development, all campus and affiliate users of the service are afforded the benefit of the subsidy</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1338201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38</a:t>
            </a:fld>
            <a:endParaRPr lang="en-US" dirty="0">
              <a:solidFill>
                <a:schemeClr val="bg1"/>
              </a:solidFill>
            </a:endParaRPr>
          </a:p>
        </p:txBody>
      </p:sp>
      <p:sp>
        <p:nvSpPr>
          <p:cNvPr id="5" name="TextBox 4"/>
          <p:cNvSpPr txBox="1"/>
          <p:nvPr/>
        </p:nvSpPr>
        <p:spPr>
          <a:xfrm>
            <a:off x="2916555" y="2123574"/>
            <a:ext cx="6240352" cy="2109202"/>
          </a:xfrm>
          <a:prstGeom prst="rect">
            <a:avLst/>
          </a:prstGeom>
          <a:noFill/>
        </p:spPr>
        <p:txBody>
          <a:bodyPr wrap="square" rtlCol="0" anchor="ctr">
            <a:noAutofit/>
          </a:bodyPr>
          <a:lstStyle/>
          <a:p>
            <a:r>
              <a:rPr lang="en-US" sz="4800" dirty="0">
                <a:solidFill>
                  <a:srgbClr val="FAFAFA"/>
                </a:solidFill>
                <a:latin typeface="FreightSans Pro Medium" panose="02000606030000020004" pitchFamily="50" charset="0"/>
                <a:cs typeface="Calibri" panose="020F0502020204030204" pitchFamily="34" charset="0"/>
              </a:rPr>
              <a:t>5. Determine </a:t>
            </a:r>
            <a:r>
              <a:rPr lang="en-US" sz="4800" dirty="0" smtClean="0">
                <a:solidFill>
                  <a:srgbClr val="FAFAFA"/>
                </a:solidFill>
                <a:latin typeface="FreightSans Pro Medium" panose="02000606030000020004" pitchFamily="50" charset="0"/>
                <a:cs typeface="Calibri" panose="020F0502020204030204" pitchFamily="34" charset="0"/>
              </a:rPr>
              <a:t>Equitable</a:t>
            </a:r>
          </a:p>
          <a:p>
            <a:pPr lvl="1"/>
            <a:r>
              <a:rPr lang="en-US" sz="4800" dirty="0" smtClean="0">
                <a:solidFill>
                  <a:srgbClr val="FAFAFA"/>
                </a:solidFill>
                <a:latin typeface="FreightSans Pro Medium" panose="02000606030000020004" pitchFamily="50" charset="0"/>
                <a:cs typeface="Calibri" panose="020F0502020204030204" pitchFamily="34" charset="0"/>
              </a:rPr>
              <a:t>Means </a:t>
            </a:r>
            <a:r>
              <a:rPr lang="en-US" sz="4800" dirty="0">
                <a:solidFill>
                  <a:srgbClr val="FAFAFA"/>
                </a:solidFill>
                <a:latin typeface="FreightSans Pro Medium" panose="02000606030000020004" pitchFamily="50" charset="0"/>
                <a:cs typeface="Calibri" panose="020F0502020204030204" pitchFamily="34" charset="0"/>
              </a:rPr>
              <a:t>of Distribution</a:t>
            </a:r>
          </a:p>
        </p:txBody>
      </p:sp>
    </p:spTree>
    <p:extLst>
      <p:ext uri="{BB962C8B-B14F-4D97-AF65-F5344CB8AC3E}">
        <p14:creationId xmlns:p14="http://schemas.microsoft.com/office/powerpoint/2010/main" val="27790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39</a:t>
            </a:fld>
            <a:endParaRPr lang="en-US" dirty="0">
              <a:solidFill>
                <a:schemeClr val="bg1"/>
              </a:solidFill>
            </a:endParaRPr>
          </a:p>
        </p:txBody>
      </p:sp>
      <p:sp>
        <p:nvSpPr>
          <p:cNvPr id="8" name="TextBox 7"/>
          <p:cNvSpPr txBox="1"/>
          <p:nvPr/>
        </p:nvSpPr>
        <p:spPr>
          <a:xfrm>
            <a:off x="1090863" y="2271295"/>
            <a:ext cx="10010274" cy="2315410"/>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What are the cost drivers? How will goods or services be provided?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Time - productive hour standard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Goods </a:t>
            </a:r>
            <a:r>
              <a:rPr lang="en-US" sz="2400" dirty="0" smtClean="0">
                <a:solidFill>
                  <a:srgbClr val="FAFAFA"/>
                </a:solidFill>
                <a:latin typeface="FreightSans Pro Book" panose="02000606030000020004" pitchFamily="50" charset="0"/>
                <a:cs typeface="Calibri" panose="020F0502020204030204" pitchFamily="34" charset="0"/>
              </a:rPr>
              <a:t>produced / jobs </a:t>
            </a:r>
            <a:r>
              <a:rPr lang="en-US" sz="2400" dirty="0">
                <a:solidFill>
                  <a:srgbClr val="FAFAFA"/>
                </a:solidFill>
                <a:latin typeface="FreightSans Pro Book" panose="02000606030000020004" pitchFamily="50" charset="0"/>
                <a:cs typeface="Calibri" panose="020F0502020204030204" pitchFamily="34" charset="0"/>
              </a:rPr>
              <a:t>performed </a:t>
            </a:r>
            <a:r>
              <a:rPr lang="en-US" sz="2400" dirty="0" smtClean="0">
                <a:solidFill>
                  <a:srgbClr val="FAFAFA"/>
                </a:solidFill>
                <a:latin typeface="FreightSans Pro Book" panose="02000606030000020004" pitchFamily="50" charset="0"/>
                <a:cs typeface="Calibri" panose="020F0502020204030204" pitchFamily="34" charset="0"/>
              </a:rPr>
              <a:t>- number </a:t>
            </a:r>
            <a:r>
              <a:rPr lang="en-US" sz="2400" dirty="0">
                <a:solidFill>
                  <a:srgbClr val="FAFAFA"/>
                </a:solidFill>
                <a:latin typeface="FreightSans Pro Book" panose="02000606030000020004" pitchFamily="50" charset="0"/>
                <a:cs typeface="Calibri" panose="020F0502020204030204" pitchFamily="34" charset="0"/>
              </a:rPr>
              <a:t>of units produced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Resale of purchased items </a:t>
            </a:r>
            <a:r>
              <a:rPr lang="en-US" sz="2400" dirty="0" smtClean="0">
                <a:solidFill>
                  <a:srgbClr val="FAFAFA"/>
                </a:solidFill>
                <a:latin typeface="FreightSans Pro Book" panose="02000606030000020004" pitchFamily="50" charset="0"/>
                <a:cs typeface="Calibri" panose="020F0502020204030204" pitchFamily="34" charset="0"/>
              </a:rPr>
              <a:t>- volume </a:t>
            </a:r>
            <a:r>
              <a:rPr lang="en-US" sz="2400" dirty="0">
                <a:solidFill>
                  <a:srgbClr val="FAFAFA"/>
                </a:solidFill>
                <a:latin typeface="FreightSans Pro Book" panose="02000606030000020004" pitchFamily="50" charset="0"/>
                <a:cs typeface="Calibri" panose="020F0502020204030204" pitchFamily="34" charset="0"/>
              </a:rPr>
              <a:t>of purchases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Machine time - machine hours or “runs”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362612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4</a:t>
            </a:fld>
            <a:endParaRPr lang="en-US" dirty="0">
              <a:solidFill>
                <a:schemeClr val="bg1"/>
              </a:solidFill>
            </a:endParaRPr>
          </a:p>
        </p:txBody>
      </p:sp>
      <p:sp>
        <p:nvSpPr>
          <p:cNvPr id="5" name="TextBox 4"/>
          <p:cNvSpPr txBox="1"/>
          <p:nvPr/>
        </p:nvSpPr>
        <p:spPr>
          <a:xfrm>
            <a:off x="4518776" y="2123574"/>
            <a:ext cx="3021097" cy="2109202"/>
          </a:xfrm>
          <a:prstGeom prst="rect">
            <a:avLst/>
          </a:prstGeom>
          <a:noFill/>
        </p:spPr>
        <p:txBody>
          <a:bodyPr wrap="square" rtlCol="0" anchor="ctr">
            <a:noAutofit/>
          </a:bodyPr>
          <a:lstStyle/>
          <a:p>
            <a:r>
              <a:rPr lang="en-US" sz="4500" dirty="0" smtClean="0">
                <a:solidFill>
                  <a:srgbClr val="FAFAFA"/>
                </a:solidFill>
                <a:latin typeface="FreightSans Pro Medium" panose="02000606030000020004" pitchFamily="50" charset="0"/>
                <a:cs typeface="Calibri" panose="020F0502020204030204" pitchFamily="34" charset="0"/>
              </a:rPr>
              <a:t>1. </a:t>
            </a:r>
            <a:r>
              <a:rPr lang="en-US" sz="4500" dirty="0">
                <a:solidFill>
                  <a:srgbClr val="FAFAFA"/>
                </a:solidFill>
                <a:latin typeface="FreightSans Pro Medium" panose="02000606030000020004" pitchFamily="50" charset="0"/>
                <a:cs typeface="Calibri" panose="020F0502020204030204" pitchFamily="34" charset="0"/>
              </a:rPr>
              <a:t>Overview</a:t>
            </a:r>
          </a:p>
        </p:txBody>
      </p:sp>
    </p:spTree>
    <p:extLst>
      <p:ext uri="{BB962C8B-B14F-4D97-AF65-F5344CB8AC3E}">
        <p14:creationId xmlns:p14="http://schemas.microsoft.com/office/powerpoint/2010/main" val="3561151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40</a:t>
            </a:fld>
            <a:endParaRPr lang="en-US" dirty="0">
              <a:solidFill>
                <a:schemeClr val="bg1"/>
              </a:solidFill>
            </a:endParaRPr>
          </a:p>
        </p:txBody>
      </p:sp>
      <p:sp>
        <p:nvSpPr>
          <p:cNvPr id="8" name="TextBox 7"/>
          <p:cNvSpPr txBox="1"/>
          <p:nvPr/>
        </p:nvSpPr>
        <p:spPr>
          <a:xfrm>
            <a:off x="1090863" y="1767528"/>
            <a:ext cx="10010274" cy="3322943"/>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Time - productive hour standard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Determine the productive personnel</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Identify “downtime”</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Examine exempt employees impact on productive hour standard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Examine productive personnel with administrative responsibilities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Productive hour standard is an average over all productive personnel</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Productive hour standard is based on 1.0 FTE</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2758671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41</a:t>
            </a:fld>
            <a:endParaRPr lang="en-US" dirty="0">
              <a:solidFill>
                <a:schemeClr val="bg1"/>
              </a:solidFill>
            </a:endParaRPr>
          </a:p>
        </p:txBody>
      </p:sp>
      <p:sp>
        <p:nvSpPr>
          <p:cNvPr id="8" name="TextBox 7"/>
          <p:cNvSpPr txBox="1"/>
          <p:nvPr/>
        </p:nvSpPr>
        <p:spPr>
          <a:xfrm>
            <a:off x="1090863" y="2736961"/>
            <a:ext cx="10010274" cy="1384077"/>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Goods produced / jobs performed - number of units produced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Account for prototypes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Account for defective units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624725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42</a:t>
            </a:fld>
            <a:endParaRPr lang="en-US" dirty="0">
              <a:solidFill>
                <a:schemeClr val="bg1"/>
              </a:solidFill>
            </a:endParaRPr>
          </a:p>
        </p:txBody>
      </p:sp>
      <p:sp>
        <p:nvSpPr>
          <p:cNvPr id="8" name="TextBox 7"/>
          <p:cNvSpPr txBox="1"/>
          <p:nvPr/>
        </p:nvSpPr>
        <p:spPr>
          <a:xfrm>
            <a:off x="1090863" y="1763295"/>
            <a:ext cx="10010274" cy="3331410"/>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Machine time - machine hours or “runs”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all “runs” about the same?</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there classes of type of “runs”?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all runs different?</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Has downtime for maintenance been included?</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What are the hours of operation for the machine?</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Account for calibration of machines</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866293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r>
              <a:rPr lang="en-US" sz="2400" b="1" dirty="0" smtClean="0">
                <a:solidFill>
                  <a:schemeClr val="bg1"/>
                </a:solidFill>
                <a:latin typeface="FreightSans Pro Medium" panose="02000606030000020004" pitchFamily="50" charset="0"/>
              </a:rPr>
              <a:t>Other </a:t>
            </a:r>
            <a:r>
              <a:rPr lang="en-US" sz="2400" b="1" dirty="0">
                <a:solidFill>
                  <a:schemeClr val="bg1"/>
                </a:solidFill>
                <a:latin typeface="FreightSans Pro Medium" panose="02000606030000020004" pitchFamily="50" charset="0"/>
              </a:rPr>
              <a:t>Pricing </a:t>
            </a:r>
            <a:r>
              <a:rPr lang="en-US" sz="2400" b="1" dirty="0" smtClean="0">
                <a:solidFill>
                  <a:schemeClr val="bg1"/>
                </a:solidFill>
                <a:latin typeface="FreightSans Pro Medium" panose="02000606030000020004" pitchFamily="50" charset="0"/>
              </a:rPr>
              <a:t>Considerations</a:t>
            </a: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43</a:t>
            </a:fld>
            <a:endParaRPr lang="en-US" dirty="0">
              <a:solidFill>
                <a:schemeClr val="bg1"/>
              </a:solidFill>
            </a:endParaRPr>
          </a:p>
        </p:txBody>
      </p:sp>
      <p:sp>
        <p:nvSpPr>
          <p:cNvPr id="9" name="TextBox 8"/>
          <p:cNvSpPr txBox="1"/>
          <p:nvPr/>
        </p:nvSpPr>
        <p:spPr>
          <a:xfrm>
            <a:off x="1090863" y="2177024"/>
            <a:ext cx="10010274" cy="3331410"/>
          </a:xfrm>
          <a:prstGeom prst="rect">
            <a:avLst/>
          </a:prstGeom>
          <a:noFill/>
        </p:spPr>
        <p:txBody>
          <a:bodyPr wrap="square" rtlCol="0" anchor="ctr">
            <a:noAutofit/>
          </a:bodyPr>
          <a:lstStyle/>
          <a:p>
            <a:pPr>
              <a:lnSpc>
                <a:spcPts val="3000"/>
              </a:lnSpc>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A fair and equitable cost distribution may lead to other pricing arrangements:</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Volume Discounts</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Suites of Services</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Time of Day</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Overtime Rates</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Expedited Rates</a:t>
            </a:r>
          </a:p>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for non-campus, non-affiliate users</a:t>
            </a:r>
          </a:p>
        </p:txBody>
      </p:sp>
    </p:spTree>
    <p:extLst>
      <p:ext uri="{BB962C8B-B14F-4D97-AF65-F5344CB8AC3E}">
        <p14:creationId xmlns:p14="http://schemas.microsoft.com/office/powerpoint/2010/main" val="1745356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Determine Equitable Means of </a:t>
            </a:r>
            <a:r>
              <a:rPr lang="en-US" sz="3200" dirty="0" smtClean="0">
                <a:solidFill>
                  <a:schemeClr val="bg1"/>
                </a:solidFill>
                <a:latin typeface="FreightSans Pro Medium" panose="02000606030000020004" pitchFamily="50" charset="0"/>
              </a:rPr>
              <a:t>Distribution</a:t>
            </a:r>
          </a:p>
          <a:p>
            <a:pPr>
              <a:lnSpc>
                <a:spcPct val="150000"/>
              </a:lnSpc>
            </a:pPr>
            <a:r>
              <a:rPr lang="en-US" sz="2400" b="1" dirty="0" smtClean="0">
                <a:solidFill>
                  <a:schemeClr val="bg1"/>
                </a:solidFill>
                <a:latin typeface="FreightSans Pro Medium" panose="02000606030000020004" pitchFamily="50" charset="0"/>
              </a:rPr>
              <a:t>Other </a:t>
            </a:r>
            <a:r>
              <a:rPr lang="en-US" sz="2400" b="1" dirty="0">
                <a:solidFill>
                  <a:schemeClr val="bg1"/>
                </a:solidFill>
                <a:latin typeface="FreightSans Pro Medium" panose="02000606030000020004" pitchFamily="50" charset="0"/>
              </a:rPr>
              <a:t>Pricing </a:t>
            </a:r>
            <a:r>
              <a:rPr lang="en-US" sz="2400" b="1" dirty="0" smtClean="0">
                <a:solidFill>
                  <a:schemeClr val="bg1"/>
                </a:solidFill>
                <a:latin typeface="FreightSans Pro Medium" panose="02000606030000020004" pitchFamily="50" charset="0"/>
              </a:rPr>
              <a:t>Considerations</a:t>
            </a: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44</a:t>
            </a:fld>
            <a:endParaRPr lang="en-US" dirty="0">
              <a:solidFill>
                <a:schemeClr val="bg1"/>
              </a:solidFill>
            </a:endParaRPr>
          </a:p>
        </p:txBody>
      </p:sp>
      <p:sp>
        <p:nvSpPr>
          <p:cNvPr id="9" name="TextBox 8"/>
          <p:cNvSpPr txBox="1"/>
          <p:nvPr/>
        </p:nvSpPr>
        <p:spPr>
          <a:xfrm>
            <a:off x="1090863" y="2261694"/>
            <a:ext cx="10010274" cy="3331410"/>
          </a:xfrm>
          <a:prstGeom prst="rect">
            <a:avLst/>
          </a:prstGeom>
          <a:noFill/>
        </p:spPr>
        <p:txBody>
          <a:bodyPr wrap="square" rtlCol="0" anchor="ctr">
            <a:noAutofit/>
          </a:bodyPr>
          <a:lstStyle/>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Overtime Rates and Expedited Rates</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All rates must be cost based</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overtime or expedited costs part of the normal business operation or are they exceptional?</a:t>
            </a:r>
          </a:p>
          <a:p>
            <a:pPr marL="1257300" lvl="2"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a:t>
            </a:r>
            <a:r>
              <a:rPr lang="en-US" sz="2400" dirty="0">
                <a:solidFill>
                  <a:srgbClr val="FAFAFA"/>
                </a:solidFill>
                <a:latin typeface="FreightSans Pro Semibold" panose="02000603040000020004" pitchFamily="50" charset="0"/>
                <a:cs typeface="Calibri" panose="020F0502020204030204" pitchFamily="34" charset="0"/>
              </a:rPr>
              <a:t>normal</a:t>
            </a:r>
            <a:r>
              <a:rPr lang="en-US" sz="2400" dirty="0">
                <a:solidFill>
                  <a:srgbClr val="FAFAFA"/>
                </a:solidFill>
                <a:latin typeface="FreightSans Pro Book" panose="02000606030000020004" pitchFamily="50" charset="0"/>
                <a:cs typeface="Calibri" panose="020F0502020204030204" pitchFamily="34" charset="0"/>
              </a:rPr>
              <a:t>, consider including the costs in the standard rate</a:t>
            </a:r>
          </a:p>
          <a:p>
            <a:pPr marL="1257300" lvl="2"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a:t>
            </a:r>
            <a:r>
              <a:rPr lang="en-US" sz="2400" dirty="0">
                <a:solidFill>
                  <a:srgbClr val="FAFAFA"/>
                </a:solidFill>
                <a:latin typeface="FreightSans Pro Semibold" panose="02000603040000020004" pitchFamily="50" charset="0"/>
                <a:cs typeface="Calibri" panose="020F0502020204030204" pitchFamily="34" charset="0"/>
              </a:rPr>
              <a:t>exceptional</a:t>
            </a:r>
            <a:r>
              <a:rPr lang="en-US" sz="2400" dirty="0">
                <a:solidFill>
                  <a:srgbClr val="FAFAFA"/>
                </a:solidFill>
                <a:latin typeface="FreightSans Pro Book" panose="02000606030000020004" pitchFamily="50" charset="0"/>
                <a:cs typeface="Calibri" panose="020F0502020204030204" pitchFamily="34" charset="0"/>
              </a:rPr>
              <a:t>, must develop a special rate(s) based upon the exceptional costs, and be sure to examine possible impacts to the standard rate</a:t>
            </a:r>
          </a:p>
        </p:txBody>
      </p:sp>
    </p:spTree>
    <p:extLst>
      <p:ext uri="{BB962C8B-B14F-4D97-AF65-F5344CB8AC3E}">
        <p14:creationId xmlns:p14="http://schemas.microsoft.com/office/powerpoint/2010/main" val="3586367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45</a:t>
            </a:fld>
            <a:endParaRPr lang="en-US" dirty="0">
              <a:solidFill>
                <a:schemeClr val="bg1"/>
              </a:solidFill>
            </a:endParaRPr>
          </a:p>
        </p:txBody>
      </p:sp>
      <p:sp>
        <p:nvSpPr>
          <p:cNvPr id="5" name="TextBox 4"/>
          <p:cNvSpPr txBox="1"/>
          <p:nvPr/>
        </p:nvSpPr>
        <p:spPr>
          <a:xfrm>
            <a:off x="3995317" y="2123574"/>
            <a:ext cx="4082828"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6. </a:t>
            </a:r>
            <a:r>
              <a:rPr lang="en-US" sz="4800" dirty="0">
                <a:solidFill>
                  <a:srgbClr val="FAFAFA"/>
                </a:solidFill>
                <a:latin typeface="FreightSans Pro Medium" panose="02000606030000020004" pitchFamily="50" charset="0"/>
                <a:cs typeface="Calibri" panose="020F0502020204030204" pitchFamily="34" charset="0"/>
              </a:rPr>
              <a:t>Create Rates</a:t>
            </a:r>
          </a:p>
        </p:txBody>
      </p:sp>
    </p:spTree>
    <p:extLst>
      <p:ext uri="{BB962C8B-B14F-4D97-AF65-F5344CB8AC3E}">
        <p14:creationId xmlns:p14="http://schemas.microsoft.com/office/powerpoint/2010/main" val="263381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Create </a:t>
            </a:r>
            <a:r>
              <a:rPr lang="en-US" sz="3200" dirty="0" smtClean="0">
                <a:solidFill>
                  <a:schemeClr val="bg1"/>
                </a:solidFill>
                <a:latin typeface="FreightSans Pro Medium" panose="02000606030000020004" pitchFamily="50" charset="0"/>
              </a:rPr>
              <a:t>Rates</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46</a:t>
            </a:fld>
            <a:endParaRPr lang="en-US" dirty="0">
              <a:solidFill>
                <a:schemeClr val="bg1"/>
              </a:solidFill>
            </a:endParaRPr>
          </a:p>
        </p:txBody>
      </p:sp>
      <p:sp>
        <p:nvSpPr>
          <p:cNvPr id="8" name="TextBox 7"/>
          <p:cNvSpPr txBox="1"/>
          <p:nvPr/>
        </p:nvSpPr>
        <p:spPr>
          <a:xfrm>
            <a:off x="1090863" y="2129587"/>
            <a:ext cx="8468004" cy="2909138"/>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Rounding rates is acceptable, as long as it is reasonable</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Multiple lines of business often translate into multiple rates for a recharge center</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Avoid </a:t>
            </a:r>
            <a:r>
              <a:rPr lang="en-US" sz="2400" dirty="0" smtClean="0">
                <a:solidFill>
                  <a:srgbClr val="FAFAFA"/>
                </a:solidFill>
                <a:latin typeface="FreightSans Pro Book" panose="02000606030000020004" pitchFamily="50" charset="0"/>
                <a:cs typeface="Calibri" panose="020F0502020204030204" pitchFamily="34" charset="0"/>
              </a:rPr>
              <a:t>double-counting </a:t>
            </a:r>
            <a:r>
              <a:rPr lang="en-US" sz="2400" dirty="0">
                <a:solidFill>
                  <a:srgbClr val="FAFAFA"/>
                </a:solidFill>
                <a:latin typeface="FreightSans Pro Book" panose="02000606030000020004" pitchFamily="50" charset="0"/>
                <a:cs typeface="Calibri" panose="020F0502020204030204" pitchFamily="34" charset="0"/>
              </a:rPr>
              <a:t>costs</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Account for surpluses or deficits along each </a:t>
            </a:r>
            <a:r>
              <a:rPr lang="en-US" sz="2400" dirty="0" smtClean="0">
                <a:solidFill>
                  <a:srgbClr val="FAFAFA"/>
                </a:solidFill>
                <a:latin typeface="FreightSans Pro Book" panose="02000606030000020004" pitchFamily="50" charset="0"/>
                <a:cs typeface="Calibri" panose="020F0502020204030204" pitchFamily="34" charset="0"/>
              </a:rPr>
              <a:t>rate</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1264192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Create </a:t>
            </a:r>
            <a:r>
              <a:rPr lang="en-US" sz="3200" dirty="0" smtClean="0">
                <a:solidFill>
                  <a:schemeClr val="bg1"/>
                </a:solidFill>
                <a:latin typeface="FreightSans Pro Medium" panose="02000606030000020004" pitchFamily="50" charset="0"/>
              </a:rPr>
              <a:t>Rates</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47</a:t>
            </a:fld>
            <a:endParaRPr lang="en-US" dirty="0">
              <a:solidFill>
                <a:schemeClr val="bg1"/>
              </a:solidFill>
            </a:endParaRPr>
          </a:p>
        </p:txBody>
      </p:sp>
      <p:sp>
        <p:nvSpPr>
          <p:cNvPr id="8" name="TextBox 7"/>
          <p:cNvSpPr txBox="1"/>
          <p:nvPr/>
        </p:nvSpPr>
        <p:spPr>
          <a:xfrm>
            <a:off x="1090863" y="2129587"/>
            <a:ext cx="8882870" cy="1858213"/>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Packaged or Bundled Rates</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Are allowed provided they are costed properly, are reasonable and justifiable</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Be sure to examine rationale behind the creation of any rate type</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2123761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48</a:t>
            </a:fld>
            <a:endParaRPr lang="en-US" dirty="0">
              <a:solidFill>
                <a:schemeClr val="bg1"/>
              </a:solidFill>
            </a:endParaRPr>
          </a:p>
        </p:txBody>
      </p:sp>
      <p:sp>
        <p:nvSpPr>
          <p:cNvPr id="5" name="TextBox 4"/>
          <p:cNvSpPr txBox="1"/>
          <p:nvPr/>
        </p:nvSpPr>
        <p:spPr>
          <a:xfrm>
            <a:off x="2809928" y="2123574"/>
            <a:ext cx="6453606"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7. </a:t>
            </a:r>
            <a:r>
              <a:rPr lang="en-US" sz="4800" dirty="0">
                <a:solidFill>
                  <a:srgbClr val="FAFAFA"/>
                </a:solidFill>
                <a:latin typeface="FreightSans Pro Medium" panose="02000606030000020004" pitchFamily="50" charset="0"/>
                <a:cs typeface="Calibri" panose="020F0502020204030204" pitchFamily="34" charset="0"/>
              </a:rPr>
              <a:t>Review and Test Rates</a:t>
            </a:r>
          </a:p>
        </p:txBody>
      </p:sp>
    </p:spTree>
    <p:extLst>
      <p:ext uri="{BB962C8B-B14F-4D97-AF65-F5344CB8AC3E}">
        <p14:creationId xmlns:p14="http://schemas.microsoft.com/office/powerpoint/2010/main" val="561994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Review of </a:t>
            </a:r>
            <a:r>
              <a:rPr lang="en-US" sz="3200" dirty="0" smtClean="0">
                <a:solidFill>
                  <a:schemeClr val="bg1"/>
                </a:solidFill>
                <a:latin typeface="FreightSans Pro Medium" panose="02000606030000020004" pitchFamily="50" charset="0"/>
              </a:rPr>
              <a:t>Rates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49</a:t>
            </a:fld>
            <a:endParaRPr lang="en-US" dirty="0">
              <a:solidFill>
                <a:schemeClr val="bg1"/>
              </a:solidFill>
            </a:endParaRPr>
          </a:p>
        </p:txBody>
      </p:sp>
      <p:sp>
        <p:nvSpPr>
          <p:cNvPr id="8" name="TextBox 7"/>
          <p:cNvSpPr txBox="1"/>
          <p:nvPr/>
        </p:nvSpPr>
        <p:spPr>
          <a:xfrm>
            <a:off x="1090863" y="2129586"/>
            <a:ext cx="9834312" cy="1468747"/>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For each rate, examine the ratio of </a:t>
            </a:r>
            <a:r>
              <a:rPr lang="en-US" sz="2400" dirty="0">
                <a:solidFill>
                  <a:srgbClr val="FAFAFA"/>
                </a:solidFill>
                <a:latin typeface="FreightSans Pro Semibold" panose="02000603040000020004" pitchFamily="50" charset="0"/>
                <a:cs typeface="Calibri" panose="020F0502020204030204" pitchFamily="34" charset="0"/>
              </a:rPr>
              <a:t>direct</a:t>
            </a:r>
            <a:r>
              <a:rPr lang="en-US" sz="2400" dirty="0">
                <a:solidFill>
                  <a:srgbClr val="FAFAFA"/>
                </a:solidFill>
                <a:latin typeface="FreightSans Pro Book" panose="02000606030000020004" pitchFamily="50" charset="0"/>
                <a:cs typeface="Calibri" panose="020F0502020204030204" pitchFamily="34" charset="0"/>
              </a:rPr>
              <a:t> costs to </a:t>
            </a:r>
            <a:r>
              <a:rPr lang="en-US" sz="2400" dirty="0">
                <a:solidFill>
                  <a:srgbClr val="FAFAFA"/>
                </a:solidFill>
                <a:latin typeface="FreightSans Pro Semibold" panose="02000603040000020004" pitchFamily="50" charset="0"/>
                <a:cs typeface="Calibri" panose="020F0502020204030204" pitchFamily="34" charset="0"/>
              </a:rPr>
              <a:t>infrastructure</a:t>
            </a:r>
            <a:r>
              <a:rPr lang="en-US" sz="2400" dirty="0">
                <a:solidFill>
                  <a:srgbClr val="FAFAFA"/>
                </a:solidFill>
                <a:latin typeface="FreightSans Pro Book" panose="02000606030000020004" pitchFamily="50" charset="0"/>
                <a:cs typeface="Calibri" panose="020F0502020204030204" pitchFamily="34" charset="0"/>
              </a:rPr>
              <a:t> </a:t>
            </a:r>
            <a:r>
              <a:rPr lang="en-US" sz="2400" dirty="0" smtClean="0">
                <a:solidFill>
                  <a:srgbClr val="FAFAFA"/>
                </a:solidFill>
                <a:latin typeface="FreightSans Pro Book" panose="02000606030000020004" pitchFamily="50" charset="0"/>
                <a:cs typeface="Calibri" panose="020F0502020204030204" pitchFamily="34" charset="0"/>
              </a:rPr>
              <a:t>costs</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Assure </a:t>
            </a:r>
            <a:r>
              <a:rPr lang="en-US" sz="2400" dirty="0">
                <a:solidFill>
                  <a:srgbClr val="FAFAFA"/>
                </a:solidFill>
                <a:latin typeface="FreightSans Pro Book" panose="02000606030000020004" pitchFamily="50" charset="0"/>
                <a:cs typeface="Calibri" panose="020F0502020204030204" pitchFamily="34" charset="0"/>
              </a:rPr>
              <a:t>that their relationship is logical and supported for the type of goods or services </a:t>
            </a:r>
            <a:r>
              <a:rPr lang="en-US" sz="2400" dirty="0" smtClean="0">
                <a:solidFill>
                  <a:srgbClr val="FAFAFA"/>
                </a:solidFill>
                <a:latin typeface="FreightSans Pro Book" panose="02000606030000020004" pitchFamily="50" charset="0"/>
                <a:cs typeface="Calibri" panose="020F0502020204030204" pitchFamily="34" charset="0"/>
              </a:rPr>
              <a:t>provided</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3667746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505040"/>
            <a:ext cx="10010274" cy="920591"/>
          </a:xfrm>
          <a:prstGeom prst="rect">
            <a:avLst/>
          </a:prstGeom>
          <a:noFill/>
        </p:spPr>
        <p:txBody>
          <a:bodyPr wrap="square" rtlCol="0" anchor="ctr">
            <a:noAutofit/>
          </a:bodyPr>
          <a:lstStyle/>
          <a:p>
            <a:r>
              <a:rPr lang="en-US" sz="3200" dirty="0" smtClean="0">
                <a:solidFill>
                  <a:schemeClr val="bg1"/>
                </a:solidFill>
                <a:latin typeface="FreightSans Pro Medium" panose="02000606030000020004" pitchFamily="50" charset="0"/>
              </a:rPr>
              <a:t>Overview</a:t>
            </a:r>
          </a:p>
          <a:p>
            <a:pPr>
              <a:lnSpc>
                <a:spcPct val="150000"/>
              </a:lnSpc>
            </a:pPr>
            <a:r>
              <a:rPr lang="en-US" sz="2400" b="1" dirty="0">
                <a:solidFill>
                  <a:schemeClr val="bg1"/>
                </a:solidFill>
                <a:latin typeface="FreightSans Pro Medium" panose="02000606030000020004" pitchFamily="50" charset="0"/>
              </a:rPr>
              <a:t>Framing Recharge Activities: Why Recharge</a:t>
            </a:r>
            <a:r>
              <a:rPr lang="en-US" sz="2400" b="1" dirty="0" smtClean="0">
                <a:solidFill>
                  <a:schemeClr val="bg1"/>
                </a:solidFill>
                <a:latin typeface="FreightSans Pro Medium" panose="02000606030000020004" pitchFamily="50" charset="0"/>
              </a:rPr>
              <a:t>?</a:t>
            </a: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a:t>
            </a:fld>
            <a:endParaRPr lang="en-US" dirty="0">
              <a:solidFill>
                <a:schemeClr val="bg1"/>
              </a:solidFill>
            </a:endParaRPr>
          </a:p>
        </p:txBody>
      </p:sp>
      <p:sp>
        <p:nvSpPr>
          <p:cNvPr id="11" name="object 6"/>
          <p:cNvSpPr txBox="1">
            <a:spLocks/>
          </p:cNvSpPr>
          <p:nvPr/>
        </p:nvSpPr>
        <p:spPr>
          <a:xfrm>
            <a:off x="6453714" y="3776289"/>
            <a:ext cx="2409825" cy="906639"/>
          </a:xfrm>
          <a:prstGeom prst="rect">
            <a:avLst/>
          </a:prstGeom>
          <a:solidFill>
            <a:srgbClr val="183C5C"/>
          </a:solidFill>
          <a:ln w="9525">
            <a:solidFill>
              <a:schemeClr val="bg1"/>
            </a:solidFill>
          </a:ln>
        </p:spPr>
        <p:txBody>
          <a:bodyPr vert="horz" wrap="square" lIns="0" tIns="0" rIns="0" bIns="0" rtlCol="0">
            <a:noAutofit/>
          </a:bodyPr>
          <a:lstStyle/>
          <a:p>
            <a:pPr marL="83820" marR="139700" algn="ctr">
              <a:lnSpc>
                <a:spcPct val="100000"/>
              </a:lnSpc>
            </a:pPr>
            <a:r>
              <a:rPr lang="en-US" sz="2400" dirty="0" smtClean="0">
                <a:solidFill>
                  <a:schemeClr val="bg1"/>
                </a:solidFill>
                <a:latin typeface="FreightSans Pro Book" panose="02000606030000020004" pitchFamily="50" charset="0"/>
                <a:cs typeface="Arial"/>
              </a:rPr>
              <a:t>Research Unit D</a:t>
            </a:r>
            <a:endParaRPr sz="2400" dirty="0">
              <a:solidFill>
                <a:schemeClr val="bg1"/>
              </a:solidFill>
              <a:latin typeface="FreightSans Pro Book" panose="02000606030000020004" pitchFamily="50" charset="0"/>
              <a:cs typeface="Arial"/>
            </a:endParaRPr>
          </a:p>
        </p:txBody>
      </p:sp>
      <p:sp>
        <p:nvSpPr>
          <p:cNvPr id="12" name="object 7"/>
          <p:cNvSpPr txBox="1"/>
          <p:nvPr/>
        </p:nvSpPr>
        <p:spPr>
          <a:xfrm>
            <a:off x="391577" y="2590578"/>
            <a:ext cx="2166412" cy="1524778"/>
          </a:xfrm>
          <a:prstGeom prst="rect">
            <a:avLst/>
          </a:prstGeom>
          <a:solidFill>
            <a:srgbClr val="183C5C"/>
          </a:solidFill>
          <a:ln w="9525">
            <a:solidFill>
              <a:schemeClr val="bg1"/>
            </a:solidFill>
          </a:ln>
        </p:spPr>
        <p:txBody>
          <a:bodyPr vert="horz" wrap="square" lIns="0" tIns="0" rIns="0" bIns="0" rtlCol="0">
            <a:noAutofit/>
          </a:bodyPr>
          <a:lstStyle/>
          <a:p>
            <a:pPr marL="83820" marR="139700" algn="ctr"/>
            <a:r>
              <a:rPr lang="en-US" sz="2400" dirty="0" smtClean="0">
                <a:solidFill>
                  <a:schemeClr val="bg1"/>
                </a:solidFill>
                <a:latin typeface="FreightSans Pro Semibold" panose="02000603040000020004" pitchFamily="50" charset="0"/>
                <a:cs typeface="Arial"/>
              </a:rPr>
              <a:t>External Clients</a:t>
            </a:r>
            <a:endParaRPr lang="en-US" sz="2400" dirty="0">
              <a:solidFill>
                <a:schemeClr val="bg1"/>
              </a:solidFill>
              <a:latin typeface="FreightSans Pro Semibold" panose="02000603040000020004" pitchFamily="50" charset="0"/>
              <a:cs typeface="Arial"/>
            </a:endParaRPr>
          </a:p>
        </p:txBody>
      </p:sp>
      <p:sp>
        <p:nvSpPr>
          <p:cNvPr id="16" name="object 20"/>
          <p:cNvSpPr txBox="1"/>
          <p:nvPr/>
        </p:nvSpPr>
        <p:spPr>
          <a:xfrm>
            <a:off x="5227030" y="1779698"/>
            <a:ext cx="1699839" cy="369332"/>
          </a:xfrm>
          <a:prstGeom prst="rect">
            <a:avLst/>
          </a:prstGeom>
          <a:ln>
            <a:noFill/>
          </a:ln>
        </p:spPr>
        <p:txBody>
          <a:bodyPr vert="horz" wrap="square" lIns="0" tIns="0" rIns="0" bIns="0" rtlCol="0">
            <a:spAutoFit/>
          </a:bodyPr>
          <a:lstStyle/>
          <a:p>
            <a:pPr marL="12700" algn="ctr">
              <a:lnSpc>
                <a:spcPct val="100000"/>
              </a:lnSpc>
            </a:pPr>
            <a:r>
              <a:rPr lang="en-US" sz="2400" spc="-5" dirty="0" smtClean="0">
                <a:solidFill>
                  <a:schemeClr val="bg1"/>
                </a:solidFill>
                <a:latin typeface="FreightSans Pro Semibold" panose="02000603040000020004" pitchFamily="50" charset="0"/>
                <a:cs typeface="Arial"/>
              </a:rPr>
              <a:t>UC Berkeley</a:t>
            </a:r>
            <a:endParaRPr sz="2400" dirty="0">
              <a:solidFill>
                <a:schemeClr val="bg1"/>
              </a:solidFill>
              <a:latin typeface="FreightSans Pro Semibold" panose="02000603040000020004" pitchFamily="50" charset="0"/>
              <a:cs typeface="Arial"/>
            </a:endParaRPr>
          </a:p>
        </p:txBody>
      </p:sp>
      <p:sp>
        <p:nvSpPr>
          <p:cNvPr id="17" name="object 21"/>
          <p:cNvSpPr txBox="1"/>
          <p:nvPr/>
        </p:nvSpPr>
        <p:spPr>
          <a:xfrm>
            <a:off x="3300939" y="5430218"/>
            <a:ext cx="5562600" cy="585418"/>
          </a:xfrm>
          <a:prstGeom prst="rect">
            <a:avLst/>
          </a:prstGeom>
          <a:solidFill>
            <a:srgbClr val="183C5C"/>
          </a:solidFill>
          <a:ln w="9525">
            <a:solidFill>
              <a:schemeClr val="bg1"/>
            </a:solidFill>
          </a:ln>
        </p:spPr>
        <p:txBody>
          <a:bodyPr vert="horz" wrap="square" lIns="0" tIns="0" rIns="0" bIns="0" rtlCol="0">
            <a:noAutofit/>
          </a:bodyPr>
          <a:lstStyle/>
          <a:p>
            <a:pPr marL="83820" marR="139700" algn="ctr"/>
            <a:r>
              <a:rPr lang="en-US" sz="2400" dirty="0" smtClean="0">
                <a:solidFill>
                  <a:schemeClr val="bg1"/>
                </a:solidFill>
                <a:latin typeface="FreightSans Pro Book" panose="02000606030000020004" pitchFamily="50" charset="0"/>
                <a:cs typeface="Arial"/>
              </a:rPr>
              <a:t>Sponsored Projects - Contracts and Grants</a:t>
            </a:r>
            <a:endParaRPr lang="en-US" sz="2400" dirty="0">
              <a:solidFill>
                <a:schemeClr val="bg1"/>
              </a:solidFill>
              <a:latin typeface="FreightSans Pro Book" panose="02000606030000020004" pitchFamily="50" charset="0"/>
              <a:cs typeface="Arial"/>
            </a:endParaRPr>
          </a:p>
        </p:txBody>
      </p:sp>
      <p:sp>
        <p:nvSpPr>
          <p:cNvPr id="18" name="object 21"/>
          <p:cNvSpPr txBox="1"/>
          <p:nvPr/>
        </p:nvSpPr>
        <p:spPr>
          <a:xfrm>
            <a:off x="9606488" y="2590578"/>
            <a:ext cx="2185461" cy="1524778"/>
          </a:xfrm>
          <a:prstGeom prst="rect">
            <a:avLst/>
          </a:prstGeom>
          <a:solidFill>
            <a:srgbClr val="183C5C"/>
          </a:solidFill>
          <a:ln w="9525">
            <a:solidFill>
              <a:schemeClr val="bg1"/>
            </a:solidFill>
          </a:ln>
        </p:spPr>
        <p:txBody>
          <a:bodyPr vert="horz" wrap="square" lIns="0" tIns="0" rIns="0" bIns="0" rtlCol="0">
            <a:noAutofit/>
          </a:bodyPr>
          <a:lstStyle/>
          <a:p>
            <a:pPr marL="83820" marR="139700" algn="ctr">
              <a:lnSpc>
                <a:spcPct val="100000"/>
              </a:lnSpc>
            </a:pPr>
            <a:r>
              <a:rPr lang="en-US" sz="2400" dirty="0" smtClean="0">
                <a:solidFill>
                  <a:schemeClr val="bg1"/>
                </a:solidFill>
                <a:latin typeface="FreightSans Pro Semibold" panose="02000603040000020004" pitchFamily="50" charset="0"/>
                <a:cs typeface="Arial"/>
              </a:rPr>
              <a:t>Affiliates</a:t>
            </a:r>
            <a:endParaRPr lang="en-US" sz="2400" dirty="0">
              <a:solidFill>
                <a:schemeClr val="bg1"/>
              </a:solidFill>
              <a:latin typeface="FreightSans Pro Book" panose="02000606030000020004" pitchFamily="50" charset="0"/>
              <a:cs typeface="Arial"/>
            </a:endParaRPr>
          </a:p>
          <a:p>
            <a:pPr marL="83820" marR="139700" algn="ctr">
              <a:lnSpc>
                <a:spcPct val="100000"/>
              </a:lnSpc>
            </a:pPr>
            <a:r>
              <a:rPr lang="en-US" sz="2400" dirty="0" smtClean="0">
                <a:solidFill>
                  <a:schemeClr val="bg1"/>
                </a:solidFill>
                <a:latin typeface="FreightSans Pro Book" panose="02000606030000020004" pitchFamily="50" charset="0"/>
                <a:cs typeface="Arial"/>
              </a:rPr>
              <a:t>(including other UC campuses)</a:t>
            </a:r>
            <a:endParaRPr lang="en-US" sz="2400" dirty="0">
              <a:solidFill>
                <a:schemeClr val="bg1"/>
              </a:solidFill>
              <a:latin typeface="FreightSans Pro Book" panose="02000606030000020004" pitchFamily="50" charset="0"/>
              <a:cs typeface="Arial"/>
            </a:endParaRPr>
          </a:p>
        </p:txBody>
      </p:sp>
      <p:sp>
        <p:nvSpPr>
          <p:cNvPr id="28" name="object 6"/>
          <p:cNvSpPr txBox="1">
            <a:spLocks/>
          </p:cNvSpPr>
          <p:nvPr/>
        </p:nvSpPr>
        <p:spPr>
          <a:xfrm>
            <a:off x="3300939" y="2590577"/>
            <a:ext cx="2409825" cy="912197"/>
          </a:xfrm>
          <a:prstGeom prst="rect">
            <a:avLst/>
          </a:prstGeom>
          <a:solidFill>
            <a:srgbClr val="183C5C"/>
          </a:solidFill>
          <a:ln w="9525">
            <a:solidFill>
              <a:schemeClr val="bg1"/>
            </a:solidFill>
          </a:ln>
        </p:spPr>
        <p:txBody>
          <a:bodyPr vert="horz" wrap="square" lIns="0" tIns="0" rIns="0" bIns="0" rtlCol="0">
            <a:noAutofit/>
          </a:bodyPr>
          <a:lstStyle/>
          <a:p>
            <a:pPr marL="83820" marR="139700" algn="ctr">
              <a:lnSpc>
                <a:spcPct val="100000"/>
              </a:lnSpc>
            </a:pPr>
            <a:r>
              <a:rPr lang="en-US" sz="2400" dirty="0" smtClean="0">
                <a:solidFill>
                  <a:schemeClr val="bg1"/>
                </a:solidFill>
                <a:latin typeface="FreightSans Pro Book" panose="02000606030000020004" pitchFamily="50" charset="0"/>
                <a:cs typeface="Arial"/>
              </a:rPr>
              <a:t>Academic Unit A</a:t>
            </a:r>
            <a:endParaRPr sz="2400" dirty="0">
              <a:solidFill>
                <a:schemeClr val="bg1"/>
              </a:solidFill>
              <a:latin typeface="FreightSans Pro Book" panose="02000606030000020004" pitchFamily="50" charset="0"/>
              <a:cs typeface="Arial"/>
            </a:endParaRPr>
          </a:p>
        </p:txBody>
      </p:sp>
      <p:sp>
        <p:nvSpPr>
          <p:cNvPr id="23" name="object 6"/>
          <p:cNvSpPr txBox="1">
            <a:spLocks/>
          </p:cNvSpPr>
          <p:nvPr/>
        </p:nvSpPr>
        <p:spPr>
          <a:xfrm>
            <a:off x="3300939" y="3776289"/>
            <a:ext cx="2409825" cy="912197"/>
          </a:xfrm>
          <a:prstGeom prst="rect">
            <a:avLst/>
          </a:prstGeom>
          <a:solidFill>
            <a:srgbClr val="183C5C"/>
          </a:solidFill>
          <a:ln w="9525">
            <a:solidFill>
              <a:schemeClr val="bg1"/>
            </a:solidFill>
          </a:ln>
        </p:spPr>
        <p:txBody>
          <a:bodyPr vert="horz" wrap="square" lIns="0" tIns="0" rIns="0" bIns="0" rtlCol="0">
            <a:noAutofit/>
          </a:bodyPr>
          <a:lstStyle/>
          <a:p>
            <a:pPr marL="83820" marR="139700" algn="ctr">
              <a:lnSpc>
                <a:spcPct val="100000"/>
              </a:lnSpc>
            </a:pPr>
            <a:r>
              <a:rPr lang="en-US" sz="2400" dirty="0" smtClean="0">
                <a:solidFill>
                  <a:schemeClr val="bg1"/>
                </a:solidFill>
                <a:latin typeface="FreightSans Pro Book" panose="02000606030000020004" pitchFamily="50" charset="0"/>
                <a:cs typeface="Arial"/>
              </a:rPr>
              <a:t>Research Unit C</a:t>
            </a:r>
            <a:endParaRPr sz="2400" dirty="0">
              <a:solidFill>
                <a:schemeClr val="bg1"/>
              </a:solidFill>
              <a:latin typeface="FreightSans Pro Book" panose="02000606030000020004" pitchFamily="50" charset="0"/>
              <a:cs typeface="Arial"/>
            </a:endParaRPr>
          </a:p>
        </p:txBody>
      </p:sp>
      <p:sp>
        <p:nvSpPr>
          <p:cNvPr id="24" name="object 6"/>
          <p:cNvSpPr txBox="1">
            <a:spLocks/>
          </p:cNvSpPr>
          <p:nvPr/>
        </p:nvSpPr>
        <p:spPr>
          <a:xfrm>
            <a:off x="6453714" y="2593225"/>
            <a:ext cx="2409825" cy="906639"/>
          </a:xfrm>
          <a:prstGeom prst="rect">
            <a:avLst/>
          </a:prstGeom>
          <a:solidFill>
            <a:srgbClr val="183C5C"/>
          </a:solidFill>
          <a:ln w="9525">
            <a:solidFill>
              <a:schemeClr val="bg1"/>
            </a:solidFill>
          </a:ln>
        </p:spPr>
        <p:txBody>
          <a:bodyPr vert="horz" wrap="square" lIns="0" tIns="0" rIns="0" bIns="0" rtlCol="0">
            <a:noAutofit/>
          </a:bodyPr>
          <a:lstStyle/>
          <a:p>
            <a:pPr marL="83820" marR="139700" algn="ctr">
              <a:lnSpc>
                <a:spcPct val="100000"/>
              </a:lnSpc>
            </a:pPr>
            <a:r>
              <a:rPr lang="en-US" sz="2400" dirty="0" smtClean="0">
                <a:solidFill>
                  <a:schemeClr val="bg1"/>
                </a:solidFill>
                <a:latin typeface="FreightSans Pro Book" panose="02000606030000020004" pitchFamily="50" charset="0"/>
                <a:cs typeface="Arial"/>
              </a:rPr>
              <a:t>Admin Unit B</a:t>
            </a:r>
            <a:endParaRPr sz="2400" dirty="0">
              <a:solidFill>
                <a:schemeClr val="bg1"/>
              </a:solidFill>
              <a:latin typeface="FreightSans Pro Book" panose="02000606030000020004" pitchFamily="50" charset="0"/>
              <a:cs typeface="Arial"/>
            </a:endParaRPr>
          </a:p>
        </p:txBody>
      </p:sp>
      <p:sp>
        <p:nvSpPr>
          <p:cNvPr id="4" name="Rectangle 3"/>
          <p:cNvSpPr/>
          <p:nvPr/>
        </p:nvSpPr>
        <p:spPr>
          <a:xfrm>
            <a:off x="2949566" y="2237184"/>
            <a:ext cx="6256871" cy="2792016"/>
          </a:xfrm>
          <a:prstGeom prst="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H="1">
            <a:off x="5791200" y="3971925"/>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38425" y="2771775"/>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638425" y="3962400"/>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H="1">
            <a:off x="8875180" y="3971925"/>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H="1">
            <a:off x="5710764" y="4467225"/>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7330014" y="5029200"/>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4167714" y="5029200"/>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Curved Left Arrow 28"/>
          <p:cNvSpPr/>
          <p:nvPr/>
        </p:nvSpPr>
        <p:spPr>
          <a:xfrm rot="10800000">
            <a:off x="2909361" y="4115355"/>
            <a:ext cx="340781" cy="409575"/>
          </a:xfrm>
          <a:prstGeom prst="curvedLeftArrow">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urved Left Arrow 29"/>
          <p:cNvSpPr/>
          <p:nvPr/>
        </p:nvSpPr>
        <p:spPr>
          <a:xfrm>
            <a:off x="8924925" y="2914650"/>
            <a:ext cx="340781" cy="409575"/>
          </a:xfrm>
          <a:prstGeom prst="curvedLef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Arrow Connector 30"/>
          <p:cNvCxnSpPr/>
          <p:nvPr/>
        </p:nvCxnSpPr>
        <p:spPr>
          <a:xfrm flipH="1">
            <a:off x="5791200" y="3498308"/>
            <a:ext cx="672039" cy="2779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800725" y="2771775"/>
            <a:ext cx="6625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591" y="4455634"/>
            <a:ext cx="2870207" cy="1323439"/>
          </a:xfrm>
          <a:prstGeom prst="rect">
            <a:avLst/>
          </a:prstGeom>
          <a:noFill/>
        </p:spPr>
        <p:txBody>
          <a:bodyPr wrap="square" rtlCol="0">
            <a:spAutoFit/>
          </a:bodyPr>
          <a:lstStyle/>
          <a:p>
            <a:r>
              <a:rPr lang="en-US" sz="2000" dirty="0" smtClean="0">
                <a:solidFill>
                  <a:schemeClr val="bg1"/>
                </a:solidFill>
                <a:latin typeface="FreightSans Pro Book" panose="02000606030000020004" pitchFamily="50" charset="0"/>
              </a:rPr>
              <a:t>Surcharge:</a:t>
            </a:r>
          </a:p>
          <a:p>
            <a:pPr marL="342900" indent="-342900">
              <a:buFont typeface="Arial" panose="020B0604020202020204" pitchFamily="34" charset="0"/>
              <a:buChar char="•"/>
            </a:pPr>
            <a:r>
              <a:rPr lang="en-US" sz="2000" dirty="0" smtClean="0">
                <a:solidFill>
                  <a:schemeClr val="bg1"/>
                </a:solidFill>
                <a:latin typeface="FreightSans Pro Book" panose="02000606030000020004" pitchFamily="50" charset="0"/>
              </a:rPr>
              <a:t>Minimum </a:t>
            </a:r>
            <a:r>
              <a:rPr lang="en-US" sz="2000" dirty="0">
                <a:solidFill>
                  <a:schemeClr val="bg1"/>
                </a:solidFill>
                <a:latin typeface="FreightSans Pro Book" panose="02000606030000020004" pitchFamily="50" charset="0"/>
              </a:rPr>
              <a:t>= ICR rate</a:t>
            </a:r>
          </a:p>
          <a:p>
            <a:pPr marL="342900" indent="-342900">
              <a:buFont typeface="Arial" panose="020B0604020202020204" pitchFamily="34" charset="0"/>
              <a:buChar char="•"/>
            </a:pPr>
            <a:r>
              <a:rPr lang="en-US" sz="2000" dirty="0">
                <a:solidFill>
                  <a:schemeClr val="bg1"/>
                </a:solidFill>
                <a:latin typeface="FreightSans Pro Book" panose="02000606030000020004" pitchFamily="50" charset="0"/>
              </a:rPr>
              <a:t>No subsidies</a:t>
            </a:r>
          </a:p>
          <a:p>
            <a:pPr marL="342900" indent="-342900">
              <a:buFont typeface="Arial" panose="020B0604020202020204" pitchFamily="34" charset="0"/>
              <a:buChar char="•"/>
            </a:pPr>
            <a:r>
              <a:rPr lang="en-US" sz="2000" dirty="0">
                <a:solidFill>
                  <a:schemeClr val="bg1"/>
                </a:solidFill>
                <a:latin typeface="FreightSans Pro Book" panose="02000606030000020004" pitchFamily="50" charset="0"/>
              </a:rPr>
              <a:t>Assessed the AFC rate</a:t>
            </a:r>
          </a:p>
        </p:txBody>
      </p:sp>
      <p:sp>
        <p:nvSpPr>
          <p:cNvPr id="33" name="TextBox 32"/>
          <p:cNvSpPr txBox="1"/>
          <p:nvPr/>
        </p:nvSpPr>
        <p:spPr>
          <a:xfrm>
            <a:off x="9300779" y="4455635"/>
            <a:ext cx="2775865" cy="1323438"/>
          </a:xfrm>
          <a:prstGeom prst="rect">
            <a:avLst/>
          </a:prstGeom>
          <a:noFill/>
        </p:spPr>
        <p:txBody>
          <a:bodyPr wrap="square" rtlCol="0">
            <a:noAutofit/>
          </a:bodyPr>
          <a:lstStyle/>
          <a:p>
            <a:r>
              <a:rPr lang="en-US" sz="2000" dirty="0">
                <a:solidFill>
                  <a:schemeClr val="bg1"/>
                </a:solidFill>
                <a:latin typeface="FreightSans Pro Book" panose="02000606030000020004" pitchFamily="50" charset="0"/>
              </a:rPr>
              <a:t>Surcharge:</a:t>
            </a:r>
          </a:p>
          <a:p>
            <a:pPr marL="342900" indent="-342900">
              <a:buFont typeface="Arial" panose="020B0604020202020204" pitchFamily="34" charset="0"/>
              <a:buChar char="•"/>
            </a:pPr>
            <a:r>
              <a:rPr lang="en-US" sz="2000" dirty="0">
                <a:solidFill>
                  <a:schemeClr val="bg1"/>
                </a:solidFill>
                <a:latin typeface="FreightSans Pro Book" panose="02000606030000020004" pitchFamily="50" charset="0"/>
              </a:rPr>
              <a:t>Cap = </a:t>
            </a:r>
            <a:r>
              <a:rPr lang="en-US" sz="2000" dirty="0" smtClean="0">
                <a:solidFill>
                  <a:schemeClr val="bg1"/>
                </a:solidFill>
                <a:latin typeface="FreightSans Pro Book" panose="02000606030000020004" pitchFamily="50" charset="0"/>
              </a:rPr>
              <a:t>ICR </a:t>
            </a:r>
            <a:r>
              <a:rPr lang="en-US" sz="2000" dirty="0">
                <a:solidFill>
                  <a:schemeClr val="bg1"/>
                </a:solidFill>
                <a:latin typeface="FreightSans Pro Book" panose="02000606030000020004" pitchFamily="50" charset="0"/>
              </a:rPr>
              <a:t>rate</a:t>
            </a:r>
          </a:p>
          <a:p>
            <a:pPr marL="342900" indent="-342900">
              <a:buFont typeface="Arial" panose="020B0604020202020204" pitchFamily="34" charset="0"/>
              <a:buChar char="•"/>
            </a:pPr>
            <a:r>
              <a:rPr lang="en-US" sz="2000" dirty="0">
                <a:solidFill>
                  <a:schemeClr val="bg1"/>
                </a:solidFill>
                <a:latin typeface="FreightSans Pro Book" panose="02000606030000020004" pitchFamily="50" charset="0"/>
              </a:rPr>
              <a:t>Assessed the AFC rate</a:t>
            </a:r>
          </a:p>
        </p:txBody>
      </p:sp>
      <p:sp>
        <p:nvSpPr>
          <p:cNvPr id="34" name="TextBox 33"/>
          <p:cNvSpPr txBox="1"/>
          <p:nvPr/>
        </p:nvSpPr>
        <p:spPr>
          <a:xfrm>
            <a:off x="5624114" y="6088743"/>
            <a:ext cx="1182224" cy="400110"/>
          </a:xfrm>
          <a:prstGeom prst="rect">
            <a:avLst/>
          </a:prstGeom>
          <a:noFill/>
        </p:spPr>
        <p:txBody>
          <a:bodyPr wrap="square" rtlCol="0">
            <a:spAutoFit/>
          </a:bodyPr>
          <a:lstStyle/>
          <a:p>
            <a:r>
              <a:rPr lang="en-US" sz="2000" dirty="0">
                <a:solidFill>
                  <a:schemeClr val="bg1"/>
                </a:solidFill>
                <a:latin typeface="FreightSans Pro Book" panose="02000606030000020004" pitchFamily="50" charset="0"/>
              </a:rPr>
              <a:t>ICR rate</a:t>
            </a:r>
          </a:p>
        </p:txBody>
      </p:sp>
    </p:spTree>
    <p:extLst>
      <p:ext uri="{BB962C8B-B14F-4D97-AF65-F5344CB8AC3E}">
        <p14:creationId xmlns:p14="http://schemas.microsoft.com/office/powerpoint/2010/main" val="1194484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72"/>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Review of </a:t>
            </a:r>
            <a:r>
              <a:rPr lang="en-US" sz="3200" dirty="0" smtClean="0">
                <a:solidFill>
                  <a:schemeClr val="bg1"/>
                </a:solidFill>
                <a:latin typeface="FreightSans Pro Medium" panose="02000606030000020004" pitchFamily="50" charset="0"/>
              </a:rPr>
              <a:t>Rates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50</a:t>
            </a:fld>
            <a:endParaRPr lang="en-US" dirty="0">
              <a:solidFill>
                <a:schemeClr val="bg1"/>
              </a:solidFill>
            </a:endParaRPr>
          </a:p>
        </p:txBody>
      </p:sp>
      <p:sp>
        <p:nvSpPr>
          <p:cNvPr id="8" name="TextBox 7"/>
          <p:cNvSpPr txBox="1"/>
          <p:nvPr/>
        </p:nvSpPr>
        <p:spPr>
          <a:xfrm>
            <a:off x="1090863" y="2129585"/>
            <a:ext cx="9834312" cy="3085881"/>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Compare to previous year’s </a:t>
            </a:r>
            <a:r>
              <a:rPr lang="en-US" sz="2400" dirty="0" smtClean="0">
                <a:solidFill>
                  <a:srgbClr val="FAFAFA"/>
                </a:solidFill>
                <a:latin typeface="FreightSans Pro Book" panose="02000606030000020004" pitchFamily="50" charset="0"/>
                <a:cs typeface="Calibri" panose="020F0502020204030204" pitchFamily="34" charset="0"/>
              </a:rPr>
              <a:t>rates</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Do </a:t>
            </a:r>
            <a:r>
              <a:rPr lang="en-US" sz="2400" dirty="0">
                <a:solidFill>
                  <a:srgbClr val="FAFAFA"/>
                </a:solidFill>
                <a:latin typeface="FreightSans Pro Book" panose="02000606030000020004" pitchFamily="50" charset="0"/>
                <a:cs typeface="Calibri" panose="020F0502020204030204" pitchFamily="34" charset="0"/>
              </a:rPr>
              <a:t>the changes make </a:t>
            </a:r>
            <a:r>
              <a:rPr lang="en-US" sz="2400" dirty="0" smtClean="0">
                <a:solidFill>
                  <a:srgbClr val="FAFAFA"/>
                </a:solidFill>
                <a:latin typeface="FreightSans Pro Book" panose="02000606030000020004" pitchFamily="50" charset="0"/>
                <a:cs typeface="Calibri" panose="020F0502020204030204" pitchFamily="34" charset="0"/>
              </a:rPr>
              <a:t>sense?</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How </a:t>
            </a:r>
            <a:r>
              <a:rPr lang="en-US" sz="2400" dirty="0">
                <a:solidFill>
                  <a:srgbClr val="FAFAFA"/>
                </a:solidFill>
                <a:latin typeface="FreightSans Pro Book" panose="02000606030000020004" pitchFamily="50" charset="0"/>
                <a:cs typeface="Calibri" panose="020F0502020204030204" pitchFamily="34" charset="0"/>
              </a:rPr>
              <a:t>would you explain the changes to your customers?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Compare the rate structure to how services are </a:t>
            </a:r>
            <a:r>
              <a:rPr lang="en-US" sz="2400" dirty="0" smtClean="0">
                <a:solidFill>
                  <a:srgbClr val="FAFAFA"/>
                </a:solidFill>
                <a:latin typeface="FreightSans Pro Book" panose="02000606030000020004" pitchFamily="50" charset="0"/>
                <a:cs typeface="Calibri" panose="020F0502020204030204" pitchFamily="34" charset="0"/>
              </a:rPr>
              <a:t>delivered</a:t>
            </a:r>
            <a:endParaRPr lang="en-US" sz="2400" dirty="0">
              <a:solidFill>
                <a:srgbClr val="FAFAFA"/>
              </a:solidFill>
              <a:latin typeface="FreightSans Pro Book" panose="02000606030000020004" pitchFamily="50" charset="0"/>
              <a:cs typeface="Calibri" panose="020F0502020204030204" pitchFamily="34" charset="0"/>
            </a:endParaRP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Will your customers understand what they are paying for</a:t>
            </a:r>
            <a:r>
              <a:rPr lang="en-US" sz="2400" dirty="0" smtClean="0">
                <a:solidFill>
                  <a:srgbClr val="FAFAFA"/>
                </a:solidFill>
                <a:latin typeface="FreightSans Pro Book" panose="02000606030000020004" pitchFamily="50" charset="0"/>
                <a:cs typeface="Calibri" panose="020F0502020204030204" pitchFamily="34" charset="0"/>
              </a:rPr>
              <a:t>?</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3503482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Review of </a:t>
            </a:r>
            <a:r>
              <a:rPr lang="en-US" sz="3200" dirty="0" smtClean="0">
                <a:solidFill>
                  <a:schemeClr val="bg1"/>
                </a:solidFill>
                <a:latin typeface="FreightSans Pro Medium" panose="02000606030000020004" pitchFamily="50" charset="0"/>
              </a:rPr>
              <a:t>Rates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51</a:t>
            </a:fld>
            <a:endParaRPr lang="en-US" dirty="0">
              <a:solidFill>
                <a:schemeClr val="bg1"/>
              </a:solidFill>
            </a:endParaRPr>
          </a:p>
        </p:txBody>
      </p:sp>
      <p:sp>
        <p:nvSpPr>
          <p:cNvPr id="8" name="TextBox 7"/>
          <p:cNvSpPr txBox="1"/>
          <p:nvPr/>
        </p:nvSpPr>
        <p:spPr>
          <a:xfrm>
            <a:off x="1090864" y="2095717"/>
            <a:ext cx="9213069" cy="3085881"/>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you have developed a </a:t>
            </a:r>
            <a:r>
              <a:rPr lang="en-US" sz="2400" dirty="0" smtClean="0">
                <a:solidFill>
                  <a:srgbClr val="FAFAFA"/>
                </a:solidFill>
                <a:latin typeface="FreightSans Pro Book" panose="02000606030000020004" pitchFamily="50" charset="0"/>
                <a:cs typeface="Calibri" panose="020F0502020204030204" pitchFamily="34" charset="0"/>
              </a:rPr>
              <a:t>mark-up/fee for service </a:t>
            </a:r>
            <a:r>
              <a:rPr lang="en-US" sz="2400" dirty="0">
                <a:solidFill>
                  <a:srgbClr val="FAFAFA"/>
                </a:solidFill>
                <a:latin typeface="FreightSans Pro Book" panose="02000606030000020004" pitchFamily="50" charset="0"/>
                <a:cs typeface="Calibri" panose="020F0502020204030204" pitchFamily="34" charset="0"/>
              </a:rPr>
              <a:t>rate, does the charge reasonably relate to the benefit received?</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More expensive items draw more of the unit’s infrastructure </a:t>
            </a:r>
            <a:r>
              <a:rPr lang="en-US" sz="2400" dirty="0" smtClean="0">
                <a:solidFill>
                  <a:srgbClr val="FAFAFA"/>
                </a:solidFill>
                <a:latin typeface="FreightSans Pro Book" panose="02000606030000020004" pitchFamily="50" charset="0"/>
                <a:cs typeface="Calibri" panose="020F0502020204030204" pitchFamily="34" charset="0"/>
              </a:rPr>
              <a:t>costs - is </a:t>
            </a:r>
            <a:r>
              <a:rPr lang="en-US" sz="2400" dirty="0">
                <a:solidFill>
                  <a:srgbClr val="FAFAFA"/>
                </a:solidFill>
                <a:latin typeface="FreightSans Pro Book" panose="02000606030000020004" pitchFamily="50" charset="0"/>
                <a:cs typeface="Calibri" panose="020F0502020204030204" pitchFamily="34" charset="0"/>
              </a:rPr>
              <a:t>this </a:t>
            </a:r>
            <a:r>
              <a:rPr lang="en-US" sz="2400" dirty="0" smtClean="0">
                <a:solidFill>
                  <a:srgbClr val="FAFAFA"/>
                </a:solidFill>
                <a:latin typeface="FreightSans Pro Book" panose="02000606030000020004" pitchFamily="50" charset="0"/>
                <a:cs typeface="Calibri" panose="020F0502020204030204" pitchFamily="34" charset="0"/>
              </a:rPr>
              <a:t>reasonable?</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How do the rates compare to rates of other units with similar services (both internal and external)?</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How are subsidies handled</a:t>
            </a:r>
            <a:r>
              <a:rPr lang="en-US" sz="2400" dirty="0" smtClean="0">
                <a:solidFill>
                  <a:srgbClr val="FAFAFA"/>
                </a:solidFill>
                <a:latin typeface="FreightSans Pro Book" panose="02000606030000020004" pitchFamily="50" charset="0"/>
                <a:cs typeface="Calibri" panose="020F0502020204030204" pitchFamily="34" charset="0"/>
              </a:rPr>
              <a:t>?</a:t>
            </a:r>
          </a:p>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What is the market rate for the service or goods provided?</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1414594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Review of </a:t>
            </a:r>
            <a:r>
              <a:rPr lang="en-US" sz="3200" dirty="0" smtClean="0">
                <a:solidFill>
                  <a:schemeClr val="bg1"/>
                </a:solidFill>
                <a:latin typeface="FreightSans Pro Medium" panose="02000606030000020004" pitchFamily="50" charset="0"/>
              </a:rPr>
              <a:t>Rates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52</a:t>
            </a:fld>
            <a:endParaRPr lang="en-US" dirty="0">
              <a:solidFill>
                <a:schemeClr val="bg1"/>
              </a:solidFill>
            </a:endParaRPr>
          </a:p>
        </p:txBody>
      </p:sp>
      <p:sp>
        <p:nvSpPr>
          <p:cNvPr id="8" name="TextBox 7"/>
          <p:cNvSpPr txBox="1"/>
          <p:nvPr/>
        </p:nvSpPr>
        <p:spPr>
          <a:xfrm>
            <a:off x="1090863" y="2061849"/>
            <a:ext cx="9834312" cy="2323883"/>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Assure that the percent </a:t>
            </a:r>
            <a:r>
              <a:rPr lang="en-US" sz="2400" dirty="0" smtClean="0">
                <a:solidFill>
                  <a:srgbClr val="FAFAFA"/>
                </a:solidFill>
                <a:latin typeface="FreightSans Pro Book" panose="02000606030000020004" pitchFamily="50" charset="0"/>
                <a:cs typeface="Calibri" panose="020F0502020204030204" pitchFamily="34" charset="0"/>
              </a:rPr>
              <a:t>of productivity </a:t>
            </a:r>
            <a:r>
              <a:rPr lang="en-US" sz="2400" dirty="0">
                <a:solidFill>
                  <a:srgbClr val="FAFAFA"/>
                </a:solidFill>
                <a:latin typeface="FreightSans Pro Book" panose="02000606030000020004" pitchFamily="50" charset="0"/>
                <a:cs typeface="Calibri" panose="020F0502020204030204" pitchFamily="34" charset="0"/>
              </a:rPr>
              <a:t>makes sense for the type of goods or services </a:t>
            </a:r>
            <a:r>
              <a:rPr lang="en-US" sz="2400" dirty="0" smtClean="0">
                <a:solidFill>
                  <a:srgbClr val="FAFAFA"/>
                </a:solidFill>
                <a:latin typeface="FreightSans Pro Book" panose="02000606030000020004" pitchFamily="50" charset="0"/>
                <a:cs typeface="Calibri" panose="020F0502020204030204" pitchFamily="34" charset="0"/>
              </a:rPr>
              <a:t>provided</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What is the expected customer </a:t>
            </a:r>
            <a:r>
              <a:rPr lang="en-US" sz="2400" dirty="0" smtClean="0">
                <a:solidFill>
                  <a:srgbClr val="FAFAFA"/>
                </a:solidFill>
                <a:latin typeface="FreightSans Pro Book" panose="02000606030000020004" pitchFamily="50" charset="0"/>
                <a:cs typeface="Calibri" panose="020F0502020204030204" pitchFamily="34" charset="0"/>
              </a:rPr>
              <a:t>base?</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What </a:t>
            </a:r>
            <a:r>
              <a:rPr lang="en-US" sz="2400" dirty="0">
                <a:solidFill>
                  <a:srgbClr val="FAFAFA"/>
                </a:solidFill>
                <a:latin typeface="FreightSans Pro Book" panose="02000606030000020004" pitchFamily="50" charset="0"/>
                <a:cs typeface="Calibri" panose="020F0502020204030204" pitchFamily="34" charset="0"/>
              </a:rPr>
              <a:t>is the proportion of campus customers to non-campus </a:t>
            </a:r>
            <a:r>
              <a:rPr lang="en-US" sz="2400" dirty="0" smtClean="0">
                <a:solidFill>
                  <a:srgbClr val="FAFAFA"/>
                </a:solidFill>
                <a:latin typeface="FreightSans Pro Book" panose="02000606030000020004" pitchFamily="50" charset="0"/>
                <a:cs typeface="Calibri" panose="020F0502020204030204" pitchFamily="34" charset="0"/>
              </a:rPr>
              <a:t>customers?</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Does </a:t>
            </a:r>
            <a:r>
              <a:rPr lang="en-US" sz="2400" dirty="0">
                <a:solidFill>
                  <a:srgbClr val="FAFAFA"/>
                </a:solidFill>
                <a:latin typeface="FreightSans Pro Book" panose="02000606030000020004" pitchFamily="50" charset="0"/>
                <a:cs typeface="Calibri" panose="020F0502020204030204" pitchFamily="34" charset="0"/>
              </a:rPr>
              <a:t>the unit need to consider UBIT </a:t>
            </a:r>
            <a:r>
              <a:rPr lang="en-US" sz="2400" dirty="0" smtClean="0">
                <a:solidFill>
                  <a:srgbClr val="FAFAFA"/>
                </a:solidFill>
                <a:latin typeface="FreightSans Pro Book" panose="02000606030000020004" pitchFamily="50" charset="0"/>
                <a:cs typeface="Calibri" panose="020F0502020204030204" pitchFamily="34" charset="0"/>
              </a:rPr>
              <a:t>(unrelated business income tax) and </a:t>
            </a:r>
            <a:r>
              <a:rPr lang="en-US" sz="2400" dirty="0">
                <a:solidFill>
                  <a:srgbClr val="FAFAFA"/>
                </a:solidFill>
                <a:latin typeface="FreightSans Pro Book" panose="02000606030000020004" pitchFamily="50" charset="0"/>
                <a:cs typeface="Calibri" panose="020F0502020204030204" pitchFamily="34" charset="0"/>
              </a:rPr>
              <a:t>sales tax complications?</a:t>
            </a:r>
          </a:p>
        </p:txBody>
      </p:sp>
    </p:spTree>
    <p:extLst>
      <p:ext uri="{BB962C8B-B14F-4D97-AF65-F5344CB8AC3E}">
        <p14:creationId xmlns:p14="http://schemas.microsoft.com/office/powerpoint/2010/main" val="819281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Test the </a:t>
            </a:r>
            <a:r>
              <a:rPr lang="en-US" sz="3200" dirty="0" smtClean="0">
                <a:solidFill>
                  <a:schemeClr val="bg1"/>
                </a:solidFill>
                <a:latin typeface="FreightSans Pro Medium" panose="02000606030000020004" pitchFamily="50" charset="0"/>
              </a:rPr>
              <a:t>Rates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53</a:t>
            </a:fld>
            <a:endParaRPr lang="en-US" dirty="0">
              <a:solidFill>
                <a:schemeClr val="bg1"/>
              </a:solidFill>
            </a:endParaRPr>
          </a:p>
        </p:txBody>
      </p:sp>
      <p:sp>
        <p:nvSpPr>
          <p:cNvPr id="8" name="TextBox 7"/>
          <p:cNvSpPr txBox="1"/>
          <p:nvPr/>
        </p:nvSpPr>
        <p:spPr>
          <a:xfrm>
            <a:off x="1090863" y="1967236"/>
            <a:ext cx="10127470" cy="3306018"/>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Multiply the expected volume times the calculated rate for each line of </a:t>
            </a:r>
            <a:r>
              <a:rPr lang="en-US" sz="2400" dirty="0" smtClean="0">
                <a:solidFill>
                  <a:srgbClr val="FAFAFA"/>
                </a:solidFill>
                <a:latin typeface="FreightSans Pro Book" panose="02000606030000020004" pitchFamily="50" charset="0"/>
                <a:cs typeface="Calibri" panose="020F0502020204030204" pitchFamily="34" charset="0"/>
              </a:rPr>
              <a:t>business</a:t>
            </a:r>
            <a:endParaRPr lang="en-US" sz="2400" dirty="0">
              <a:solidFill>
                <a:srgbClr val="FAFAFA"/>
              </a:solidFill>
              <a:latin typeface="FreightSans Pro Book" panose="02000606030000020004" pitchFamily="50" charset="0"/>
              <a:cs typeface="Calibri" panose="020F0502020204030204" pitchFamily="34" charset="0"/>
            </a:endParaRP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Will the resulting figure cover your total anticipated costs?</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Is the resulting figure close to what you actually expect to generate in revenue?</a:t>
            </a:r>
          </a:p>
          <a:p>
            <a:pPr marL="1257300" lvl="2"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so, the rate seems appropriate</a:t>
            </a:r>
          </a:p>
          <a:p>
            <a:pPr marL="1257300" lvl="2"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If not, go back to the assumptions you’ve made about the costs and the cost drivers to see where adjustments are necessary</a:t>
            </a:r>
          </a:p>
        </p:txBody>
      </p:sp>
    </p:spTree>
    <p:extLst>
      <p:ext uri="{BB962C8B-B14F-4D97-AF65-F5344CB8AC3E}">
        <p14:creationId xmlns:p14="http://schemas.microsoft.com/office/powerpoint/2010/main" val="2313756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54</a:t>
            </a:fld>
            <a:endParaRPr lang="en-US" dirty="0">
              <a:solidFill>
                <a:schemeClr val="bg1"/>
              </a:solidFill>
            </a:endParaRPr>
          </a:p>
        </p:txBody>
      </p:sp>
      <p:sp>
        <p:nvSpPr>
          <p:cNvPr id="5" name="TextBox 4"/>
          <p:cNvSpPr txBox="1"/>
          <p:nvPr/>
        </p:nvSpPr>
        <p:spPr>
          <a:xfrm>
            <a:off x="1385386" y="2123574"/>
            <a:ext cx="9421228"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8. </a:t>
            </a:r>
            <a:r>
              <a:rPr lang="en-US" sz="4800" dirty="0">
                <a:solidFill>
                  <a:srgbClr val="FAFAFA"/>
                </a:solidFill>
                <a:latin typeface="FreightSans Pro Medium" panose="02000606030000020004" pitchFamily="50" charset="0"/>
                <a:cs typeface="Calibri" panose="020F0502020204030204" pitchFamily="34" charset="0"/>
              </a:rPr>
              <a:t>Rates for Non-Campus Customers</a:t>
            </a:r>
          </a:p>
        </p:txBody>
      </p:sp>
    </p:spTree>
    <p:extLst>
      <p:ext uri="{BB962C8B-B14F-4D97-AF65-F5344CB8AC3E}">
        <p14:creationId xmlns:p14="http://schemas.microsoft.com/office/powerpoint/2010/main" val="325576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36"/>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Rates for Non-Campus </a:t>
            </a:r>
            <a:r>
              <a:rPr lang="en-US" sz="3200" dirty="0" smtClean="0">
                <a:solidFill>
                  <a:schemeClr val="bg1"/>
                </a:solidFill>
                <a:latin typeface="FreightSans Pro Medium" panose="02000606030000020004" pitchFamily="50" charset="0"/>
              </a:rPr>
              <a:t>Customers</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55</a:t>
            </a:fld>
            <a:endParaRPr lang="en-US" dirty="0">
              <a:solidFill>
                <a:schemeClr val="bg1"/>
              </a:solidFill>
            </a:endParaRPr>
          </a:p>
        </p:txBody>
      </p:sp>
      <p:sp>
        <p:nvSpPr>
          <p:cNvPr id="8" name="TextBox 7"/>
          <p:cNvSpPr txBox="1"/>
          <p:nvPr/>
        </p:nvSpPr>
        <p:spPr>
          <a:xfrm>
            <a:off x="1090863" y="2129585"/>
            <a:ext cx="10010274" cy="2933481"/>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Special consideration for non-campus, non-affiliate customers:</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Remove all subsidies </a:t>
            </a:r>
            <a:r>
              <a:rPr lang="en-US" sz="2400" dirty="0" smtClean="0">
                <a:solidFill>
                  <a:srgbClr val="FAFAFA"/>
                </a:solidFill>
                <a:latin typeface="FreightSans Pro Book" panose="02000606030000020004" pitchFamily="50" charset="0"/>
                <a:cs typeface="Calibri" panose="020F0502020204030204" pitchFamily="34" charset="0"/>
              </a:rPr>
              <a:t>from the </a:t>
            </a:r>
            <a:r>
              <a:rPr lang="en-US" sz="2400" dirty="0">
                <a:solidFill>
                  <a:srgbClr val="FAFAFA"/>
                </a:solidFill>
                <a:latin typeface="FreightSans Pro Book" panose="02000606030000020004" pitchFamily="50" charset="0"/>
                <a:cs typeface="Calibri" panose="020F0502020204030204" pitchFamily="34" charset="0"/>
              </a:rPr>
              <a:t>rate</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Include federally unallowable costs in </a:t>
            </a:r>
            <a:r>
              <a:rPr lang="en-US" sz="2400" dirty="0" smtClean="0">
                <a:solidFill>
                  <a:srgbClr val="FAFAFA"/>
                </a:solidFill>
                <a:latin typeface="FreightSans Pro Book" panose="02000606030000020004" pitchFamily="50" charset="0"/>
                <a:cs typeface="Calibri" panose="020F0502020204030204" pitchFamily="34" charset="0"/>
              </a:rPr>
              <a:t>the rate </a:t>
            </a:r>
            <a:r>
              <a:rPr lang="en-US" sz="2400" dirty="0">
                <a:solidFill>
                  <a:srgbClr val="FAFAFA"/>
                </a:solidFill>
                <a:latin typeface="FreightSans Pro Book" panose="02000606030000020004" pitchFamily="50" charset="0"/>
                <a:cs typeface="Calibri" panose="020F0502020204030204" pitchFamily="34" charset="0"/>
              </a:rPr>
              <a:t>such as Gael and UCRP supplemental interest</a:t>
            </a:r>
          </a:p>
          <a:p>
            <a:pPr marL="800100" lvl="1"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Apply surcharge at the ICR rate </a:t>
            </a:r>
            <a:r>
              <a:rPr lang="en-US" sz="2400" dirty="0">
                <a:solidFill>
                  <a:srgbClr val="FAFAFA"/>
                </a:solidFill>
                <a:latin typeface="FreightSans Pro Semibold" panose="02000603040000020004" pitchFamily="50" charset="0"/>
                <a:cs typeface="Calibri" panose="020F0502020204030204" pitchFamily="34" charset="0"/>
              </a:rPr>
              <a:t>at a </a:t>
            </a:r>
            <a:r>
              <a:rPr lang="en-US" sz="2400" dirty="0" smtClean="0">
                <a:solidFill>
                  <a:srgbClr val="FAFAFA"/>
                </a:solidFill>
                <a:latin typeface="FreightSans Pro Semibold" panose="02000603040000020004" pitchFamily="50" charset="0"/>
                <a:cs typeface="Calibri" panose="020F0502020204030204" pitchFamily="34" charset="0"/>
              </a:rPr>
              <a:t>minimum</a:t>
            </a:r>
          </a:p>
          <a:p>
            <a:pPr marL="1257300" lvl="2"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The </a:t>
            </a:r>
            <a:r>
              <a:rPr lang="en-US" sz="2400" dirty="0">
                <a:solidFill>
                  <a:srgbClr val="FAFAFA"/>
                </a:solidFill>
                <a:latin typeface="FreightSans Pro Book" panose="02000606030000020004" pitchFamily="50" charset="0"/>
                <a:cs typeface="Calibri" panose="020F0502020204030204" pitchFamily="34" charset="0"/>
              </a:rPr>
              <a:t>ICR rate are negotiated and our true overhead costs are higher than the ICR </a:t>
            </a:r>
            <a:r>
              <a:rPr lang="en-US" sz="2400" dirty="0" smtClean="0">
                <a:solidFill>
                  <a:srgbClr val="FAFAFA"/>
                </a:solidFill>
                <a:latin typeface="FreightSans Pro Book" panose="02000606030000020004" pitchFamily="50" charset="0"/>
                <a:cs typeface="Calibri" panose="020F0502020204030204" pitchFamily="34" charset="0"/>
              </a:rPr>
              <a:t>rate</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Determine market rate</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Can the market rate or above be charged?</a:t>
            </a:r>
            <a:r>
              <a:rPr lang="en-US" sz="2400" dirty="0">
                <a:solidFill>
                  <a:srgbClr val="FAFAFA"/>
                </a:solidFill>
                <a:latin typeface="FreightSans Pro Book" panose="02000606030000020004" pitchFamily="50" charset="0"/>
                <a:cs typeface="Calibri" panose="020F0502020204030204" pitchFamily="34" charset="0"/>
              </a:rPr>
              <a:t>	</a:t>
            </a:r>
            <a:r>
              <a:rPr lang="en-US" sz="2400" dirty="0" smtClean="0">
                <a:solidFill>
                  <a:srgbClr val="FAFAFA"/>
                </a:solidFill>
                <a:latin typeface="FreightSans Pro Book" panose="02000606030000020004" pitchFamily="50" charset="0"/>
                <a:cs typeface="Calibri" panose="020F0502020204030204" pitchFamily="34" charset="0"/>
              </a:rPr>
              <a:t>		</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2942927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Rates for Non-Campus </a:t>
            </a:r>
            <a:r>
              <a:rPr lang="en-US" sz="3200" dirty="0" smtClean="0">
                <a:solidFill>
                  <a:schemeClr val="bg1"/>
                </a:solidFill>
                <a:latin typeface="FreightSans Pro Medium" panose="02000606030000020004" pitchFamily="50" charset="0"/>
              </a:rPr>
              <a:t>Customers</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56</a:t>
            </a:fld>
            <a:endParaRPr lang="en-US" dirty="0">
              <a:solidFill>
                <a:schemeClr val="bg1"/>
              </a:solidFill>
            </a:endParaRPr>
          </a:p>
        </p:txBody>
      </p:sp>
      <p:sp>
        <p:nvSpPr>
          <p:cNvPr id="8" name="TextBox 7"/>
          <p:cNvSpPr txBox="1"/>
          <p:nvPr/>
        </p:nvSpPr>
        <p:spPr>
          <a:xfrm>
            <a:off x="1090863" y="2129586"/>
            <a:ext cx="10010274" cy="2671014"/>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for the same goods or services for non-campus, non-affiliate customers are </a:t>
            </a:r>
            <a:r>
              <a:rPr lang="en-US" sz="2400" dirty="0">
                <a:solidFill>
                  <a:srgbClr val="FAFAFA"/>
                </a:solidFill>
                <a:latin typeface="FreightSans Pro Semibold" panose="02000603040000020004" pitchFamily="50" charset="0"/>
                <a:cs typeface="Calibri" panose="020F0502020204030204" pitchFamily="34" charset="0"/>
              </a:rPr>
              <a:t>never</a:t>
            </a:r>
            <a:r>
              <a:rPr lang="en-US" sz="2400" dirty="0">
                <a:solidFill>
                  <a:srgbClr val="FAFAFA"/>
                </a:solidFill>
                <a:latin typeface="FreightSans Pro Book" panose="02000606030000020004" pitchFamily="50" charset="0"/>
                <a:cs typeface="Calibri" panose="020F0502020204030204" pitchFamily="34" charset="0"/>
              </a:rPr>
              <a:t> lower than rates for campus customers for the same goods or services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Avoid the appearance of competing with commercial entities</a:t>
            </a:r>
          </a:p>
          <a:p>
            <a:pPr marL="342900" indent="-342900">
              <a:lnSpc>
                <a:spcPts val="33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Avoid the appearance of a state funded entity subsidizing commercial enterprises</a:t>
            </a:r>
          </a:p>
        </p:txBody>
      </p:sp>
    </p:spTree>
    <p:extLst>
      <p:ext uri="{BB962C8B-B14F-4D97-AF65-F5344CB8AC3E}">
        <p14:creationId xmlns:p14="http://schemas.microsoft.com/office/powerpoint/2010/main" val="540229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57</a:t>
            </a:fld>
            <a:endParaRPr lang="en-US" dirty="0">
              <a:solidFill>
                <a:schemeClr val="bg1"/>
              </a:solidFill>
            </a:endParaRPr>
          </a:p>
        </p:txBody>
      </p:sp>
      <p:sp>
        <p:nvSpPr>
          <p:cNvPr id="8" name="TextBox 7"/>
          <p:cNvSpPr txBox="1"/>
          <p:nvPr/>
        </p:nvSpPr>
        <p:spPr>
          <a:xfrm>
            <a:off x="704850" y="1616987"/>
            <a:ext cx="10683039" cy="177681"/>
          </a:xfrm>
          <a:prstGeom prst="rect">
            <a:avLst/>
          </a:prstGeom>
          <a:noFill/>
        </p:spPr>
        <p:txBody>
          <a:bodyPr wrap="square" rtlCol="0" anchor="ctr">
            <a:noAutofit/>
          </a:bodyPr>
          <a:lstStyle/>
          <a:p>
            <a:pPr>
              <a:spcBef>
                <a:spcPts val="400"/>
              </a:spcBef>
              <a:spcAft>
                <a:spcPts val="400"/>
              </a:spcAft>
            </a:pPr>
            <a:r>
              <a:rPr lang="en-US" sz="2000" dirty="0">
                <a:solidFill>
                  <a:srgbClr val="FAFAFA"/>
                </a:solidFill>
                <a:latin typeface="FreightSans Pro Book" panose="02000606030000020004" pitchFamily="50" charset="0"/>
                <a:cs typeface="Calibri" panose="020F0502020204030204" pitchFamily="34" charset="0"/>
              </a:rPr>
              <a:t>Inclusion / exclusion of certain component in recharge rates calculation based on </a:t>
            </a:r>
            <a:r>
              <a:rPr lang="en-US" sz="2000" dirty="0" smtClean="0">
                <a:solidFill>
                  <a:srgbClr val="FAFAFA"/>
                </a:solidFill>
                <a:latin typeface="FreightSans Pro Book" panose="02000606030000020004" pitchFamily="50" charset="0"/>
                <a:cs typeface="Calibri" panose="020F0502020204030204" pitchFamily="34" charset="0"/>
              </a:rPr>
              <a:t>customers’ categories:</a:t>
            </a:r>
            <a:endParaRPr lang="en-US" sz="2000" dirty="0">
              <a:solidFill>
                <a:srgbClr val="FAFAFA"/>
              </a:solidFill>
              <a:latin typeface="FreightSans Pro Book" panose="02000606030000020004" pitchFamily="50" charset="0"/>
              <a:cs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50682028"/>
              </p:ext>
            </p:extLst>
          </p:nvPr>
        </p:nvGraphicFramePr>
        <p:xfrm>
          <a:off x="690812" y="2106772"/>
          <a:ext cx="10843963" cy="3786823"/>
        </p:xfrm>
        <a:graphic>
          <a:graphicData uri="http://schemas.openxmlformats.org/drawingml/2006/table">
            <a:tbl>
              <a:tblPr firstRow="1" bandRow="1">
                <a:tableStyleId>{5C22544A-7EE6-4342-B048-85BDC9FD1C3A}</a:tableStyleId>
              </a:tblPr>
              <a:tblGrid>
                <a:gridCol w="1554357">
                  <a:extLst>
                    <a:ext uri="{9D8B030D-6E8A-4147-A177-3AD203B41FA5}">
                      <a16:colId xmlns:a16="http://schemas.microsoft.com/office/drawing/2014/main" val="20000"/>
                    </a:ext>
                  </a:extLst>
                </a:gridCol>
                <a:gridCol w="1473786">
                  <a:extLst>
                    <a:ext uri="{9D8B030D-6E8A-4147-A177-3AD203B41FA5}">
                      <a16:colId xmlns:a16="http://schemas.microsoft.com/office/drawing/2014/main" val="20001"/>
                    </a:ext>
                  </a:extLst>
                </a:gridCol>
                <a:gridCol w="1854118">
                  <a:extLst>
                    <a:ext uri="{9D8B030D-6E8A-4147-A177-3AD203B41FA5}">
                      <a16:colId xmlns:a16="http://schemas.microsoft.com/office/drawing/2014/main" val="20002"/>
                    </a:ext>
                  </a:extLst>
                </a:gridCol>
                <a:gridCol w="1996742">
                  <a:extLst>
                    <a:ext uri="{9D8B030D-6E8A-4147-A177-3AD203B41FA5}">
                      <a16:colId xmlns:a16="http://schemas.microsoft.com/office/drawing/2014/main" val="20003"/>
                    </a:ext>
                  </a:extLst>
                </a:gridCol>
                <a:gridCol w="2015759">
                  <a:extLst>
                    <a:ext uri="{9D8B030D-6E8A-4147-A177-3AD203B41FA5}">
                      <a16:colId xmlns:a16="http://schemas.microsoft.com/office/drawing/2014/main" val="20004"/>
                    </a:ext>
                  </a:extLst>
                </a:gridCol>
                <a:gridCol w="1949201">
                  <a:extLst>
                    <a:ext uri="{9D8B030D-6E8A-4147-A177-3AD203B41FA5}">
                      <a16:colId xmlns:a16="http://schemas.microsoft.com/office/drawing/2014/main" val="20005"/>
                    </a:ext>
                  </a:extLst>
                </a:gridCol>
              </a:tblGrid>
              <a:tr h="676231">
                <a:tc>
                  <a:txBody>
                    <a:bodyPr/>
                    <a:lstStyle/>
                    <a:p>
                      <a:r>
                        <a:rPr lang="en-US" sz="1600" dirty="0" smtClean="0">
                          <a:solidFill>
                            <a:schemeClr val="bg1"/>
                          </a:solidFill>
                          <a:latin typeface="FreightSans Pro Semibold" panose="02000603040000020004" pitchFamily="50" charset="0"/>
                        </a:rPr>
                        <a:t>Component</a:t>
                      </a:r>
                      <a:endParaRPr lang="en-US" sz="1600" dirty="0">
                        <a:solidFill>
                          <a:schemeClr val="bg1"/>
                        </a:solidFill>
                        <a:latin typeface="FreightSans Pro Semibold" panose="02000603040000020004" pitchFamily="50" charset="0"/>
                      </a:endParaRPr>
                    </a:p>
                  </a:txBody>
                  <a:tcPr>
                    <a:solidFill>
                      <a:srgbClr val="183C5C"/>
                    </a:solidFill>
                  </a:tcPr>
                </a:tc>
                <a:tc>
                  <a:txBody>
                    <a:bodyPr/>
                    <a:lstStyle/>
                    <a:p>
                      <a:r>
                        <a:rPr lang="en-US" sz="1600" dirty="0" smtClean="0">
                          <a:solidFill>
                            <a:schemeClr val="bg1"/>
                          </a:solidFill>
                          <a:latin typeface="FreightSans Pro Semibold" panose="02000603040000020004" pitchFamily="50" charset="0"/>
                        </a:rPr>
                        <a:t>Internal to UCB</a:t>
                      </a:r>
                      <a:endParaRPr lang="en-US" sz="1600" dirty="0">
                        <a:solidFill>
                          <a:schemeClr val="bg1"/>
                        </a:solidFill>
                        <a:latin typeface="FreightSans Pro Semibold" panose="02000603040000020004" pitchFamily="50" charset="0"/>
                      </a:endParaRPr>
                    </a:p>
                  </a:txBody>
                  <a:tcPr>
                    <a:solidFill>
                      <a:srgbClr val="183C5C"/>
                    </a:solidFill>
                  </a:tcPr>
                </a:tc>
                <a:tc>
                  <a:txBody>
                    <a:bodyPr/>
                    <a:lstStyle/>
                    <a:p>
                      <a:r>
                        <a:rPr lang="en-US" sz="1600" dirty="0" smtClean="0">
                          <a:solidFill>
                            <a:schemeClr val="bg1"/>
                          </a:solidFill>
                          <a:latin typeface="FreightSans Pro Semibold" panose="02000603040000020004" pitchFamily="50" charset="0"/>
                        </a:rPr>
                        <a:t>External Private</a:t>
                      </a:r>
                      <a:r>
                        <a:rPr lang="en-US" sz="1600" baseline="0" dirty="0" smtClean="0">
                          <a:solidFill>
                            <a:schemeClr val="bg1"/>
                          </a:solidFill>
                          <a:latin typeface="FreightSans Pro Semibold" panose="02000603040000020004" pitchFamily="50" charset="0"/>
                        </a:rPr>
                        <a:t> Corporation</a:t>
                      </a:r>
                      <a:endParaRPr lang="en-US" sz="1600" dirty="0">
                        <a:solidFill>
                          <a:schemeClr val="bg1"/>
                        </a:solidFill>
                        <a:latin typeface="FreightSans Pro Semibold" panose="02000603040000020004" pitchFamily="50" charset="0"/>
                      </a:endParaRPr>
                    </a:p>
                  </a:txBody>
                  <a:tcPr>
                    <a:solidFill>
                      <a:srgbClr val="183C5C"/>
                    </a:solidFill>
                  </a:tcPr>
                </a:tc>
                <a:tc>
                  <a:txBody>
                    <a:bodyPr/>
                    <a:lstStyle/>
                    <a:p>
                      <a:r>
                        <a:rPr lang="en-US" sz="1600" dirty="0" smtClean="0">
                          <a:solidFill>
                            <a:schemeClr val="bg1"/>
                          </a:solidFill>
                          <a:latin typeface="FreightSans Pro Semibold" panose="02000603040000020004" pitchFamily="50" charset="0"/>
                        </a:rPr>
                        <a:t>Affiliates, excluding other UCs</a:t>
                      </a:r>
                    </a:p>
                  </a:txBody>
                  <a:tcPr>
                    <a:solidFill>
                      <a:srgbClr val="183C5C"/>
                    </a:solidFill>
                  </a:tcPr>
                </a:tc>
                <a:tc>
                  <a:txBody>
                    <a:bodyPr/>
                    <a:lstStyle/>
                    <a:p>
                      <a:r>
                        <a:rPr lang="en-US" sz="1600" dirty="0" smtClean="0">
                          <a:solidFill>
                            <a:schemeClr val="bg1"/>
                          </a:solidFill>
                          <a:latin typeface="FreightSans Pro Semibold" panose="02000603040000020004" pitchFamily="50" charset="0"/>
                        </a:rPr>
                        <a:t>Other UC</a:t>
                      </a:r>
                      <a:r>
                        <a:rPr lang="en-US" sz="1600" baseline="0" dirty="0" smtClean="0">
                          <a:solidFill>
                            <a:schemeClr val="bg1"/>
                          </a:solidFill>
                          <a:latin typeface="FreightSans Pro Semibold" panose="02000603040000020004" pitchFamily="50" charset="0"/>
                        </a:rPr>
                        <a:t> campuses</a:t>
                      </a:r>
                      <a:endParaRPr lang="en-US" sz="1600" dirty="0">
                        <a:solidFill>
                          <a:schemeClr val="bg1"/>
                        </a:solidFill>
                        <a:latin typeface="FreightSans Pro Semibold" panose="02000603040000020004" pitchFamily="50" charset="0"/>
                      </a:endParaRPr>
                    </a:p>
                  </a:txBody>
                  <a:tcPr>
                    <a:solidFill>
                      <a:srgbClr val="183C5C"/>
                    </a:solidFill>
                  </a:tcPr>
                </a:tc>
                <a:tc>
                  <a:txBody>
                    <a:bodyPr/>
                    <a:lstStyle/>
                    <a:p>
                      <a:r>
                        <a:rPr lang="en-US" sz="1600" dirty="0" smtClean="0">
                          <a:solidFill>
                            <a:schemeClr val="bg1"/>
                          </a:solidFill>
                          <a:latin typeface="FreightSans Pro Semibold" panose="02000603040000020004" pitchFamily="50" charset="0"/>
                        </a:rPr>
                        <a:t>Other universities and</a:t>
                      </a:r>
                      <a:r>
                        <a:rPr lang="en-US" sz="1600" baseline="0" dirty="0" smtClean="0">
                          <a:solidFill>
                            <a:schemeClr val="bg1"/>
                          </a:solidFill>
                          <a:latin typeface="FreightSans Pro Semibold" panose="02000603040000020004" pitchFamily="50" charset="0"/>
                        </a:rPr>
                        <a:t> non-profit</a:t>
                      </a:r>
                      <a:endParaRPr lang="en-US" sz="1600" dirty="0">
                        <a:solidFill>
                          <a:schemeClr val="bg1"/>
                        </a:solidFill>
                        <a:latin typeface="FreightSans Pro Semibold" panose="02000603040000020004" pitchFamily="50" charset="0"/>
                      </a:endParaRPr>
                    </a:p>
                  </a:txBody>
                  <a:tcPr>
                    <a:solidFill>
                      <a:srgbClr val="183C5C"/>
                    </a:solidFill>
                  </a:tcPr>
                </a:tc>
                <a:extLst>
                  <a:ext uri="{0D108BD9-81ED-4DB2-BD59-A6C34878D82A}">
                    <a16:rowId xmlns:a16="http://schemas.microsoft.com/office/drawing/2014/main" val="10000"/>
                  </a:ext>
                </a:extLst>
              </a:tr>
              <a:tr h="839860">
                <a:tc>
                  <a:txBody>
                    <a:bodyPr/>
                    <a:lstStyle/>
                    <a:p>
                      <a:r>
                        <a:rPr lang="en-US" sz="1600" dirty="0" smtClean="0">
                          <a:solidFill>
                            <a:schemeClr val="bg1"/>
                          </a:solidFill>
                          <a:latin typeface="FreightSans Pro Book" panose="02000606030000020004" pitchFamily="50" charset="0"/>
                        </a:rPr>
                        <a:t>Subsidies</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 can</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 can, but can</a:t>
                      </a:r>
                      <a:r>
                        <a:rPr lang="en-US" sz="1600" baseline="0" dirty="0" smtClean="0">
                          <a:solidFill>
                            <a:schemeClr val="bg1"/>
                          </a:solidFill>
                          <a:latin typeface="FreightSans Pro Book" panose="02000606030000020004" pitchFamily="50" charset="0"/>
                        </a:rPr>
                        <a:t> be lower than internal to UCB</a:t>
                      </a:r>
                      <a:endParaRPr lang="en-US" sz="1600" dirty="0">
                        <a:solidFill>
                          <a:schemeClr val="bg1"/>
                        </a:solidFill>
                        <a:latin typeface="FreightSans Pro Book" panose="02000606030000020004" pitchFamily="50" charset="0"/>
                      </a:endParaRPr>
                    </a:p>
                  </a:txBody>
                  <a:tcPr>
                    <a:noFill/>
                  </a:tcPr>
                </a:tc>
                <a:tc>
                  <a:txBody>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FreightSans Pro Book" panose="02000606030000020004" pitchFamily="50" charset="0"/>
                        </a:rPr>
                        <a:t>Yes, can, but can</a:t>
                      </a:r>
                      <a:r>
                        <a:rPr lang="en-US" sz="1600" baseline="0" dirty="0" smtClean="0">
                          <a:solidFill>
                            <a:schemeClr val="bg1"/>
                          </a:solidFill>
                          <a:latin typeface="FreightSans Pro Book" panose="02000606030000020004" pitchFamily="50" charset="0"/>
                        </a:rPr>
                        <a:t> be lower than internal to UCB</a:t>
                      </a:r>
                      <a:endParaRPr lang="en-US" sz="1600" dirty="0" smtClean="0">
                        <a:solidFill>
                          <a:schemeClr val="bg1"/>
                        </a:solidFill>
                        <a:latin typeface="FreightSans Pro Book" panose="02000606030000020004" pitchFamily="50" charset="0"/>
                      </a:endParaRPr>
                    </a:p>
                  </a:txBody>
                  <a:tcPr>
                    <a:noFill/>
                  </a:tcPr>
                </a:tc>
                <a:tc>
                  <a:txBody>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FreightSans Pro Book" panose="02000606030000020004" pitchFamily="50" charset="0"/>
                        </a:rPr>
                        <a:t>No</a:t>
                      </a:r>
                    </a:p>
                    <a:p>
                      <a:endParaRPr lang="en-US" sz="1600" dirty="0">
                        <a:solidFill>
                          <a:schemeClr val="bg1"/>
                        </a:solidFill>
                        <a:latin typeface="FreightSans Pro Book" panose="02000606030000020004" pitchFamily="50" charset="0"/>
                      </a:endParaRPr>
                    </a:p>
                  </a:txBody>
                  <a:tcPr>
                    <a:noFill/>
                  </a:tcPr>
                </a:tc>
                <a:extLst>
                  <a:ext uri="{0D108BD9-81ED-4DB2-BD59-A6C34878D82A}">
                    <a16:rowId xmlns:a16="http://schemas.microsoft.com/office/drawing/2014/main" val="10001"/>
                  </a:ext>
                </a:extLst>
              </a:tr>
              <a:tr h="839860">
                <a:tc>
                  <a:txBody>
                    <a:bodyPr/>
                    <a:lstStyle/>
                    <a:p>
                      <a:r>
                        <a:rPr lang="en-US" sz="1600" dirty="0" smtClean="0">
                          <a:solidFill>
                            <a:schemeClr val="bg1"/>
                          </a:solidFill>
                          <a:latin typeface="FreightSans Pro Book" panose="02000606030000020004" pitchFamily="50" charset="0"/>
                        </a:rPr>
                        <a:t>Surcharge</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a:t>
                      </a:r>
                      <a:r>
                        <a:rPr lang="en-US" sz="1600" baseline="0" dirty="0" smtClean="0">
                          <a:solidFill>
                            <a:schemeClr val="bg1"/>
                          </a:solidFill>
                          <a:latin typeface="FreightSans Pro Book" panose="02000606030000020004" pitchFamily="50" charset="0"/>
                        </a:rPr>
                        <a:t> minimum is ICR rate</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 maximum is ICR rate</a:t>
                      </a:r>
                      <a:endParaRPr lang="en-US" sz="1600" dirty="0">
                        <a:solidFill>
                          <a:schemeClr val="bg1"/>
                        </a:solidFill>
                        <a:latin typeface="FreightSans Pro Book" panose="02000606030000020004" pitchFamily="50" charset="0"/>
                      </a:endParaRPr>
                    </a:p>
                  </a:txBody>
                  <a:tcPr>
                    <a:noFill/>
                  </a:tcPr>
                </a:tc>
                <a:tc>
                  <a:txBody>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FreightSans Pro Book" panose="02000606030000020004" pitchFamily="50" charset="0"/>
                        </a:rPr>
                        <a:t>Yes, maximum is ICR rate</a:t>
                      </a:r>
                    </a:p>
                  </a:txBody>
                  <a:tcPr>
                    <a:noFill/>
                  </a:tcPr>
                </a:tc>
                <a:tc>
                  <a:txBody>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FreightSans Pro Book" panose="02000606030000020004" pitchFamily="50" charset="0"/>
                        </a:rPr>
                        <a:t>Yes,</a:t>
                      </a:r>
                      <a:r>
                        <a:rPr lang="en-US" sz="1600" baseline="0" dirty="0" smtClean="0">
                          <a:solidFill>
                            <a:schemeClr val="bg1"/>
                          </a:solidFill>
                          <a:latin typeface="FreightSans Pro Book" panose="02000606030000020004" pitchFamily="50" charset="0"/>
                        </a:rPr>
                        <a:t> minimum is ICR rate</a:t>
                      </a:r>
                      <a:endParaRPr lang="en-US" sz="1600" dirty="0" smtClean="0">
                        <a:solidFill>
                          <a:schemeClr val="bg1"/>
                        </a:solidFill>
                        <a:latin typeface="FreightSans Pro Book" panose="02000606030000020004" pitchFamily="50" charset="0"/>
                      </a:endParaRPr>
                    </a:p>
                    <a:p>
                      <a:endParaRPr lang="en-US" sz="1600" dirty="0">
                        <a:solidFill>
                          <a:schemeClr val="bg1"/>
                        </a:solidFill>
                        <a:latin typeface="FreightSans Pro Book" panose="02000606030000020004" pitchFamily="50" charset="0"/>
                      </a:endParaRPr>
                    </a:p>
                  </a:txBody>
                  <a:tcPr>
                    <a:noFill/>
                  </a:tcPr>
                </a:tc>
                <a:extLst>
                  <a:ext uri="{0D108BD9-81ED-4DB2-BD59-A6C34878D82A}">
                    <a16:rowId xmlns:a16="http://schemas.microsoft.com/office/drawing/2014/main" val="10002"/>
                  </a:ext>
                </a:extLst>
              </a:tr>
              <a:tr h="591012">
                <a:tc>
                  <a:txBody>
                    <a:bodyPr/>
                    <a:lstStyle/>
                    <a:p>
                      <a:r>
                        <a:rPr lang="en-US" sz="1600" dirty="0" smtClean="0">
                          <a:solidFill>
                            <a:schemeClr val="bg1"/>
                          </a:solidFill>
                          <a:latin typeface="FreightSans Pro Book" panose="02000606030000020004" pitchFamily="50" charset="0"/>
                        </a:rPr>
                        <a:t>AFC included</a:t>
                      </a:r>
                      <a:r>
                        <a:rPr lang="en-US" sz="1600" baseline="0" dirty="0" smtClean="0">
                          <a:solidFill>
                            <a:schemeClr val="bg1"/>
                          </a:solidFill>
                          <a:latin typeface="FreightSans Pro Book" panose="02000606030000020004" pitchFamily="50" charset="0"/>
                        </a:rPr>
                        <a:t> in rate calculation</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 can be</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a:t>
                      </a:r>
                      <a:r>
                        <a:rPr lang="en-US" sz="1600" baseline="0" dirty="0" smtClean="0">
                          <a:solidFill>
                            <a:schemeClr val="bg1"/>
                          </a:solidFill>
                          <a:latin typeface="FreightSans Pro Book" panose="02000606030000020004" pitchFamily="50" charset="0"/>
                        </a:rPr>
                        <a:t> c</a:t>
                      </a:r>
                      <a:r>
                        <a:rPr lang="en-US" sz="1600" dirty="0" smtClean="0">
                          <a:solidFill>
                            <a:schemeClr val="bg1"/>
                          </a:solidFill>
                          <a:latin typeface="FreightSans Pro Book" panose="02000606030000020004" pitchFamily="50" charset="0"/>
                        </a:rPr>
                        <a:t>an be</a:t>
                      </a:r>
                      <a:endParaRPr lang="en-US" sz="1600" dirty="0">
                        <a:solidFill>
                          <a:schemeClr val="bg1"/>
                        </a:solidFill>
                        <a:latin typeface="FreightSans Pro Book" panose="02000606030000020004" pitchFamily="50" charset="0"/>
                      </a:endParaRPr>
                    </a:p>
                  </a:txBody>
                  <a:tcPr>
                    <a:noFill/>
                  </a:tcPr>
                </a:tc>
                <a:extLst>
                  <a:ext uri="{0D108BD9-81ED-4DB2-BD59-A6C34878D82A}">
                    <a16:rowId xmlns:a16="http://schemas.microsoft.com/office/drawing/2014/main" val="10003"/>
                  </a:ext>
                </a:extLst>
              </a:tr>
              <a:tr h="839860">
                <a:tc>
                  <a:txBody>
                    <a:bodyPr/>
                    <a:lstStyle/>
                    <a:p>
                      <a:r>
                        <a:rPr lang="en-US" sz="1600" dirty="0" smtClean="0">
                          <a:solidFill>
                            <a:schemeClr val="bg1"/>
                          </a:solidFill>
                          <a:latin typeface="FreightSans Pro Book" panose="02000606030000020004" pitchFamily="50" charset="0"/>
                        </a:rPr>
                        <a:t>AFC charged to recharge unit</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Might be</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No, transaction should be recorded through</a:t>
                      </a:r>
                      <a:r>
                        <a:rPr lang="en-US" sz="1600" baseline="0" dirty="0" smtClean="0">
                          <a:solidFill>
                            <a:schemeClr val="bg1"/>
                          </a:solidFill>
                          <a:latin typeface="FreightSans Pro Book" panose="02000606030000020004" pitchFamily="50" charset="0"/>
                        </a:rPr>
                        <a:t> intercompany</a:t>
                      </a:r>
                      <a:endParaRPr lang="en-US" sz="1600" dirty="0">
                        <a:solidFill>
                          <a:schemeClr val="bg1"/>
                        </a:solidFill>
                        <a:latin typeface="FreightSans Pro Book" panose="02000606030000020004" pitchFamily="50" charset="0"/>
                      </a:endParaRPr>
                    </a:p>
                  </a:txBody>
                  <a:tcPr>
                    <a:noFill/>
                  </a:tcPr>
                </a:tc>
                <a:tc>
                  <a:txBody>
                    <a:bodyPr/>
                    <a:lstStyle/>
                    <a:p>
                      <a:r>
                        <a:rPr lang="en-US" sz="1600" dirty="0" smtClean="0">
                          <a:solidFill>
                            <a:schemeClr val="bg1"/>
                          </a:solidFill>
                          <a:latin typeface="FreightSans Pro Book" panose="02000606030000020004" pitchFamily="50" charset="0"/>
                        </a:rPr>
                        <a:t>Yes</a:t>
                      </a:r>
                      <a:endParaRPr lang="en-US" sz="1600" dirty="0">
                        <a:solidFill>
                          <a:schemeClr val="bg1"/>
                        </a:solidFill>
                        <a:latin typeface="FreightSans Pro Book" panose="02000606030000020004" pitchFamily="50" charset="0"/>
                      </a:endParaRPr>
                    </a:p>
                  </a:txBody>
                  <a:tcPr>
                    <a:noFill/>
                  </a:tcPr>
                </a:tc>
                <a:extLst>
                  <a:ext uri="{0D108BD9-81ED-4DB2-BD59-A6C34878D82A}">
                    <a16:rowId xmlns:a16="http://schemas.microsoft.com/office/drawing/2014/main" val="10004"/>
                  </a:ext>
                </a:extLst>
              </a:tr>
            </a:tbl>
          </a:graphicData>
        </a:graphic>
      </p:graphicFrame>
      <p:sp>
        <p:nvSpPr>
          <p:cNvPr id="10" name="TextBox 9"/>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Rates for Non-Campus </a:t>
            </a:r>
            <a:r>
              <a:rPr lang="en-US" sz="3200" dirty="0" smtClean="0">
                <a:solidFill>
                  <a:schemeClr val="bg1"/>
                </a:solidFill>
                <a:latin typeface="FreightSans Pro Medium" panose="02000606030000020004" pitchFamily="50" charset="0"/>
              </a:rPr>
              <a:t>Customers</a:t>
            </a:r>
          </a:p>
          <a:p>
            <a:pPr>
              <a:lnSpc>
                <a:spcPct val="150000"/>
              </a:lnSpc>
            </a:pPr>
            <a:endParaRPr lang="en-US" sz="3200" dirty="0" smtClean="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95081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58</a:t>
            </a:fld>
            <a:endParaRPr lang="en-US" dirty="0">
              <a:solidFill>
                <a:schemeClr val="bg1"/>
              </a:solidFill>
            </a:endParaRPr>
          </a:p>
        </p:txBody>
      </p:sp>
      <p:sp>
        <p:nvSpPr>
          <p:cNvPr id="5" name="TextBox 4"/>
          <p:cNvSpPr txBox="1"/>
          <p:nvPr/>
        </p:nvSpPr>
        <p:spPr>
          <a:xfrm>
            <a:off x="4333078" y="2123574"/>
            <a:ext cx="3407305" cy="2109202"/>
          </a:xfrm>
          <a:prstGeom prst="rect">
            <a:avLst/>
          </a:prstGeom>
          <a:noFill/>
        </p:spPr>
        <p:txBody>
          <a:bodyPr wrap="square" rtlCol="0" anchor="ctr">
            <a:noAutofit/>
          </a:bodyPr>
          <a:lstStyle/>
          <a:p>
            <a:r>
              <a:rPr lang="en-US" sz="4800" dirty="0">
                <a:solidFill>
                  <a:srgbClr val="FAFAFA"/>
                </a:solidFill>
                <a:latin typeface="FreightSans Pro Medium" panose="02000606030000020004" pitchFamily="50" charset="0"/>
                <a:cs typeface="Calibri" panose="020F0502020204030204" pitchFamily="34" charset="0"/>
              </a:rPr>
              <a:t>9</a:t>
            </a:r>
            <a:r>
              <a:rPr lang="en-US" sz="4800" dirty="0" smtClean="0">
                <a:solidFill>
                  <a:srgbClr val="FAFAFA"/>
                </a:solidFill>
                <a:latin typeface="FreightSans Pro Medium" panose="02000606030000020004" pitchFamily="50" charset="0"/>
                <a:cs typeface="Calibri" panose="020F0502020204030204" pitchFamily="34" charset="0"/>
              </a:rPr>
              <a:t>. Summary</a:t>
            </a:r>
            <a:endParaRPr lang="en-US" sz="4800" dirty="0">
              <a:solidFill>
                <a:srgbClr val="FAFAFA"/>
              </a:solidFill>
              <a:latin typeface="FreightSans Pro Medium" panose="02000606030000020004" pitchFamily="50" charset="0"/>
              <a:cs typeface="Calibri" panose="020F0502020204030204" pitchFamily="34" charset="0"/>
            </a:endParaRPr>
          </a:p>
        </p:txBody>
      </p:sp>
    </p:spTree>
    <p:extLst>
      <p:ext uri="{BB962C8B-B14F-4D97-AF65-F5344CB8AC3E}">
        <p14:creationId xmlns:p14="http://schemas.microsoft.com/office/powerpoint/2010/main" val="1085582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Summary</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59</a:t>
            </a:fld>
            <a:endParaRPr lang="en-US" dirty="0">
              <a:solidFill>
                <a:schemeClr val="bg1"/>
              </a:solidFill>
            </a:endParaRPr>
          </a:p>
        </p:txBody>
      </p:sp>
      <p:sp>
        <p:nvSpPr>
          <p:cNvPr id="8" name="TextBox 7"/>
          <p:cNvSpPr txBox="1"/>
          <p:nvPr/>
        </p:nvSpPr>
        <p:spPr>
          <a:xfrm>
            <a:off x="1090863" y="2129585"/>
            <a:ext cx="9678737" cy="2891147"/>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Spend a lot of time developing rates</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They are the key to everything</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Semibold" panose="02000603040000020004" pitchFamily="50" charset="0"/>
                <a:cs typeface="Calibri" panose="020F0502020204030204" pitchFamily="34" charset="0"/>
              </a:rPr>
              <a:t>Volume</a:t>
            </a:r>
            <a:r>
              <a:rPr lang="en-US" sz="2400" dirty="0">
                <a:solidFill>
                  <a:srgbClr val="FAFAFA"/>
                </a:solidFill>
                <a:latin typeface="FreightSans Pro Book" panose="02000606030000020004" pitchFamily="50" charset="0"/>
                <a:cs typeface="Calibri" panose="020F0502020204030204" pitchFamily="34" charset="0"/>
              </a:rPr>
              <a:t> is a key component of rates and can impact rates significantly</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to external, non-affiliates clients, </a:t>
            </a:r>
            <a:r>
              <a:rPr lang="en-US" sz="2400" dirty="0">
                <a:solidFill>
                  <a:srgbClr val="FAFAFA"/>
                </a:solidFill>
                <a:latin typeface="FreightSans Pro Semibold" panose="02000603040000020004" pitchFamily="50" charset="0"/>
                <a:cs typeface="Calibri" panose="020F0502020204030204" pitchFamily="34" charset="0"/>
              </a:rPr>
              <a:t>must</a:t>
            </a:r>
            <a:r>
              <a:rPr lang="en-US" sz="2400" dirty="0">
                <a:solidFill>
                  <a:srgbClr val="FAFAFA"/>
                </a:solidFill>
                <a:latin typeface="FreightSans Pro Book" panose="02000606030000020004" pitchFamily="50" charset="0"/>
                <a:cs typeface="Calibri" panose="020F0502020204030204" pitchFamily="34" charset="0"/>
              </a:rPr>
              <a:t> include a minimum surcharge at the ICR (Indirect Cost Recovery) level</a:t>
            </a: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Exceptions to the terms of the policy must be approved by the recharge </a:t>
            </a:r>
            <a:r>
              <a:rPr lang="en-US" sz="2400" dirty="0" smtClean="0">
                <a:solidFill>
                  <a:srgbClr val="FAFAFA"/>
                </a:solidFill>
                <a:latin typeface="FreightSans Pro Book" panose="02000606030000020004" pitchFamily="50" charset="0"/>
                <a:cs typeface="Calibri" panose="020F0502020204030204" pitchFamily="34" charset="0"/>
              </a:rPr>
              <a:t>committee</a:t>
            </a:r>
          </a:p>
          <a:p>
            <a:pPr marL="342900"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If</a:t>
            </a:r>
            <a:r>
              <a:rPr lang="en-US" sz="2400" dirty="0" smtClean="0">
                <a:solidFill>
                  <a:srgbClr val="FAFAFA"/>
                </a:solidFill>
                <a:latin typeface="FreightSans Pro Book" panose="02000606030000020004" pitchFamily="50" charset="0"/>
                <a:cs typeface="Calibri" panose="020F0502020204030204" pitchFamily="34" charset="0"/>
              </a:rPr>
              <a:t> </a:t>
            </a:r>
            <a:r>
              <a:rPr lang="en-US" sz="2400" dirty="0">
                <a:solidFill>
                  <a:srgbClr val="FAFAFA"/>
                </a:solidFill>
                <a:latin typeface="FreightSans Pro Book" panose="02000606030000020004" pitchFamily="50" charset="0"/>
                <a:cs typeface="Calibri" panose="020F0502020204030204" pitchFamily="34" charset="0"/>
              </a:rPr>
              <a:t>a subsidy is included in a rate, all </a:t>
            </a:r>
            <a:r>
              <a:rPr lang="en-US" sz="2400" dirty="0">
                <a:solidFill>
                  <a:srgbClr val="FAFAFA"/>
                </a:solidFill>
                <a:latin typeface="FreightSans Pro Semibold" panose="02000603040000020004" pitchFamily="50" charset="0"/>
                <a:cs typeface="Calibri" panose="020F0502020204030204" pitchFamily="34" charset="0"/>
              </a:rPr>
              <a:t>campus</a:t>
            </a:r>
            <a:r>
              <a:rPr lang="en-US" sz="2400" dirty="0">
                <a:solidFill>
                  <a:srgbClr val="FAFAFA"/>
                </a:solidFill>
                <a:latin typeface="FreightSans Pro Book" panose="02000606030000020004" pitchFamily="50" charset="0"/>
                <a:cs typeface="Calibri" panose="020F0502020204030204" pitchFamily="34" charset="0"/>
              </a:rPr>
              <a:t> customers are afforded the benefit of the </a:t>
            </a:r>
            <a:r>
              <a:rPr lang="en-US" sz="2400" dirty="0" smtClean="0">
                <a:solidFill>
                  <a:srgbClr val="FAFAFA"/>
                </a:solidFill>
                <a:latin typeface="FreightSans Pro Book" panose="02000606030000020004" pitchFamily="50" charset="0"/>
                <a:cs typeface="Calibri" panose="020F0502020204030204" pitchFamily="34" charset="0"/>
              </a:rPr>
              <a:t>subsidy</a:t>
            </a:r>
            <a:endParaRPr lang="en-US" sz="2400" dirty="0">
              <a:solidFill>
                <a:srgbClr val="FAFAFA"/>
              </a:solidFill>
              <a:latin typeface="FreightSans Pro Book" panose="02000606030000020004" pitchFamily="50" charset="0"/>
              <a:cs typeface="Calibri" panose="020F0502020204030204" pitchFamily="34" charset="0"/>
            </a:endParaRPr>
          </a:p>
        </p:txBody>
      </p:sp>
    </p:spTree>
    <p:extLst>
      <p:ext uri="{BB962C8B-B14F-4D97-AF65-F5344CB8AC3E}">
        <p14:creationId xmlns:p14="http://schemas.microsoft.com/office/powerpoint/2010/main" val="79381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a:t>
            </a:fld>
            <a:endParaRPr lang="en-US" dirty="0">
              <a:solidFill>
                <a:schemeClr val="bg1"/>
              </a:solidFill>
            </a:endParaRPr>
          </a:p>
        </p:txBody>
      </p:sp>
      <p:sp>
        <p:nvSpPr>
          <p:cNvPr id="8" name="TextBox 7"/>
          <p:cNvSpPr txBox="1"/>
          <p:nvPr/>
        </p:nvSpPr>
        <p:spPr>
          <a:xfrm>
            <a:off x="1090863" y="1877933"/>
            <a:ext cx="9742600" cy="3199164"/>
          </a:xfrm>
          <a:prstGeom prst="rect">
            <a:avLst/>
          </a:prstGeom>
          <a:noFill/>
        </p:spPr>
        <p:txBody>
          <a:bodyPr wrap="square" rtlCol="0" anchor="ctr">
            <a:noAutofit/>
          </a:bodyPr>
          <a:lstStyle/>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are the means by which the costs of providing goods or services are </a:t>
            </a:r>
            <a:r>
              <a:rPr lang="en-US" sz="2400" dirty="0">
                <a:solidFill>
                  <a:srgbClr val="FAFAFA"/>
                </a:solidFill>
                <a:latin typeface="FreightSans Pro Semibold" panose="02000603040000020004" pitchFamily="50" charset="0"/>
                <a:cs typeface="Calibri" panose="020F0502020204030204" pitchFamily="34" charset="0"/>
              </a:rPr>
              <a:t>equitably</a:t>
            </a:r>
            <a:r>
              <a:rPr lang="en-US" sz="2400" dirty="0">
                <a:solidFill>
                  <a:srgbClr val="FAFAFA"/>
                </a:solidFill>
                <a:latin typeface="FreightSans Pro Book" panose="02000606030000020004" pitchFamily="50" charset="0"/>
                <a:cs typeface="Calibri" panose="020F0502020204030204" pitchFamily="34" charset="0"/>
              </a:rPr>
              <a:t> charged to the users of the goods or services with a high degree of </a:t>
            </a:r>
            <a:r>
              <a:rPr lang="en-US" sz="2400" dirty="0">
                <a:solidFill>
                  <a:srgbClr val="FAFAFA"/>
                </a:solidFill>
                <a:latin typeface="FreightSans Pro Semibold" panose="02000603040000020004" pitchFamily="50" charset="0"/>
                <a:cs typeface="Calibri" panose="020F0502020204030204" pitchFamily="34" charset="0"/>
              </a:rPr>
              <a:t>accuracy</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Customers are only obligated to pay their fair share of the cost of the goods or services</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cannot disadvantage any customer or any group of customers</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are always cost based</a:t>
            </a:r>
          </a:p>
        </p:txBody>
      </p:sp>
      <p:sp>
        <p:nvSpPr>
          <p:cNvPr id="9" name="TextBox 8"/>
          <p:cNvSpPr txBox="1"/>
          <p:nvPr/>
        </p:nvSpPr>
        <p:spPr>
          <a:xfrm>
            <a:off x="1090863" y="478671"/>
            <a:ext cx="10010274" cy="920591"/>
          </a:xfrm>
          <a:prstGeom prst="rect">
            <a:avLst/>
          </a:prstGeom>
          <a:noFill/>
        </p:spPr>
        <p:txBody>
          <a:bodyPr wrap="square" rtlCol="0" anchor="ctr">
            <a:noAutofit/>
          </a:bodyPr>
          <a:lstStyle/>
          <a:p>
            <a:r>
              <a:rPr lang="en-US" sz="3200" dirty="0" smtClean="0">
                <a:solidFill>
                  <a:schemeClr val="bg1"/>
                </a:solidFill>
                <a:latin typeface="FreightSans Pro Medium" panose="02000606030000020004" pitchFamily="50" charset="0"/>
              </a:rPr>
              <a:t>Overview</a:t>
            </a:r>
          </a:p>
          <a:p>
            <a:endParaRPr lang="en-US" sz="3200" dirty="0" smtClean="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427671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Summary</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60</a:t>
            </a:fld>
            <a:endParaRPr lang="en-US" dirty="0">
              <a:solidFill>
                <a:schemeClr val="bg1"/>
              </a:solidFill>
            </a:endParaRPr>
          </a:p>
        </p:txBody>
      </p:sp>
      <p:sp>
        <p:nvSpPr>
          <p:cNvPr id="8" name="TextBox 7"/>
          <p:cNvSpPr txBox="1"/>
          <p:nvPr/>
        </p:nvSpPr>
        <p:spPr>
          <a:xfrm>
            <a:off x="1090863" y="1932624"/>
            <a:ext cx="10010274" cy="2891147"/>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Rates </a:t>
            </a:r>
            <a:r>
              <a:rPr lang="en-US" sz="2400" dirty="0">
                <a:solidFill>
                  <a:srgbClr val="FAFAFA"/>
                </a:solidFill>
                <a:latin typeface="FreightSans Pro Book" panose="02000606030000020004" pitchFamily="50" charset="0"/>
                <a:cs typeface="Calibri" panose="020F0502020204030204" pitchFamily="34" charset="0"/>
              </a:rPr>
              <a:t>for non-campus customers should never be lower than rates for campus customers for the same goods or services</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Small changes in the denominator (productive hours, </a:t>
            </a:r>
            <a:r>
              <a:rPr lang="en-US" sz="2400" dirty="0" smtClean="0">
                <a:solidFill>
                  <a:srgbClr val="FAFAFA"/>
                </a:solidFill>
                <a:latin typeface="FreightSans Pro Book" panose="02000606030000020004" pitchFamily="50" charset="0"/>
                <a:cs typeface="Calibri" panose="020F0502020204030204" pitchFamily="34" charset="0"/>
              </a:rPr>
              <a:t>number of </a:t>
            </a:r>
            <a:r>
              <a:rPr lang="en-US" sz="2400" dirty="0">
                <a:solidFill>
                  <a:srgbClr val="FAFAFA"/>
                </a:solidFill>
                <a:latin typeface="FreightSans Pro Book" panose="02000606030000020004" pitchFamily="50" charset="0"/>
                <a:cs typeface="Calibri" panose="020F0502020204030204" pitchFamily="34" charset="0"/>
              </a:rPr>
              <a:t>jobs or customers) often lead to big changes in rates</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Look </a:t>
            </a:r>
            <a:r>
              <a:rPr lang="en-US" sz="2400" dirty="0" smtClean="0">
                <a:solidFill>
                  <a:srgbClr val="FAFAFA"/>
                </a:solidFill>
                <a:latin typeface="FreightSans Pro Book" panose="02000606030000020004" pitchFamily="50" charset="0"/>
                <a:cs typeface="Calibri" panose="020F0502020204030204" pitchFamily="34" charset="0"/>
              </a:rPr>
              <a:t>3 to 4 </a:t>
            </a:r>
            <a:r>
              <a:rPr lang="en-US" sz="2400" dirty="0">
                <a:solidFill>
                  <a:srgbClr val="FAFAFA"/>
                </a:solidFill>
                <a:latin typeface="FreightSans Pro Book" panose="02000606030000020004" pitchFamily="50" charset="0"/>
                <a:cs typeface="Calibri" panose="020F0502020204030204" pitchFamily="34" charset="0"/>
              </a:rPr>
              <a:t>years </a:t>
            </a:r>
            <a:r>
              <a:rPr lang="en-US" sz="2400" dirty="0" smtClean="0">
                <a:solidFill>
                  <a:srgbClr val="FAFAFA"/>
                </a:solidFill>
                <a:latin typeface="FreightSans Pro Book" panose="02000606030000020004" pitchFamily="50" charset="0"/>
                <a:cs typeface="Calibri" panose="020F0502020204030204" pitchFamily="34" charset="0"/>
              </a:rPr>
              <a:t>ahead</a:t>
            </a:r>
            <a:endParaRPr lang="en-US" sz="2400" dirty="0">
              <a:solidFill>
                <a:srgbClr val="FAFAFA"/>
              </a:solidFill>
              <a:latin typeface="FreightSans Pro Book" panose="02000606030000020004" pitchFamily="50" charset="0"/>
              <a:cs typeface="Calibri" panose="020F0502020204030204" pitchFamily="34" charset="0"/>
            </a:endParaRPr>
          </a:p>
          <a:p>
            <a:pPr marL="800100" lvl="1"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Make sure the recharge model is sustainable</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Build a capital </a:t>
            </a:r>
            <a:r>
              <a:rPr lang="en-US" sz="2400" dirty="0" smtClean="0">
                <a:solidFill>
                  <a:srgbClr val="FAFAFA"/>
                </a:solidFill>
                <a:latin typeface="FreightSans Pro Book" panose="02000606030000020004" pitchFamily="50" charset="0"/>
                <a:cs typeface="Calibri" panose="020F0502020204030204" pitchFamily="34" charset="0"/>
              </a:rPr>
              <a:t>plan</a:t>
            </a:r>
          </a:p>
          <a:p>
            <a:pPr marL="800100" lvl="1"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What </a:t>
            </a:r>
            <a:r>
              <a:rPr lang="en-US" sz="2400" dirty="0">
                <a:solidFill>
                  <a:srgbClr val="FAFAFA"/>
                </a:solidFill>
                <a:latin typeface="FreightSans Pro Book" panose="02000606030000020004" pitchFamily="50" charset="0"/>
                <a:cs typeface="Calibri" panose="020F0502020204030204" pitchFamily="34" charset="0"/>
              </a:rPr>
              <a:t>is the capital plan’s impact on rates?</a:t>
            </a:r>
          </a:p>
        </p:txBody>
      </p:sp>
    </p:spTree>
    <p:extLst>
      <p:ext uri="{BB962C8B-B14F-4D97-AF65-F5344CB8AC3E}">
        <p14:creationId xmlns:p14="http://schemas.microsoft.com/office/powerpoint/2010/main" val="3039077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smtClean="0">
                <a:solidFill>
                  <a:schemeClr val="bg1"/>
                </a:solidFill>
                <a:latin typeface="FreightSans Pro Medium" panose="02000606030000020004" pitchFamily="50" charset="0"/>
              </a:rPr>
              <a:t>Summary</a:t>
            </a:r>
          </a:p>
          <a:p>
            <a:pPr>
              <a:lnSpc>
                <a:spcPct val="150000"/>
              </a:lnSpc>
            </a:pPr>
            <a:endParaRPr lang="en-US" sz="3200" dirty="0" smtClean="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61</a:t>
            </a:fld>
            <a:endParaRPr lang="en-US" dirty="0">
              <a:solidFill>
                <a:schemeClr val="bg1"/>
              </a:solidFill>
            </a:endParaRPr>
          </a:p>
        </p:txBody>
      </p:sp>
      <p:sp>
        <p:nvSpPr>
          <p:cNvPr id="8" name="TextBox 7"/>
          <p:cNvSpPr txBox="1"/>
          <p:nvPr/>
        </p:nvSpPr>
        <p:spPr>
          <a:xfrm>
            <a:off x="1090863" y="2129585"/>
            <a:ext cx="10010274" cy="2891147"/>
          </a:xfrm>
          <a:prstGeom prst="rect">
            <a:avLst/>
          </a:prstGeom>
          <a:noFill/>
        </p:spPr>
        <p:txBody>
          <a:bodyPr wrap="square" rtlCol="0" anchor="ctr">
            <a:noAutofit/>
          </a:bodyPr>
          <a:lstStyle/>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Include surpluses and deficits from previous period’s operations in rates even if they are within tolerance</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Include depreciation, not asset acquisition costs</a:t>
            </a:r>
          </a:p>
          <a:p>
            <a:pPr marL="342900"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Evaluate </a:t>
            </a:r>
            <a:r>
              <a:rPr lang="en-US" sz="2400" dirty="0">
                <a:solidFill>
                  <a:srgbClr val="FAFAFA"/>
                </a:solidFill>
                <a:latin typeface="FreightSans Pro Book" panose="02000606030000020004" pitchFamily="50" charset="0"/>
                <a:cs typeface="Calibri" panose="020F0502020204030204" pitchFamily="34" charset="0"/>
              </a:rPr>
              <a:t>rates often, especially when there has been a change in the business model, costs, or customers</a:t>
            </a:r>
          </a:p>
          <a:p>
            <a:pPr marL="342900" indent="-342900">
              <a:lnSpc>
                <a:spcPts val="31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Examine the motives for a change in </a:t>
            </a:r>
            <a:r>
              <a:rPr lang="en-US" sz="2400" dirty="0" smtClean="0">
                <a:solidFill>
                  <a:srgbClr val="FAFAFA"/>
                </a:solidFill>
                <a:latin typeface="FreightSans Pro Book" panose="02000606030000020004" pitchFamily="50" charset="0"/>
                <a:cs typeface="Calibri" panose="020F0502020204030204" pitchFamily="34" charset="0"/>
              </a:rPr>
              <a:t>rates</a:t>
            </a:r>
          </a:p>
          <a:p>
            <a:pPr marL="800100" lvl="1" indent="-342900">
              <a:lnSpc>
                <a:spcPts val="31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Assure </a:t>
            </a:r>
            <a:r>
              <a:rPr lang="en-US" sz="2400" dirty="0">
                <a:solidFill>
                  <a:srgbClr val="FAFAFA"/>
                </a:solidFill>
                <a:latin typeface="FreightSans Pro Book" panose="02000606030000020004" pitchFamily="50" charset="0"/>
                <a:cs typeface="Calibri" panose="020F0502020204030204" pitchFamily="34" charset="0"/>
              </a:rPr>
              <a:t>that changes do not compromise the equity or precision of the cost distribution</a:t>
            </a:r>
          </a:p>
        </p:txBody>
      </p:sp>
    </p:spTree>
    <p:extLst>
      <p:ext uri="{BB962C8B-B14F-4D97-AF65-F5344CB8AC3E}">
        <p14:creationId xmlns:p14="http://schemas.microsoft.com/office/powerpoint/2010/main" val="3911952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62</a:t>
            </a:fld>
            <a:endParaRPr lang="en-US" dirty="0">
              <a:solidFill>
                <a:schemeClr val="bg1"/>
              </a:solidFill>
            </a:endParaRPr>
          </a:p>
        </p:txBody>
      </p:sp>
      <p:sp>
        <p:nvSpPr>
          <p:cNvPr id="5" name="TextBox 4"/>
          <p:cNvSpPr txBox="1"/>
          <p:nvPr/>
        </p:nvSpPr>
        <p:spPr>
          <a:xfrm>
            <a:off x="1071562" y="2123574"/>
            <a:ext cx="10048875"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10. References </a:t>
            </a:r>
            <a:r>
              <a:rPr lang="en-US" sz="4800" dirty="0">
                <a:solidFill>
                  <a:srgbClr val="FAFAFA"/>
                </a:solidFill>
                <a:latin typeface="FreightSans Pro Medium" panose="02000606030000020004" pitchFamily="50" charset="0"/>
                <a:cs typeface="Calibri" panose="020F0502020204030204" pitchFamily="34" charset="0"/>
              </a:rPr>
              <a:t>and Contact Information</a:t>
            </a:r>
          </a:p>
        </p:txBody>
      </p:sp>
    </p:spTree>
    <p:extLst>
      <p:ext uri="{BB962C8B-B14F-4D97-AF65-F5344CB8AC3E}">
        <p14:creationId xmlns:p14="http://schemas.microsoft.com/office/powerpoint/2010/main" val="1425195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References and Contact Information</a:t>
            </a:r>
            <a:endParaRPr lang="en-US" sz="3200" dirty="0" smtClean="0">
              <a:solidFill>
                <a:schemeClr val="bg1"/>
              </a:solidFill>
              <a:latin typeface="FreightSans Pro Medium" panose="02000606030000020004" pitchFamily="50" charset="0"/>
            </a:endParaRPr>
          </a:p>
          <a:p>
            <a:pPr>
              <a:lnSpc>
                <a:spcPct val="150000"/>
              </a:lnSpc>
            </a:pPr>
            <a:r>
              <a:rPr lang="en-US" sz="2400" b="1" dirty="0">
                <a:solidFill>
                  <a:schemeClr val="bg1"/>
                </a:solidFill>
                <a:latin typeface="FreightSans Pro Medium" panose="02000606030000020004" pitchFamily="50" charset="0"/>
              </a:rPr>
              <a:t>References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63</a:t>
            </a:fld>
            <a:endParaRPr lang="en-US" dirty="0">
              <a:solidFill>
                <a:schemeClr val="bg1"/>
              </a:solidFill>
            </a:endParaRPr>
          </a:p>
        </p:txBody>
      </p:sp>
      <p:sp>
        <p:nvSpPr>
          <p:cNvPr id="8" name="TextBox 7"/>
          <p:cNvSpPr txBox="1"/>
          <p:nvPr/>
        </p:nvSpPr>
        <p:spPr>
          <a:xfrm>
            <a:off x="1090863" y="2148634"/>
            <a:ext cx="10120062" cy="2909141"/>
          </a:xfrm>
          <a:prstGeom prst="rect">
            <a:avLst/>
          </a:prstGeom>
          <a:noFill/>
        </p:spPr>
        <p:txBody>
          <a:bodyPr wrap="square" rtlCol="0" anchor="ctr">
            <a:noAutofit/>
          </a:bodyPr>
          <a:lstStyle/>
          <a:p>
            <a:pPr>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Recharge </a:t>
            </a:r>
            <a:r>
              <a:rPr lang="en-US" sz="2400" dirty="0" smtClean="0">
                <a:solidFill>
                  <a:srgbClr val="FAFAFA"/>
                </a:solidFill>
                <a:latin typeface="FreightSans Pro Book" panose="02000606030000020004" pitchFamily="50" charset="0"/>
                <a:cs typeface="Calibri" panose="020F0502020204030204" pitchFamily="34" charset="0"/>
              </a:rPr>
              <a:t>Website</a:t>
            </a:r>
            <a:r>
              <a:rPr lang="en-US" sz="2400" dirty="0">
                <a:solidFill>
                  <a:srgbClr val="FAFAFA"/>
                </a:solidFill>
                <a:latin typeface="FreightSans Pro Book" panose="02000606030000020004" pitchFamily="50" charset="0"/>
                <a:cs typeface="Calibri" panose="020F0502020204030204" pitchFamily="34" charset="0"/>
              </a:rPr>
              <a:t>:</a:t>
            </a: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Semibold" panose="02000603040000020004" pitchFamily="50" charset="0"/>
                <a:cs typeface="Calibri" panose="020F0502020204030204" pitchFamily="34" charset="0"/>
              </a:rPr>
              <a:t>cfo.berkeley.edu/recharge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Recharge Policy Document</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Business and Finance Bulletin A-47</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Business and Finance Bulletin A-56</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Contract and Grant Manual</a:t>
            </a:r>
          </a:p>
        </p:txBody>
      </p:sp>
    </p:spTree>
    <p:extLst>
      <p:ext uri="{BB962C8B-B14F-4D97-AF65-F5344CB8AC3E}">
        <p14:creationId xmlns:p14="http://schemas.microsoft.com/office/powerpoint/2010/main" val="32285138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References and Contact Information</a:t>
            </a:r>
            <a:endParaRPr lang="en-US" sz="3200" dirty="0" smtClean="0">
              <a:solidFill>
                <a:schemeClr val="bg1"/>
              </a:solidFill>
              <a:latin typeface="FreightSans Pro Medium" panose="02000606030000020004" pitchFamily="50" charset="0"/>
            </a:endParaRPr>
          </a:p>
          <a:p>
            <a:pPr>
              <a:lnSpc>
                <a:spcPct val="150000"/>
              </a:lnSpc>
            </a:pPr>
            <a:r>
              <a:rPr lang="en-US" sz="2400" b="1" dirty="0">
                <a:solidFill>
                  <a:schemeClr val="bg1"/>
                </a:solidFill>
                <a:latin typeface="FreightSans Pro Medium" panose="02000606030000020004" pitchFamily="50" charset="0"/>
              </a:rPr>
              <a:t>References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64</a:t>
            </a:fld>
            <a:endParaRPr lang="en-US" dirty="0">
              <a:solidFill>
                <a:schemeClr val="bg1"/>
              </a:solidFill>
            </a:endParaRPr>
          </a:p>
        </p:txBody>
      </p:sp>
      <p:sp>
        <p:nvSpPr>
          <p:cNvPr id="8" name="TextBox 7"/>
          <p:cNvSpPr txBox="1"/>
          <p:nvPr/>
        </p:nvSpPr>
        <p:spPr>
          <a:xfrm>
            <a:off x="1090863" y="2148634"/>
            <a:ext cx="10120062" cy="2909141"/>
          </a:xfrm>
          <a:prstGeom prst="rect">
            <a:avLst/>
          </a:prstGeom>
          <a:noFill/>
        </p:spPr>
        <p:txBody>
          <a:bodyPr wrap="square" rtlCol="0" anchor="ctr">
            <a:noAutofit/>
          </a:bodyPr>
          <a:lstStyle/>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Recharge Billing Policies &amp; Procedures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Facilities and Administrative rates (F&amp;A rate)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OMB Uniform Guidance</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AFC Policy</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AFC Campus Policies and Procedures</a:t>
            </a:r>
          </a:p>
          <a:p>
            <a:pPr marL="800100" lvl="1" indent="-342900">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Sustainability Office</a:t>
            </a:r>
          </a:p>
        </p:txBody>
      </p:sp>
    </p:spTree>
    <p:extLst>
      <p:ext uri="{BB962C8B-B14F-4D97-AF65-F5344CB8AC3E}">
        <p14:creationId xmlns:p14="http://schemas.microsoft.com/office/powerpoint/2010/main" val="6884476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References and Contact Information</a:t>
            </a:r>
            <a:endParaRPr lang="en-US" sz="3200" dirty="0" smtClean="0">
              <a:solidFill>
                <a:schemeClr val="bg1"/>
              </a:solidFill>
              <a:latin typeface="FreightSans Pro Medium" panose="02000606030000020004" pitchFamily="50" charset="0"/>
            </a:endParaRPr>
          </a:p>
          <a:p>
            <a:pPr>
              <a:lnSpc>
                <a:spcPct val="150000"/>
              </a:lnSpc>
            </a:pPr>
            <a:r>
              <a:rPr lang="en-US" sz="2400" b="1" dirty="0">
                <a:solidFill>
                  <a:schemeClr val="bg1"/>
                </a:solidFill>
                <a:latin typeface="FreightSans Pro Medium" panose="02000606030000020004" pitchFamily="50" charset="0"/>
              </a:rPr>
              <a:t>Resources</a:t>
            </a: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65</a:t>
            </a:fld>
            <a:endParaRPr lang="en-US" dirty="0">
              <a:solidFill>
                <a:schemeClr val="bg1"/>
              </a:solidFill>
            </a:endParaRPr>
          </a:p>
        </p:txBody>
      </p:sp>
      <p:sp>
        <p:nvSpPr>
          <p:cNvPr id="8" name="TextBox 7"/>
          <p:cNvSpPr txBox="1"/>
          <p:nvPr/>
        </p:nvSpPr>
        <p:spPr>
          <a:xfrm>
            <a:off x="1090863" y="2148634"/>
            <a:ext cx="10120062" cy="2909141"/>
          </a:xfrm>
          <a:prstGeom prst="rect">
            <a:avLst/>
          </a:prstGeom>
          <a:noFill/>
        </p:spPr>
        <p:txBody>
          <a:bodyPr wrap="square" rtlCol="0" anchor="ctr">
            <a:noAutofit/>
          </a:bodyPr>
          <a:lstStyle/>
          <a:p>
            <a:pPr>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All recharge related correspondence:</a:t>
            </a:r>
          </a:p>
          <a:p>
            <a:pPr marL="342900" indent="-342900">
              <a:spcBef>
                <a:spcPts val="400"/>
              </a:spcBef>
              <a:spcAft>
                <a:spcPts val="400"/>
              </a:spcAft>
              <a:buFont typeface="Arial" panose="020B0604020202020204" pitchFamily="34" charset="0"/>
              <a:buChar char="•"/>
            </a:pPr>
            <a:r>
              <a:rPr lang="en-US" sz="2400" dirty="0">
                <a:solidFill>
                  <a:srgbClr val="FAFAFA"/>
                </a:solidFill>
                <a:latin typeface="FreightSans Pro Semibold" panose="02000603040000020004" pitchFamily="50" charset="0"/>
                <a:cs typeface="Calibri" panose="020F0502020204030204" pitchFamily="34" charset="0"/>
              </a:rPr>
              <a:t>recharge_certification@berkeley.edu</a:t>
            </a:r>
          </a:p>
          <a:p>
            <a:pPr>
              <a:spcBef>
                <a:spcPts val="400"/>
              </a:spcBef>
              <a:spcAft>
                <a:spcPts val="400"/>
              </a:spcAft>
            </a:pPr>
            <a:endParaRPr lang="en-US" sz="2400" dirty="0">
              <a:solidFill>
                <a:srgbClr val="FAFAFA"/>
              </a:solidFill>
              <a:latin typeface="FreightSans Pro Book" panose="02000606030000020004" pitchFamily="50" charset="0"/>
              <a:cs typeface="Calibri" panose="020F0502020204030204" pitchFamily="34" charset="0"/>
            </a:endParaRPr>
          </a:p>
          <a:p>
            <a:pPr>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Recharge policy and procedures </a:t>
            </a:r>
            <a:r>
              <a:rPr lang="en-US" sz="2400" dirty="0" smtClean="0">
                <a:solidFill>
                  <a:srgbClr val="FAFAFA"/>
                </a:solidFill>
                <a:latin typeface="FreightSans Pro Book" panose="02000606030000020004" pitchFamily="50" charset="0"/>
                <a:cs typeface="Calibri" panose="020F0502020204030204" pitchFamily="34" charset="0"/>
              </a:rPr>
              <a:t>queries - Herve</a:t>
            </a:r>
            <a:r>
              <a:rPr lang="en-US" sz="2400" dirty="0">
                <a:solidFill>
                  <a:srgbClr val="FAFAFA"/>
                </a:solidFill>
                <a:latin typeface="FreightSans Pro Book" panose="02000606030000020004" pitchFamily="50" charset="0"/>
                <a:cs typeface="Calibri" panose="020F0502020204030204" pitchFamily="34" charset="0"/>
              </a:rPr>
              <a:t>’ Bruckert:</a:t>
            </a:r>
          </a:p>
          <a:p>
            <a:pPr marL="342900" indent="-342900">
              <a:spcBef>
                <a:spcPts val="400"/>
              </a:spcBef>
              <a:spcAft>
                <a:spcPts val="400"/>
              </a:spcAft>
              <a:buFont typeface="Arial" panose="020B0604020202020204" pitchFamily="34" charset="0"/>
              <a:buChar char="•"/>
            </a:pPr>
            <a:r>
              <a:rPr lang="en-US" sz="2400" dirty="0" smtClean="0">
                <a:solidFill>
                  <a:srgbClr val="FAFAFA"/>
                </a:solidFill>
                <a:latin typeface="FreightSans Pro Semibold" panose="02000603040000020004" pitchFamily="50" charset="0"/>
                <a:cs typeface="Calibri" panose="020F0502020204030204" pitchFamily="34" charset="0"/>
              </a:rPr>
              <a:t>hbruckert@berkeley.edu </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21660737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66</a:t>
            </a:fld>
            <a:endParaRPr lang="en-US" dirty="0">
              <a:solidFill>
                <a:schemeClr val="bg1"/>
              </a:solidFill>
            </a:endParaRPr>
          </a:p>
        </p:txBody>
      </p:sp>
      <p:sp>
        <p:nvSpPr>
          <p:cNvPr id="5" name="TextBox 4"/>
          <p:cNvSpPr txBox="1"/>
          <p:nvPr/>
        </p:nvSpPr>
        <p:spPr>
          <a:xfrm>
            <a:off x="2764631" y="2123574"/>
            <a:ext cx="6567488"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11. </a:t>
            </a:r>
            <a:r>
              <a:rPr lang="en-US" sz="4800" dirty="0">
                <a:solidFill>
                  <a:srgbClr val="FAFAFA"/>
                </a:solidFill>
                <a:latin typeface="FreightSans Pro Medium" panose="02000606030000020004" pitchFamily="50" charset="0"/>
                <a:cs typeface="Calibri" panose="020F0502020204030204" pitchFamily="34" charset="0"/>
              </a:rPr>
              <a:t>Forms and Templates</a:t>
            </a:r>
          </a:p>
        </p:txBody>
      </p:sp>
    </p:spTree>
    <p:extLst>
      <p:ext uri="{BB962C8B-B14F-4D97-AF65-F5344CB8AC3E}">
        <p14:creationId xmlns:p14="http://schemas.microsoft.com/office/powerpoint/2010/main" val="41319883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Forms and </a:t>
            </a:r>
            <a:r>
              <a:rPr lang="en-US" sz="3200" dirty="0" smtClean="0">
                <a:solidFill>
                  <a:schemeClr val="bg1"/>
                </a:solidFill>
                <a:latin typeface="FreightSans Pro Medium" panose="02000606030000020004" pitchFamily="50" charset="0"/>
              </a:rPr>
              <a:t>Templates</a:t>
            </a:r>
          </a:p>
          <a:p>
            <a:pPr>
              <a:lnSpc>
                <a:spcPct val="150000"/>
              </a:lnSpc>
            </a:pPr>
            <a:endParaRPr lang="en-US" sz="2400" b="1" dirty="0">
              <a:solidFill>
                <a:schemeClr val="bg1"/>
              </a:solidFill>
              <a:latin typeface="FreightSans Pro Medium" panose="02000606030000020004" pitchFamily="50" charset="0"/>
            </a:endParaRPr>
          </a:p>
        </p:txBody>
      </p:sp>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67</a:t>
            </a:fld>
            <a:endParaRPr lang="en-US" dirty="0">
              <a:solidFill>
                <a:schemeClr val="bg1"/>
              </a:solidFill>
            </a:endParaRPr>
          </a:p>
        </p:txBody>
      </p:sp>
      <p:sp>
        <p:nvSpPr>
          <p:cNvPr id="8" name="TextBox 7"/>
          <p:cNvSpPr txBox="1"/>
          <p:nvPr/>
        </p:nvSpPr>
        <p:spPr>
          <a:xfrm>
            <a:off x="1090863" y="2148634"/>
            <a:ext cx="10120062" cy="2004265"/>
          </a:xfrm>
          <a:prstGeom prst="rect">
            <a:avLst/>
          </a:prstGeom>
          <a:noFill/>
        </p:spPr>
        <p:txBody>
          <a:bodyPr wrap="square" rtlCol="0" anchor="ctr">
            <a:noAutofit/>
          </a:bodyPr>
          <a:lstStyle/>
          <a:p>
            <a:pPr>
              <a:spcBef>
                <a:spcPts val="400"/>
              </a:spcBef>
              <a:spcAft>
                <a:spcPts val="400"/>
              </a:spcAft>
            </a:pPr>
            <a:r>
              <a:rPr lang="en-US" sz="2400" dirty="0">
                <a:solidFill>
                  <a:srgbClr val="FAFAFA"/>
                </a:solidFill>
                <a:latin typeface="FreightSans Pro Book" panose="02000606030000020004" pitchFamily="50" charset="0"/>
                <a:cs typeface="Calibri" panose="020F0502020204030204" pitchFamily="34" charset="0"/>
              </a:rPr>
              <a:t>Forms and templates can be found on the recharge </a:t>
            </a:r>
            <a:r>
              <a:rPr lang="en-US" sz="2400" dirty="0" smtClean="0">
                <a:solidFill>
                  <a:srgbClr val="FAFAFA"/>
                </a:solidFill>
                <a:latin typeface="FreightSans Pro Book" panose="02000606030000020004" pitchFamily="50" charset="0"/>
                <a:cs typeface="Calibri" panose="020F0502020204030204" pitchFamily="34" charset="0"/>
              </a:rPr>
              <a:t>website:</a:t>
            </a:r>
          </a:p>
          <a:p>
            <a:pPr marL="342900" indent="-342900">
              <a:spcBef>
                <a:spcPts val="400"/>
              </a:spcBef>
              <a:spcAft>
                <a:spcPts val="400"/>
              </a:spcAft>
              <a:buFont typeface="Arial" panose="020B0604020202020204" pitchFamily="34" charset="0"/>
              <a:buChar char="•"/>
            </a:pPr>
            <a:r>
              <a:rPr lang="en-US" sz="2400" dirty="0" smtClean="0">
                <a:solidFill>
                  <a:srgbClr val="FAFAFA"/>
                </a:solidFill>
                <a:latin typeface="FreightSans Pro Semibold" panose="02000603040000020004" pitchFamily="50" charset="0"/>
                <a:cs typeface="Calibri" panose="020F0502020204030204" pitchFamily="34" charset="0"/>
              </a:rPr>
              <a:t>cfo.berkeley.edu/recharge</a:t>
            </a:r>
            <a:endParaRPr lang="en-US" sz="2400" dirty="0">
              <a:solidFill>
                <a:srgbClr val="FAFAFA"/>
              </a:solidFill>
              <a:latin typeface="FreightSans Pro Semibold" panose="02000603040000020004" pitchFamily="50" charset="0"/>
              <a:cs typeface="Calibri" panose="020F0502020204030204" pitchFamily="34" charset="0"/>
            </a:endParaRPr>
          </a:p>
        </p:txBody>
      </p:sp>
    </p:spTree>
    <p:extLst>
      <p:ext uri="{BB962C8B-B14F-4D97-AF65-F5344CB8AC3E}">
        <p14:creationId xmlns:p14="http://schemas.microsoft.com/office/powerpoint/2010/main" val="158404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72"/>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7</a:t>
            </a:fld>
            <a:endParaRPr lang="en-US" dirty="0">
              <a:solidFill>
                <a:schemeClr val="bg1"/>
              </a:solidFill>
            </a:endParaRPr>
          </a:p>
        </p:txBody>
      </p:sp>
      <p:sp>
        <p:nvSpPr>
          <p:cNvPr id="8" name="TextBox 7"/>
          <p:cNvSpPr txBox="1"/>
          <p:nvPr/>
        </p:nvSpPr>
        <p:spPr>
          <a:xfrm>
            <a:off x="1090863" y="2081960"/>
            <a:ext cx="10010274" cy="3013915"/>
          </a:xfrm>
          <a:prstGeom prst="rect">
            <a:avLst/>
          </a:prstGeom>
          <a:noFill/>
        </p:spPr>
        <p:txBody>
          <a:bodyPr wrap="square" rtlCol="0" anchor="ctr">
            <a:noAutofit/>
          </a:bodyPr>
          <a:lstStyle/>
          <a:p>
            <a:pPr marL="342900"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Rates are </a:t>
            </a:r>
            <a:r>
              <a:rPr lang="en-US" sz="2400" dirty="0">
                <a:solidFill>
                  <a:srgbClr val="FAFAFA"/>
                </a:solidFill>
                <a:latin typeface="FreightSans Pro Semibold" panose="02000603040000020004" pitchFamily="50" charset="0"/>
                <a:cs typeface="Calibri" panose="020F0502020204030204" pitchFamily="34" charset="0"/>
              </a:rPr>
              <a:t>prospective</a:t>
            </a:r>
            <a:r>
              <a:rPr lang="en-US" sz="2400" dirty="0">
                <a:solidFill>
                  <a:srgbClr val="FAFAFA"/>
                </a:solidFill>
                <a:latin typeface="FreightSans Pro Book" panose="02000606030000020004" pitchFamily="50" charset="0"/>
                <a:cs typeface="Calibri" panose="020F0502020204030204" pitchFamily="34" charset="0"/>
              </a:rPr>
              <a:t> and developed based on estimated expenses for the budgeted </a:t>
            </a:r>
            <a:r>
              <a:rPr lang="en-US" sz="2400" dirty="0" smtClean="0">
                <a:solidFill>
                  <a:srgbClr val="FAFAFA"/>
                </a:solidFill>
                <a:latin typeface="FreightSans Pro Book" panose="02000606030000020004" pitchFamily="50" charset="0"/>
                <a:cs typeface="Calibri" panose="020F0502020204030204" pitchFamily="34" charset="0"/>
              </a:rPr>
              <a:t>year</a:t>
            </a:r>
            <a:endParaRPr lang="en-US" sz="2400" dirty="0">
              <a:solidFill>
                <a:srgbClr val="FAFAFA"/>
              </a:solidFill>
              <a:latin typeface="FreightSans Pro Book" panose="02000606030000020004" pitchFamily="50" charset="0"/>
              <a:cs typeface="Calibri" panose="020F0502020204030204" pitchFamily="34" charset="0"/>
            </a:endParaRPr>
          </a:p>
          <a:p>
            <a:pPr marL="342900" indent="-342900">
              <a:lnSpc>
                <a:spcPts val="30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Rate </a:t>
            </a:r>
            <a:r>
              <a:rPr lang="en-US" sz="2400" dirty="0">
                <a:solidFill>
                  <a:srgbClr val="FAFAFA"/>
                </a:solidFill>
                <a:latin typeface="FreightSans Pro Book" panose="02000606030000020004" pitchFamily="50" charset="0"/>
                <a:cs typeface="Calibri" panose="020F0502020204030204" pitchFamily="34" charset="0"/>
              </a:rPr>
              <a:t>structures that work best are simple and are aligned with the nature of the services </a:t>
            </a:r>
            <a:r>
              <a:rPr lang="en-US" sz="2400" dirty="0" smtClean="0">
                <a:solidFill>
                  <a:srgbClr val="FAFAFA"/>
                </a:solidFill>
                <a:latin typeface="FreightSans Pro Book" panose="02000606030000020004" pitchFamily="50" charset="0"/>
                <a:cs typeface="Calibri" panose="020F0502020204030204" pitchFamily="34" charset="0"/>
              </a:rPr>
              <a:t>offered:</a:t>
            </a:r>
            <a:endParaRPr lang="en-US" sz="2400" dirty="0">
              <a:solidFill>
                <a:srgbClr val="FAFAFA"/>
              </a:solidFill>
              <a:latin typeface="FreightSans Pro Book" panose="02000606030000020004" pitchFamily="50" charset="0"/>
              <a:cs typeface="Calibri" panose="020F0502020204030204" pitchFamily="34" charset="0"/>
            </a:endParaRP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Manageable</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Scalable</a:t>
            </a:r>
          </a:p>
          <a:p>
            <a:pPr marL="800100" lvl="1" indent="-342900">
              <a:lnSpc>
                <a:spcPts val="3000"/>
              </a:lnSpc>
              <a:spcBef>
                <a:spcPts val="400"/>
              </a:spcBef>
              <a:spcAft>
                <a:spcPts val="400"/>
              </a:spcAft>
              <a:buFont typeface="Arial" panose="020B0604020202020204" pitchFamily="34" charset="0"/>
              <a:buChar char="•"/>
            </a:pPr>
            <a:r>
              <a:rPr lang="en-US" sz="2400" dirty="0">
                <a:solidFill>
                  <a:srgbClr val="FAFAFA"/>
                </a:solidFill>
                <a:latin typeface="FreightSans Pro Book" panose="02000606030000020004" pitchFamily="50" charset="0"/>
                <a:cs typeface="Calibri" panose="020F0502020204030204" pitchFamily="34" charset="0"/>
              </a:rPr>
              <a:t>Justifiable</a:t>
            </a:r>
          </a:p>
        </p:txBody>
      </p:sp>
      <p:sp>
        <p:nvSpPr>
          <p:cNvPr id="9" name="TextBox 8"/>
          <p:cNvSpPr txBox="1"/>
          <p:nvPr/>
        </p:nvSpPr>
        <p:spPr>
          <a:xfrm>
            <a:off x="1090863" y="478671"/>
            <a:ext cx="10010274" cy="920591"/>
          </a:xfrm>
          <a:prstGeom prst="rect">
            <a:avLst/>
          </a:prstGeom>
          <a:noFill/>
        </p:spPr>
        <p:txBody>
          <a:bodyPr wrap="square" rtlCol="0" anchor="ctr">
            <a:noAutofit/>
          </a:bodyPr>
          <a:lstStyle/>
          <a:p>
            <a:r>
              <a:rPr lang="en-US" sz="3200" dirty="0" smtClean="0">
                <a:solidFill>
                  <a:schemeClr val="bg1"/>
                </a:solidFill>
                <a:latin typeface="FreightSans Pro Medium" panose="02000606030000020004" pitchFamily="50" charset="0"/>
              </a:rPr>
              <a:t>Overview</a:t>
            </a:r>
          </a:p>
          <a:p>
            <a:endParaRPr lang="en-US" sz="3200" dirty="0" smtClean="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3772106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8DAD2B5E-E7C5-4AFF-98A0-CE95374149DA}" type="slidenum">
              <a:rPr lang="en-US" smtClean="0">
                <a:solidFill>
                  <a:schemeClr val="bg1"/>
                </a:solidFill>
              </a:rPr>
              <a:t>8</a:t>
            </a:fld>
            <a:endParaRPr lang="en-US" dirty="0">
              <a:solidFill>
                <a:schemeClr val="bg1"/>
              </a:solidFill>
            </a:endParaRPr>
          </a:p>
        </p:txBody>
      </p:sp>
      <p:sp>
        <p:nvSpPr>
          <p:cNvPr id="5" name="TextBox 4"/>
          <p:cNvSpPr txBox="1"/>
          <p:nvPr/>
        </p:nvSpPr>
        <p:spPr>
          <a:xfrm>
            <a:off x="2504236" y="2123574"/>
            <a:ext cx="7061602" cy="2109202"/>
          </a:xfrm>
          <a:prstGeom prst="rect">
            <a:avLst/>
          </a:prstGeom>
          <a:noFill/>
        </p:spPr>
        <p:txBody>
          <a:bodyPr wrap="square" rtlCol="0" anchor="ctr">
            <a:noAutofit/>
          </a:bodyPr>
          <a:lstStyle/>
          <a:p>
            <a:r>
              <a:rPr lang="en-US" sz="4800" dirty="0" smtClean="0">
                <a:solidFill>
                  <a:srgbClr val="FAFAFA"/>
                </a:solidFill>
                <a:latin typeface="FreightSans Pro Medium" panose="02000606030000020004" pitchFamily="50" charset="0"/>
                <a:cs typeface="Calibri" panose="020F0502020204030204" pitchFamily="34" charset="0"/>
              </a:rPr>
              <a:t>2. </a:t>
            </a:r>
            <a:r>
              <a:rPr lang="en-US" sz="4800" dirty="0">
                <a:solidFill>
                  <a:srgbClr val="FAFAFA"/>
                </a:solidFill>
                <a:latin typeface="FreightSans Pro Medium" panose="02000606030000020004" pitchFamily="50" charset="0"/>
                <a:cs typeface="Calibri" panose="020F0502020204030204" pitchFamily="34" charset="0"/>
              </a:rPr>
              <a:t>Identify Lines of Business</a:t>
            </a:r>
          </a:p>
        </p:txBody>
      </p:sp>
    </p:spTree>
    <p:extLst>
      <p:ext uri="{BB962C8B-B14F-4D97-AF65-F5344CB8AC3E}">
        <p14:creationId xmlns:p14="http://schemas.microsoft.com/office/powerpoint/2010/main" val="42207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AD2B5E-E7C5-4AFF-98A0-CE95374149DA}" type="slidenum">
              <a:rPr lang="en-US" smtClean="0">
                <a:solidFill>
                  <a:schemeClr val="bg1"/>
                </a:solidFill>
              </a:rPr>
              <a:t>9</a:t>
            </a:fld>
            <a:endParaRPr lang="en-US" dirty="0">
              <a:solidFill>
                <a:schemeClr val="bg1"/>
              </a:solidFill>
            </a:endParaRPr>
          </a:p>
        </p:txBody>
      </p:sp>
      <p:sp>
        <p:nvSpPr>
          <p:cNvPr id="8" name="TextBox 7"/>
          <p:cNvSpPr txBox="1"/>
          <p:nvPr/>
        </p:nvSpPr>
        <p:spPr>
          <a:xfrm>
            <a:off x="1090863" y="2429514"/>
            <a:ext cx="9992226" cy="1998972"/>
          </a:xfrm>
          <a:prstGeom prst="rect">
            <a:avLst/>
          </a:prstGeom>
          <a:noFill/>
        </p:spPr>
        <p:txBody>
          <a:bodyPr wrap="square" rtlCol="0" anchor="ctr">
            <a:noAutofit/>
          </a:bodyPr>
          <a:lstStyle/>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Engage with the service providers</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Determine what the goods or services will be</a:t>
            </a:r>
          </a:p>
          <a:p>
            <a:pPr marL="800100" lvl="1"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Determine how the goods or services will be requested and provided</a:t>
            </a:r>
          </a:p>
          <a:p>
            <a:pPr marL="342900" indent="-342900">
              <a:lnSpc>
                <a:spcPts val="3300"/>
              </a:lnSpc>
              <a:spcBef>
                <a:spcPts val="400"/>
              </a:spcBef>
              <a:spcAft>
                <a:spcPts val="400"/>
              </a:spcAft>
              <a:buFont typeface="Arial" panose="020B0604020202020204" pitchFamily="34" charset="0"/>
              <a:buChar char="•"/>
            </a:pPr>
            <a:r>
              <a:rPr lang="en-US" sz="2400" dirty="0" smtClean="0">
                <a:solidFill>
                  <a:srgbClr val="FAFAFA"/>
                </a:solidFill>
                <a:latin typeface="FreightSans Pro Book" panose="02000606030000020004" pitchFamily="50" charset="0"/>
                <a:cs typeface="Calibri" panose="020F0502020204030204" pitchFamily="34" charset="0"/>
              </a:rPr>
              <a:t>Determine who the customers are likely to be</a:t>
            </a:r>
          </a:p>
        </p:txBody>
      </p:sp>
      <p:sp>
        <p:nvSpPr>
          <p:cNvPr id="9" name="TextBox 8"/>
          <p:cNvSpPr txBox="1"/>
          <p:nvPr/>
        </p:nvSpPr>
        <p:spPr>
          <a:xfrm>
            <a:off x="1090863" y="696396"/>
            <a:ext cx="10010274" cy="920591"/>
          </a:xfrm>
          <a:prstGeom prst="rect">
            <a:avLst/>
          </a:prstGeom>
          <a:noFill/>
        </p:spPr>
        <p:txBody>
          <a:bodyPr wrap="square" rtlCol="0" anchor="ctr">
            <a:noAutofit/>
          </a:bodyPr>
          <a:lstStyle/>
          <a:p>
            <a:pPr>
              <a:lnSpc>
                <a:spcPct val="150000"/>
              </a:lnSpc>
            </a:pPr>
            <a:r>
              <a:rPr lang="en-US" sz="3200" dirty="0">
                <a:solidFill>
                  <a:schemeClr val="bg1"/>
                </a:solidFill>
                <a:latin typeface="FreightSans Pro Medium" panose="02000606030000020004" pitchFamily="50" charset="0"/>
              </a:rPr>
              <a:t>Identify Lines of </a:t>
            </a:r>
            <a:r>
              <a:rPr lang="en-US" sz="3200" dirty="0" smtClean="0">
                <a:solidFill>
                  <a:schemeClr val="bg1"/>
                </a:solidFill>
                <a:latin typeface="FreightSans Pro Medium" panose="02000606030000020004" pitchFamily="50" charset="0"/>
              </a:rPr>
              <a:t>Business</a:t>
            </a:r>
          </a:p>
          <a:p>
            <a:pPr>
              <a:lnSpc>
                <a:spcPct val="150000"/>
              </a:lnSpc>
            </a:pPr>
            <a:endParaRPr lang="en-US" sz="2400" b="1" dirty="0">
              <a:solidFill>
                <a:schemeClr val="bg1"/>
              </a:solidFill>
              <a:latin typeface="FreightSans Pro Medium" panose="02000606030000020004" pitchFamily="50" charset="0"/>
            </a:endParaRPr>
          </a:p>
        </p:txBody>
      </p:sp>
    </p:spTree>
    <p:extLst>
      <p:ext uri="{BB962C8B-B14F-4D97-AF65-F5344CB8AC3E}">
        <p14:creationId xmlns:p14="http://schemas.microsoft.com/office/powerpoint/2010/main" val="3586765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2855</Words>
  <Application>Microsoft Office PowerPoint</Application>
  <PresentationFormat>Widescreen</PresentationFormat>
  <Paragraphs>464</Paragraphs>
  <Slides>67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FreightSans Pro Book</vt:lpstr>
      <vt:lpstr>FreightSans Pro Medium</vt:lpstr>
      <vt:lpstr>FreightSans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Two Thousand</dc:creator>
  <cp:lastModifiedBy>Herve' Bruckert</cp:lastModifiedBy>
  <cp:revision>185</cp:revision>
  <dcterms:created xsi:type="dcterms:W3CDTF">2021-07-07T18:45:53Z</dcterms:created>
  <dcterms:modified xsi:type="dcterms:W3CDTF">2023-12-08T20:20:38Z</dcterms:modified>
</cp:coreProperties>
</file>