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3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3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4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6">
  <p:sldMasterIdLst>
    <p:sldMasterId id="2147483669" r:id="rId4"/>
    <p:sldMasterId id="2147483685" r:id="rId5"/>
    <p:sldMasterId id="2147484066" r:id="rId6"/>
  </p:sldMasterIdLst>
  <p:notesMasterIdLst>
    <p:notesMasterId r:id="rId57"/>
  </p:notesMasterIdLst>
  <p:handoutMasterIdLst>
    <p:handoutMasterId r:id="rId58"/>
  </p:handoutMasterIdLst>
  <p:sldIdLst>
    <p:sldId id="511" r:id="rId7"/>
    <p:sldId id="692" r:id="rId8"/>
    <p:sldId id="736" r:id="rId9"/>
    <p:sldId id="704" r:id="rId10"/>
    <p:sldId id="705" r:id="rId11"/>
    <p:sldId id="727" r:id="rId12"/>
    <p:sldId id="699" r:id="rId13"/>
    <p:sldId id="701" r:id="rId14"/>
    <p:sldId id="706" r:id="rId15"/>
    <p:sldId id="709" r:id="rId16"/>
    <p:sldId id="710" r:id="rId17"/>
    <p:sldId id="702" r:id="rId18"/>
    <p:sldId id="707" r:id="rId19"/>
    <p:sldId id="712" r:id="rId20"/>
    <p:sldId id="713" r:id="rId21"/>
    <p:sldId id="703" r:id="rId22"/>
    <p:sldId id="708" r:id="rId23"/>
    <p:sldId id="714" r:id="rId24"/>
    <p:sldId id="716" r:id="rId25"/>
    <p:sldId id="717" r:id="rId26"/>
    <p:sldId id="719" r:id="rId27"/>
    <p:sldId id="720" r:id="rId28"/>
    <p:sldId id="738" r:id="rId29"/>
    <p:sldId id="718" r:id="rId30"/>
    <p:sldId id="721" r:id="rId31"/>
    <p:sldId id="722" r:id="rId32"/>
    <p:sldId id="725" r:id="rId33"/>
    <p:sldId id="733" r:id="rId34"/>
    <p:sldId id="728" r:id="rId35"/>
    <p:sldId id="730" r:id="rId36"/>
    <p:sldId id="731" r:id="rId37"/>
    <p:sldId id="735" r:id="rId38"/>
    <p:sldId id="739" r:id="rId39"/>
    <p:sldId id="740" r:id="rId40"/>
    <p:sldId id="741" r:id="rId41"/>
    <p:sldId id="745" r:id="rId42"/>
    <p:sldId id="746" r:id="rId43"/>
    <p:sldId id="747" r:id="rId44"/>
    <p:sldId id="748" r:id="rId45"/>
    <p:sldId id="743" r:id="rId46"/>
    <p:sldId id="744" r:id="rId47"/>
    <p:sldId id="753" r:id="rId48"/>
    <p:sldId id="754" r:id="rId49"/>
    <p:sldId id="755" r:id="rId50"/>
    <p:sldId id="756" r:id="rId51"/>
    <p:sldId id="757" r:id="rId52"/>
    <p:sldId id="759" r:id="rId53"/>
    <p:sldId id="761" r:id="rId54"/>
    <p:sldId id="760" r:id="rId55"/>
    <p:sldId id="724" r:id="rId56"/>
  </p:sldIdLst>
  <p:sldSz cx="9144000" cy="6858000" type="screen4x3"/>
  <p:notesSz cx="7010400" cy="9296400"/>
  <p:custDataLst>
    <p:tags r:id="rId59"/>
  </p:custDataLst>
  <p:defaultTextStyle>
    <a:defPPr>
      <a:defRPr lang="en-US"/>
    </a:defPPr>
    <a:lvl1pPr algn="ctr" rtl="0" eaLnBrk="0" fontAlgn="base" hangingPunct="0">
      <a:spcBef>
        <a:spcPct val="0"/>
      </a:spcBef>
      <a:spcAft>
        <a:spcPct val="0"/>
      </a:spcAft>
      <a:defRPr sz="800" b="1" kern="1200">
        <a:solidFill>
          <a:schemeClr val="tx1"/>
        </a:solidFill>
        <a:latin typeface="Arial" charset="0"/>
        <a:ea typeface="+mn-ea"/>
        <a:cs typeface="+mn-cs"/>
      </a:defRPr>
    </a:lvl1pPr>
    <a:lvl2pPr marL="457092" algn="ctr" rtl="0" eaLnBrk="0" fontAlgn="base" hangingPunct="0">
      <a:spcBef>
        <a:spcPct val="0"/>
      </a:spcBef>
      <a:spcAft>
        <a:spcPct val="0"/>
      </a:spcAft>
      <a:defRPr sz="800" b="1" kern="1200">
        <a:solidFill>
          <a:schemeClr val="tx1"/>
        </a:solidFill>
        <a:latin typeface="Arial" charset="0"/>
        <a:ea typeface="+mn-ea"/>
        <a:cs typeface="+mn-cs"/>
      </a:defRPr>
    </a:lvl2pPr>
    <a:lvl3pPr marL="914186" algn="ctr" rtl="0" eaLnBrk="0" fontAlgn="base" hangingPunct="0">
      <a:spcBef>
        <a:spcPct val="0"/>
      </a:spcBef>
      <a:spcAft>
        <a:spcPct val="0"/>
      </a:spcAft>
      <a:defRPr sz="800" b="1" kern="1200">
        <a:solidFill>
          <a:schemeClr val="tx1"/>
        </a:solidFill>
        <a:latin typeface="Arial" charset="0"/>
        <a:ea typeface="+mn-ea"/>
        <a:cs typeface="+mn-cs"/>
      </a:defRPr>
    </a:lvl3pPr>
    <a:lvl4pPr marL="1371279" algn="ctr" rtl="0" eaLnBrk="0" fontAlgn="base" hangingPunct="0">
      <a:spcBef>
        <a:spcPct val="0"/>
      </a:spcBef>
      <a:spcAft>
        <a:spcPct val="0"/>
      </a:spcAft>
      <a:defRPr sz="800" b="1" kern="1200">
        <a:solidFill>
          <a:schemeClr val="tx1"/>
        </a:solidFill>
        <a:latin typeface="Arial" charset="0"/>
        <a:ea typeface="+mn-ea"/>
        <a:cs typeface="+mn-cs"/>
      </a:defRPr>
    </a:lvl4pPr>
    <a:lvl5pPr marL="1828373" algn="ctr" rtl="0" eaLnBrk="0" fontAlgn="base" hangingPunct="0">
      <a:spcBef>
        <a:spcPct val="0"/>
      </a:spcBef>
      <a:spcAft>
        <a:spcPct val="0"/>
      </a:spcAft>
      <a:defRPr sz="800" b="1" kern="1200">
        <a:solidFill>
          <a:schemeClr val="tx1"/>
        </a:solidFill>
        <a:latin typeface="Arial" charset="0"/>
        <a:ea typeface="+mn-ea"/>
        <a:cs typeface="+mn-cs"/>
      </a:defRPr>
    </a:lvl5pPr>
    <a:lvl6pPr marL="2285466" algn="l" defTabSz="914186" rtl="0" eaLnBrk="1" latinLnBrk="0" hangingPunct="1">
      <a:defRPr sz="800" b="1" kern="1200">
        <a:solidFill>
          <a:schemeClr val="tx1"/>
        </a:solidFill>
        <a:latin typeface="Arial" charset="0"/>
        <a:ea typeface="+mn-ea"/>
        <a:cs typeface="+mn-cs"/>
      </a:defRPr>
    </a:lvl6pPr>
    <a:lvl7pPr marL="2742558" algn="l" defTabSz="914186" rtl="0" eaLnBrk="1" latinLnBrk="0" hangingPunct="1">
      <a:defRPr sz="800" b="1" kern="1200">
        <a:solidFill>
          <a:schemeClr val="tx1"/>
        </a:solidFill>
        <a:latin typeface="Arial" charset="0"/>
        <a:ea typeface="+mn-ea"/>
        <a:cs typeface="+mn-cs"/>
      </a:defRPr>
    </a:lvl7pPr>
    <a:lvl8pPr marL="3199652" algn="l" defTabSz="914186" rtl="0" eaLnBrk="1" latinLnBrk="0" hangingPunct="1">
      <a:defRPr sz="800" b="1" kern="1200">
        <a:solidFill>
          <a:schemeClr val="tx1"/>
        </a:solidFill>
        <a:latin typeface="Arial" charset="0"/>
        <a:ea typeface="+mn-ea"/>
        <a:cs typeface="+mn-cs"/>
      </a:defRPr>
    </a:lvl8pPr>
    <a:lvl9pPr marL="3656744" algn="l" defTabSz="914186" rtl="0" eaLnBrk="1" latinLnBrk="0" hangingPunct="1">
      <a:defRPr sz="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00"/>
    <a:srgbClr val="FFFFCC"/>
    <a:srgbClr val="CC3300"/>
    <a:srgbClr val="F7F9D9"/>
    <a:srgbClr val="FFCC66"/>
    <a:srgbClr val="E1CBA3"/>
    <a:srgbClr val="E5D2B1"/>
    <a:srgbClr val="CC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7" autoAdjust="0"/>
    <p:restoredTop sz="99741" autoAdjust="0"/>
  </p:normalViewPr>
  <p:slideViewPr>
    <p:cSldViewPr snapToGrid="0">
      <p:cViewPr>
        <p:scale>
          <a:sx n="90" d="100"/>
          <a:sy n="90" d="100"/>
        </p:scale>
        <p:origin x="-696" y="-276"/>
      </p:cViewPr>
      <p:guideLst>
        <p:guide orient="horz" pos="283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584"/>
    </p:cViewPr>
  </p:sorterViewPr>
  <p:notesViewPr>
    <p:cSldViewPr snapToGrid="0">
      <p:cViewPr varScale="1">
        <p:scale>
          <a:sx n="68" d="100"/>
          <a:sy n="68" d="100"/>
        </p:scale>
        <p:origin x="-330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t" anchorCtr="0" compatLnSpc="1">
            <a:prstTxWarp prst="textNoShape">
              <a:avLst/>
            </a:prstTxWarp>
          </a:bodyPr>
          <a:lstStyle>
            <a:lvl1pPr algn="l" eaLnBrk="1" hangingPunct="1">
              <a:defRPr sz="1200" b="0"/>
            </a:lvl1pPr>
          </a:lstStyle>
          <a:p>
            <a:pPr>
              <a:defRPr/>
            </a:pPr>
            <a:endParaRPr lang="en-US" dirty="0"/>
          </a:p>
        </p:txBody>
      </p:sp>
      <p:sp>
        <p:nvSpPr>
          <p:cNvPr id="14339"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t" anchorCtr="0" compatLnSpc="1">
            <a:prstTxWarp prst="textNoShape">
              <a:avLst/>
            </a:prstTxWarp>
          </a:bodyPr>
          <a:lstStyle>
            <a:lvl1pPr algn="r" eaLnBrk="1" hangingPunct="1">
              <a:defRPr sz="1200" b="0"/>
            </a:lvl1pPr>
          </a:lstStyle>
          <a:p>
            <a:pPr>
              <a:defRPr/>
            </a:pPr>
            <a:endParaRPr lang="en-US" dirty="0"/>
          </a:p>
        </p:txBody>
      </p:sp>
      <p:sp>
        <p:nvSpPr>
          <p:cNvPr id="14340"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b" anchorCtr="0" compatLnSpc="1">
            <a:prstTxWarp prst="textNoShape">
              <a:avLst/>
            </a:prstTxWarp>
          </a:bodyPr>
          <a:lstStyle>
            <a:lvl1pPr algn="l" eaLnBrk="1" hangingPunct="1">
              <a:defRPr sz="1200" b="0"/>
            </a:lvl1pPr>
          </a:lstStyle>
          <a:p>
            <a:pPr>
              <a:defRPr/>
            </a:pPr>
            <a:endParaRPr lang="en-US" dirty="0"/>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b" anchorCtr="0" compatLnSpc="1">
            <a:prstTxWarp prst="textNoShape">
              <a:avLst/>
            </a:prstTxWarp>
          </a:bodyPr>
          <a:lstStyle>
            <a:lvl1pPr algn="r" eaLnBrk="1" hangingPunct="1">
              <a:defRPr sz="1200" b="0"/>
            </a:lvl1pPr>
          </a:lstStyle>
          <a:p>
            <a:pPr>
              <a:defRPr/>
            </a:pPr>
            <a:fld id="{FB0CFC89-F684-47B5-A609-9199330C0C8D}" type="slidenum">
              <a:rPr lang="en-US"/>
              <a:pPr>
                <a:defRPr/>
              </a:pPr>
              <a:t>‹#›</a:t>
            </a:fld>
            <a:endParaRPr lang="en-US" dirty="0"/>
          </a:p>
        </p:txBody>
      </p:sp>
    </p:spTree>
    <p:extLst>
      <p:ext uri="{BB962C8B-B14F-4D97-AF65-F5344CB8AC3E}">
        <p14:creationId xmlns:p14="http://schemas.microsoft.com/office/powerpoint/2010/main" val="399228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t" anchorCtr="0" compatLnSpc="1">
            <a:prstTxWarp prst="textNoShape">
              <a:avLst/>
            </a:prstTxWarp>
          </a:bodyPr>
          <a:lstStyle>
            <a:lvl1pPr algn="l" eaLnBrk="1" hangingPunct="1">
              <a:defRPr sz="1200" b="0"/>
            </a:lvl1pPr>
          </a:lstStyle>
          <a:p>
            <a:pPr>
              <a:defRPr/>
            </a:pPr>
            <a:endParaRPr lang="en-US" dirty="0"/>
          </a:p>
        </p:txBody>
      </p:sp>
      <p:sp>
        <p:nvSpPr>
          <p:cNvPr id="409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t" anchorCtr="0" compatLnSpc="1">
            <a:prstTxWarp prst="textNoShape">
              <a:avLst/>
            </a:prstTxWarp>
          </a:bodyPr>
          <a:lstStyle>
            <a:lvl1pPr algn="r" eaLnBrk="1" hangingPunct="1">
              <a:defRPr sz="1200" b="0"/>
            </a:lvl1pPr>
          </a:lstStyle>
          <a:p>
            <a:pPr>
              <a:defRPr/>
            </a:pPr>
            <a:endParaRPr lang="en-US" dirty="0"/>
          </a:p>
        </p:txBody>
      </p:sp>
      <p:sp>
        <p:nvSpPr>
          <p:cNvPr id="30724" name="Rectangle 4"/>
          <p:cNvSpPr>
            <a:spLocks noGrp="1" noRot="1" noChangeAspect="1" noChangeArrowheads="1" noTextEdit="1"/>
          </p:cNvSpPr>
          <p:nvPr>
            <p:ph type="sldImg" idx="2"/>
          </p:nvPr>
        </p:nvSpPr>
        <p:spPr bwMode="auto">
          <a:xfrm>
            <a:off x="1185863" y="698500"/>
            <a:ext cx="4643437" cy="3484563"/>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038" y="4414838"/>
            <a:ext cx="5140325"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b" anchorCtr="0" compatLnSpc="1">
            <a:prstTxWarp prst="textNoShape">
              <a:avLst/>
            </a:prstTxWarp>
          </a:bodyPr>
          <a:lstStyle>
            <a:lvl1pPr algn="l" eaLnBrk="1" hangingPunct="1">
              <a:defRPr sz="1200" b="0"/>
            </a:lvl1pPr>
          </a:lstStyle>
          <a:p>
            <a:pPr>
              <a:defRPr/>
            </a:pPr>
            <a:endParaRPr lang="en-US" dirty="0"/>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4" tIns="45768" rIns="91534" bIns="45768" numCol="1" anchor="b" anchorCtr="0" compatLnSpc="1">
            <a:prstTxWarp prst="textNoShape">
              <a:avLst/>
            </a:prstTxWarp>
          </a:bodyPr>
          <a:lstStyle>
            <a:lvl1pPr algn="r" eaLnBrk="1" hangingPunct="1">
              <a:defRPr sz="1200" b="0"/>
            </a:lvl1pPr>
          </a:lstStyle>
          <a:p>
            <a:pPr>
              <a:defRPr/>
            </a:pPr>
            <a:fld id="{67458081-8CFC-405E-9BBB-23BE360B7A31}" type="slidenum">
              <a:rPr lang="en-US"/>
              <a:pPr>
                <a:defRPr/>
              </a:pPr>
              <a:t>‹#›</a:t>
            </a:fld>
            <a:endParaRPr lang="en-US" dirty="0"/>
          </a:p>
        </p:txBody>
      </p:sp>
    </p:spTree>
    <p:extLst>
      <p:ext uri="{BB962C8B-B14F-4D97-AF65-F5344CB8AC3E}">
        <p14:creationId xmlns:p14="http://schemas.microsoft.com/office/powerpoint/2010/main" val="1034699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092" algn="l" rtl="0" eaLnBrk="0" fontAlgn="base" hangingPunct="0">
      <a:spcBef>
        <a:spcPct val="30000"/>
      </a:spcBef>
      <a:spcAft>
        <a:spcPct val="0"/>
      </a:spcAft>
      <a:defRPr sz="1200" kern="1200">
        <a:solidFill>
          <a:schemeClr val="tx1"/>
        </a:solidFill>
        <a:latin typeface="Arial" charset="0"/>
        <a:ea typeface="+mn-ea"/>
        <a:cs typeface="+mn-cs"/>
      </a:defRPr>
    </a:lvl2pPr>
    <a:lvl3pPr marL="914186" algn="l" rtl="0" eaLnBrk="0" fontAlgn="base" hangingPunct="0">
      <a:spcBef>
        <a:spcPct val="30000"/>
      </a:spcBef>
      <a:spcAft>
        <a:spcPct val="0"/>
      </a:spcAft>
      <a:defRPr sz="1200" kern="1200">
        <a:solidFill>
          <a:schemeClr val="tx1"/>
        </a:solidFill>
        <a:latin typeface="Arial" charset="0"/>
        <a:ea typeface="+mn-ea"/>
        <a:cs typeface="+mn-cs"/>
      </a:defRPr>
    </a:lvl3pPr>
    <a:lvl4pPr marL="1371279" algn="l" rtl="0" eaLnBrk="0" fontAlgn="base" hangingPunct="0">
      <a:spcBef>
        <a:spcPct val="30000"/>
      </a:spcBef>
      <a:spcAft>
        <a:spcPct val="0"/>
      </a:spcAft>
      <a:defRPr sz="1200" kern="1200">
        <a:solidFill>
          <a:schemeClr val="tx1"/>
        </a:solidFill>
        <a:latin typeface="Arial" charset="0"/>
        <a:ea typeface="+mn-ea"/>
        <a:cs typeface="+mn-cs"/>
      </a:defRPr>
    </a:lvl4pPr>
    <a:lvl5pPr marL="1828373" algn="l" rtl="0" eaLnBrk="0" fontAlgn="base" hangingPunct="0">
      <a:spcBef>
        <a:spcPct val="30000"/>
      </a:spcBef>
      <a:spcAft>
        <a:spcPct val="0"/>
      </a:spcAft>
      <a:defRPr sz="1200" kern="1200">
        <a:solidFill>
          <a:schemeClr val="tx1"/>
        </a:solidFill>
        <a:latin typeface="Arial" charset="0"/>
        <a:ea typeface="+mn-ea"/>
        <a:cs typeface="+mn-cs"/>
      </a:defRPr>
    </a:lvl5pPr>
    <a:lvl6pPr marL="2285466" algn="l" defTabSz="914186" rtl="0" eaLnBrk="1" latinLnBrk="0" hangingPunct="1">
      <a:defRPr sz="1200" kern="1200">
        <a:solidFill>
          <a:schemeClr val="tx1"/>
        </a:solidFill>
        <a:latin typeface="+mn-lt"/>
        <a:ea typeface="+mn-ea"/>
        <a:cs typeface="+mn-cs"/>
      </a:defRPr>
    </a:lvl6pPr>
    <a:lvl7pPr marL="2742558" algn="l" defTabSz="914186" rtl="0" eaLnBrk="1" latinLnBrk="0" hangingPunct="1">
      <a:defRPr sz="1200" kern="1200">
        <a:solidFill>
          <a:schemeClr val="tx1"/>
        </a:solidFill>
        <a:latin typeface="+mn-lt"/>
        <a:ea typeface="+mn-ea"/>
        <a:cs typeface="+mn-cs"/>
      </a:defRPr>
    </a:lvl7pPr>
    <a:lvl8pPr marL="3199652" algn="l" defTabSz="914186" rtl="0" eaLnBrk="1" latinLnBrk="0" hangingPunct="1">
      <a:defRPr sz="1200" kern="1200">
        <a:solidFill>
          <a:schemeClr val="tx1"/>
        </a:solidFill>
        <a:latin typeface="+mn-lt"/>
        <a:ea typeface="+mn-ea"/>
        <a:cs typeface="+mn-cs"/>
      </a:defRPr>
    </a:lvl8pPr>
    <a:lvl9pPr marL="3656744" algn="l" defTabSz="9141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D4609FE1-272C-46A3-A273-FD4E415FC95C}" type="slidenum">
              <a:rPr lang="en-US" smtClean="0"/>
              <a:pPr/>
              <a:t>1</a:t>
            </a:fld>
            <a:endParaRPr lang="en-US" dirty="0" smtClean="0"/>
          </a:p>
        </p:txBody>
      </p:sp>
      <p:sp>
        <p:nvSpPr>
          <p:cNvPr id="31747" name="Rectangle 2"/>
          <p:cNvSpPr>
            <a:spLocks noGrp="1" noRot="1" noChangeAspect="1" noChangeArrowheads="1" noTextEdit="1"/>
          </p:cNvSpPr>
          <p:nvPr>
            <p:ph type="sldImg"/>
          </p:nvPr>
        </p:nvSpPr>
        <p:spPr>
          <a:xfrm>
            <a:off x="1181100" y="696913"/>
            <a:ext cx="4648200" cy="3486150"/>
          </a:xfrm>
          <a:ln/>
        </p:spPr>
      </p:sp>
      <p:sp>
        <p:nvSpPr>
          <p:cNvPr id="31748" name="Rectangle 3"/>
          <p:cNvSpPr>
            <a:spLocks noGrp="1" noChangeArrowheads="1"/>
          </p:cNvSpPr>
          <p:nvPr>
            <p:ph type="body" idx="1"/>
          </p:nvPr>
        </p:nvSpPr>
        <p:spPr>
          <a:xfrm>
            <a:off x="935038" y="4416425"/>
            <a:ext cx="5140325" cy="4183063"/>
          </a:xfrm>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31</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34</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35</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37</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38</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39</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40</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41</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42</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43</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44</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45</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46</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47</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solidFill>
                  <a:prstClr val="black"/>
                </a:solidFill>
              </a:rPr>
              <a:pPr>
                <a:defRPr/>
              </a:pPr>
              <a:t>48</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a:solidFill>
                  <a:prstClr val="black"/>
                </a:solidFill>
              </a:rPr>
              <a:pPr>
                <a:defRPr/>
              </a:pPr>
              <a:t>49</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50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81100" y="722313"/>
            <a:ext cx="4648200" cy="3486150"/>
          </a:xfrm>
          <a:ln/>
        </p:spPr>
      </p:sp>
      <p:sp>
        <p:nvSpPr>
          <p:cNvPr id="32771" name="Notes Placeholder 2"/>
          <p:cNvSpPr>
            <a:spLocks noGrp="1"/>
          </p:cNvSpPr>
          <p:nvPr>
            <p:ph type="body" idx="1"/>
          </p:nvPr>
        </p:nvSpPr>
        <p:spPr>
          <a:noFill/>
        </p:spPr>
        <p:txBody>
          <a:bodyPr/>
          <a:lstStyle/>
          <a:p>
            <a:endParaRPr lang="en-US" dirty="0" smtClean="0"/>
          </a:p>
        </p:txBody>
      </p:sp>
      <p:sp>
        <p:nvSpPr>
          <p:cNvPr id="32772" name="Slide Number Placeholder 3"/>
          <p:cNvSpPr>
            <a:spLocks noGrp="1"/>
          </p:cNvSpPr>
          <p:nvPr>
            <p:ph type="sldNum" sz="quarter" idx="5"/>
          </p:nvPr>
        </p:nvSpPr>
        <p:spPr>
          <a:noFill/>
          <a:ln>
            <a:miter lim="800000"/>
            <a:headEnd/>
            <a:tailEnd/>
          </a:ln>
        </p:spPr>
        <p:txBody>
          <a:bodyPr/>
          <a:lstStyle/>
          <a:p>
            <a:fld id="{468387EC-1AC2-447B-BC40-6617CC6AAB9E}"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553C676-2B6A-4369-9C06-8B2AD37ACCC2}" type="slidenum">
              <a:rPr lang="en-US" smtClean="0"/>
              <a:pPr>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exp7"/>
          <p:cNvPicPr>
            <a:picLocks noChangeAspect="1" noChangeArrowheads="1"/>
          </p:cNvPicPr>
          <p:nvPr/>
        </p:nvPicPr>
        <p:blipFill>
          <a:blip r:embed="rId2" cstate="print"/>
          <a:srcRect/>
          <a:stretch>
            <a:fillRect/>
          </a:stretch>
        </p:blipFill>
        <p:spPr bwMode="auto">
          <a:xfrm>
            <a:off x="0" y="533400"/>
            <a:ext cx="4425950" cy="6324600"/>
          </a:xfrm>
          <a:prstGeom prst="rect">
            <a:avLst/>
          </a:prstGeom>
          <a:noFill/>
          <a:ln w="9525">
            <a:noFill/>
            <a:miter lim="800000"/>
            <a:headEnd/>
            <a:tailEnd/>
          </a:ln>
        </p:spPr>
      </p:pic>
      <p:sp>
        <p:nvSpPr>
          <p:cNvPr id="5" name="Rectangle 5"/>
          <p:cNvSpPr>
            <a:spLocks noChangeArrowheads="1"/>
          </p:cNvSpPr>
          <p:nvPr/>
        </p:nvSpPr>
        <p:spPr bwMode="auto">
          <a:xfrm>
            <a:off x="0" y="0"/>
            <a:ext cx="9144000" cy="1524000"/>
          </a:xfrm>
          <a:prstGeom prst="rect">
            <a:avLst/>
          </a:prstGeom>
          <a:gradFill rotWithShape="1">
            <a:gsLst>
              <a:gs pos="0">
                <a:srgbClr val="CBDAE7"/>
              </a:gs>
              <a:gs pos="100000">
                <a:schemeClr val="bg1"/>
              </a:gs>
            </a:gsLst>
            <a:lin ang="5400000" scaled="1"/>
          </a:gradFill>
          <a:ln w="9525">
            <a:noFill/>
            <a:miter lim="800000"/>
            <a:headEnd/>
            <a:tailEnd/>
          </a:ln>
        </p:spPr>
        <p:txBody>
          <a:bodyPr wrap="none" lIns="82039" tIns="41020" rIns="82039" bIns="41020" anchor="ctr"/>
          <a:lstStyle/>
          <a:p>
            <a:endParaRPr lang="en-US" dirty="0"/>
          </a:p>
        </p:txBody>
      </p:sp>
      <p:sp>
        <p:nvSpPr>
          <p:cNvPr id="6" name="Text Box 6"/>
          <p:cNvSpPr txBox="1">
            <a:spLocks noChangeArrowheads="1"/>
          </p:cNvSpPr>
          <p:nvPr/>
        </p:nvSpPr>
        <p:spPr bwMode="auto">
          <a:xfrm>
            <a:off x="381000" y="533400"/>
            <a:ext cx="7010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a:defRPr sz="800" b="1">
                <a:solidFill>
                  <a:schemeClr val="tx1"/>
                </a:solidFill>
                <a:latin typeface="Arial" charset="0"/>
              </a:defRPr>
            </a:lvl1pPr>
            <a:lvl2pPr marL="742950" indent="-285750">
              <a:defRPr sz="800" b="1">
                <a:solidFill>
                  <a:schemeClr val="tx1"/>
                </a:solidFill>
                <a:latin typeface="Arial" charset="0"/>
              </a:defRPr>
            </a:lvl2pPr>
            <a:lvl3pPr marL="1143000" indent="-228600">
              <a:defRPr sz="800" b="1">
                <a:solidFill>
                  <a:schemeClr val="tx1"/>
                </a:solidFill>
                <a:latin typeface="Arial" charset="0"/>
              </a:defRPr>
            </a:lvl3pPr>
            <a:lvl4pPr marL="1600200" indent="-228600">
              <a:defRPr sz="800" b="1">
                <a:solidFill>
                  <a:schemeClr val="tx1"/>
                </a:solidFill>
                <a:latin typeface="Arial" charset="0"/>
              </a:defRPr>
            </a:lvl4pPr>
            <a:lvl5pPr marL="2057400" indent="-228600">
              <a:defRPr sz="800" b="1">
                <a:solidFill>
                  <a:schemeClr val="tx1"/>
                </a:solidFill>
                <a:latin typeface="Arial" charset="0"/>
              </a:defRPr>
            </a:lvl5pPr>
            <a:lvl6pPr marL="2514600" indent="-228600" algn="ctr" eaLnBrk="0" fontAlgn="base" hangingPunct="0">
              <a:spcBef>
                <a:spcPct val="0"/>
              </a:spcBef>
              <a:spcAft>
                <a:spcPct val="0"/>
              </a:spcAft>
              <a:defRPr sz="800" b="1">
                <a:solidFill>
                  <a:schemeClr val="tx1"/>
                </a:solidFill>
                <a:latin typeface="Arial" charset="0"/>
              </a:defRPr>
            </a:lvl6pPr>
            <a:lvl7pPr marL="2971800" indent="-228600" algn="ctr" eaLnBrk="0" fontAlgn="base" hangingPunct="0">
              <a:spcBef>
                <a:spcPct val="0"/>
              </a:spcBef>
              <a:spcAft>
                <a:spcPct val="0"/>
              </a:spcAft>
              <a:defRPr sz="800" b="1">
                <a:solidFill>
                  <a:schemeClr val="tx1"/>
                </a:solidFill>
                <a:latin typeface="Arial" charset="0"/>
              </a:defRPr>
            </a:lvl7pPr>
            <a:lvl8pPr marL="3429000" indent="-228600" algn="ctr" eaLnBrk="0" fontAlgn="base" hangingPunct="0">
              <a:spcBef>
                <a:spcPct val="0"/>
              </a:spcBef>
              <a:spcAft>
                <a:spcPct val="0"/>
              </a:spcAft>
              <a:defRPr sz="800" b="1">
                <a:solidFill>
                  <a:schemeClr val="tx1"/>
                </a:solidFill>
                <a:latin typeface="Arial" charset="0"/>
              </a:defRPr>
            </a:lvl8pPr>
            <a:lvl9pPr marL="3886200" indent="-228600" algn="ctr" eaLnBrk="0" fontAlgn="base" hangingPunct="0">
              <a:spcBef>
                <a:spcPct val="0"/>
              </a:spcBef>
              <a:spcAft>
                <a:spcPct val="0"/>
              </a:spcAft>
              <a:defRPr sz="800" b="1">
                <a:solidFill>
                  <a:schemeClr val="tx1"/>
                </a:solidFill>
                <a:latin typeface="Arial" charset="0"/>
              </a:defRPr>
            </a:lvl9pPr>
          </a:lstStyle>
          <a:p>
            <a:pPr>
              <a:spcBef>
                <a:spcPct val="50000"/>
              </a:spcBef>
              <a:defRPr/>
            </a:pPr>
            <a:r>
              <a:rPr lang="en-US" sz="3200" dirty="0" smtClean="0">
                <a:solidFill>
                  <a:srgbClr val="336699"/>
                </a:solidFill>
              </a:rPr>
              <a:t>University of California, Berkeley </a:t>
            </a:r>
          </a:p>
        </p:txBody>
      </p:sp>
      <p:sp>
        <p:nvSpPr>
          <p:cNvPr id="7" name="Line 8"/>
          <p:cNvSpPr>
            <a:spLocks noChangeShapeType="1"/>
          </p:cNvSpPr>
          <p:nvPr/>
        </p:nvSpPr>
        <p:spPr bwMode="auto">
          <a:xfrm>
            <a:off x="0" y="1524000"/>
            <a:ext cx="9144000" cy="0"/>
          </a:xfrm>
          <a:prstGeom prst="line">
            <a:avLst/>
          </a:prstGeom>
          <a:noFill/>
          <a:ln w="22225">
            <a:solidFill>
              <a:srgbClr val="FFCC00"/>
            </a:solidFill>
            <a:round/>
            <a:headEnd/>
            <a:tailEnd/>
          </a:ln>
        </p:spPr>
        <p:txBody>
          <a:bodyPr lIns="82039" tIns="41020" rIns="82039" bIns="41020"/>
          <a:lstStyle/>
          <a:p>
            <a:endParaRPr lang="en-US" dirty="0"/>
          </a:p>
        </p:txBody>
      </p:sp>
      <p:sp>
        <p:nvSpPr>
          <p:cNvPr id="498691" name="Rectangle 3"/>
          <p:cNvSpPr>
            <a:spLocks noGrp="1" noChangeArrowheads="1"/>
          </p:cNvSpPr>
          <p:nvPr>
            <p:ph type="subTitle" idx="1"/>
          </p:nvPr>
        </p:nvSpPr>
        <p:spPr>
          <a:xfrm>
            <a:off x="4191002" y="4800321"/>
            <a:ext cx="4267489" cy="1752319"/>
          </a:xfrm>
        </p:spPr>
        <p:txBody>
          <a:bodyPr/>
          <a:lstStyle>
            <a:lvl1pPr marL="0" indent="0" algn="ctr">
              <a:buFont typeface="Wingdings" pitchFamily="2" charset="2"/>
              <a:buNone/>
              <a:defRPr sz="1400">
                <a:effectLst>
                  <a:outerShdw blurRad="38100" dist="38100" dir="2700000" algn="tl">
                    <a:srgbClr val="C0C0C0"/>
                  </a:outerShdw>
                </a:effectLst>
              </a:defRPr>
            </a:lvl1pPr>
          </a:lstStyle>
          <a:p>
            <a:r>
              <a:rPr lang="en-US" smtClean="0"/>
              <a:t>Click to edit Master subtitle style</a:t>
            </a:r>
            <a:endParaRPr lang="en-US"/>
          </a:p>
        </p:txBody>
      </p:sp>
      <p:sp>
        <p:nvSpPr>
          <p:cNvPr id="498695" name="Rectangle 7"/>
          <p:cNvSpPr>
            <a:spLocks noGrp="1" noChangeArrowheads="1"/>
          </p:cNvSpPr>
          <p:nvPr>
            <p:ph type="ctrTitle"/>
          </p:nvPr>
        </p:nvSpPr>
        <p:spPr>
          <a:xfrm>
            <a:off x="3851853" y="2514323"/>
            <a:ext cx="5030932" cy="1470772"/>
          </a:xfrm>
        </p:spPr>
        <p:txBody>
          <a:bodyPr/>
          <a:lstStyle>
            <a:lvl1pPr algn="ctr">
              <a:defRPr sz="1800">
                <a:solidFill>
                  <a:schemeClr val="tx1"/>
                </a:solidFill>
                <a:effectLst>
                  <a:outerShdw blurRad="38100" dist="38100" dir="2700000" algn="tl">
                    <a:srgbClr val="C0C0C0"/>
                  </a:outerShdw>
                </a:effectLst>
                <a:latin typeface="Trebuchet MS" pitchFamily="34" charset="0"/>
              </a:defRPr>
            </a:lvl1pPr>
          </a:lstStyle>
          <a:p>
            <a:r>
              <a:rPr lang="en-US" smtClean="0"/>
              <a:t>Click to edit Master title style</a:t>
            </a:r>
            <a:endParaRPr lang="en-US"/>
          </a:p>
        </p:txBody>
      </p:sp>
      <p:sp>
        <p:nvSpPr>
          <p:cNvPr id="8" name="Rectangle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376" tIns="45688" rIns="91376" bIns="45688" numCol="1" anchor="t" anchorCtr="0" compatLnSpc="1">
            <a:prstTxWarp prst="textNoShape">
              <a:avLst/>
            </a:prstTxWarp>
          </a:bodyPr>
          <a:lstStyle>
            <a:lvl1pPr>
              <a:defRPr sz="1400" b="0" i="0">
                <a:latin typeface="Arial" charset="0"/>
                <a:cs typeface="+mn-cs"/>
              </a:defRPr>
            </a:lvl1pPr>
          </a:lstStyle>
          <a:p>
            <a:pPr>
              <a:defRPr/>
            </a:pP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150" y="152681"/>
            <a:ext cx="2127250" cy="5811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514" y="152681"/>
            <a:ext cx="6246091" cy="58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8878" y="152683"/>
            <a:ext cx="7315488" cy="9146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512" y="1509993"/>
            <a:ext cx="4186670" cy="4454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9727" y="1509993"/>
            <a:ext cx="4186671" cy="4454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6" y="2130523"/>
            <a:ext cx="7772977" cy="14693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027" y="3885640"/>
            <a:ext cx="6401955" cy="1753721"/>
          </a:xfrm>
        </p:spPr>
        <p:txBody>
          <a:bodyPr/>
          <a:lstStyle>
            <a:lvl1pPr marL="0" indent="0" algn="ctr">
              <a:buNone/>
              <a:defRPr>
                <a:solidFill>
                  <a:schemeClr val="tx1">
                    <a:tint val="75000"/>
                  </a:schemeClr>
                </a:solidFill>
              </a:defRPr>
            </a:lvl1pPr>
            <a:lvl2pPr marL="410099" indent="0" algn="ctr">
              <a:buNone/>
              <a:defRPr>
                <a:solidFill>
                  <a:schemeClr val="tx1">
                    <a:tint val="75000"/>
                  </a:schemeClr>
                </a:solidFill>
              </a:defRPr>
            </a:lvl2pPr>
            <a:lvl3pPr marL="820199" indent="0" algn="ctr">
              <a:buNone/>
              <a:defRPr>
                <a:solidFill>
                  <a:schemeClr val="tx1">
                    <a:tint val="75000"/>
                  </a:schemeClr>
                </a:solidFill>
              </a:defRPr>
            </a:lvl3pPr>
            <a:lvl4pPr marL="1230298" indent="0" algn="ctr">
              <a:buNone/>
              <a:defRPr>
                <a:solidFill>
                  <a:schemeClr val="tx1">
                    <a:tint val="75000"/>
                  </a:schemeClr>
                </a:solidFill>
              </a:defRPr>
            </a:lvl4pPr>
            <a:lvl5pPr marL="1640397" indent="0" algn="ctr">
              <a:buNone/>
              <a:defRPr>
                <a:solidFill>
                  <a:schemeClr val="tx1">
                    <a:tint val="75000"/>
                  </a:schemeClr>
                </a:solidFill>
              </a:defRPr>
            </a:lvl5pPr>
            <a:lvl6pPr marL="2050496" indent="0" algn="ctr">
              <a:buNone/>
              <a:defRPr>
                <a:solidFill>
                  <a:schemeClr val="tx1">
                    <a:tint val="75000"/>
                  </a:schemeClr>
                </a:solidFill>
              </a:defRPr>
            </a:lvl6pPr>
            <a:lvl7pPr marL="2460597" indent="0" algn="ctr">
              <a:buNone/>
              <a:defRPr>
                <a:solidFill>
                  <a:schemeClr val="tx1">
                    <a:tint val="75000"/>
                  </a:schemeClr>
                </a:solidFill>
              </a:defRPr>
            </a:lvl7pPr>
            <a:lvl8pPr marL="2870696" indent="0" algn="ctr">
              <a:buNone/>
              <a:defRPr>
                <a:solidFill>
                  <a:schemeClr val="tx1">
                    <a:tint val="75000"/>
                  </a:schemeClr>
                </a:solidFill>
              </a:defRPr>
            </a:lvl8pPr>
            <a:lvl9pPr marL="32807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B256D5A-A24D-4F44-9DC4-E063E588D775}" type="datetimeFigureOut">
              <a:rPr lang="en-US"/>
              <a:pPr>
                <a:defRPr/>
              </a:pPr>
              <a:t>11/26/2012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64D65F6-EE35-467F-BB19-D65E2F14DFA4}" type="slidenum">
              <a:rPr lang="en-US"/>
              <a:pPr>
                <a:defRPr/>
              </a:pPr>
              <a:t>‹#›</a:t>
            </a:fld>
            <a:endParaRPr lang="en-US"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78BFA0-264D-47A3-A4A3-20F371801E03}" type="datetimeFigureOut">
              <a:rPr lang="en-US"/>
              <a:pPr>
                <a:defRPr/>
              </a:pPr>
              <a:t>11/26/2012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5C220D6-8D3D-4BC4-90C5-C72C69AC0BA2}" type="slidenum">
              <a:rPr lang="en-US"/>
              <a:pPr>
                <a:defRPr/>
              </a:pPr>
              <a:t>‹#›</a:t>
            </a:fld>
            <a:endParaRPr lang="en-US"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solidFill>
                  <a:schemeClr val="tx1">
                    <a:tint val="75000"/>
                  </a:schemeClr>
                </a:solidFill>
              </a:defRPr>
            </a:lvl1pPr>
            <a:lvl2pPr marL="410099" indent="0">
              <a:buNone/>
              <a:defRPr sz="1600">
                <a:solidFill>
                  <a:schemeClr val="tx1">
                    <a:tint val="75000"/>
                  </a:schemeClr>
                </a:solidFill>
              </a:defRPr>
            </a:lvl2pPr>
            <a:lvl3pPr marL="820199" indent="0">
              <a:buNone/>
              <a:defRPr sz="1400">
                <a:solidFill>
                  <a:schemeClr val="tx1">
                    <a:tint val="75000"/>
                  </a:schemeClr>
                </a:solidFill>
              </a:defRPr>
            </a:lvl3pPr>
            <a:lvl4pPr marL="1230298" indent="0">
              <a:buNone/>
              <a:defRPr sz="1300">
                <a:solidFill>
                  <a:schemeClr val="tx1">
                    <a:tint val="75000"/>
                  </a:schemeClr>
                </a:solidFill>
              </a:defRPr>
            </a:lvl4pPr>
            <a:lvl5pPr marL="1640397" indent="0">
              <a:buNone/>
              <a:defRPr sz="1300">
                <a:solidFill>
                  <a:schemeClr val="tx1">
                    <a:tint val="75000"/>
                  </a:schemeClr>
                </a:solidFill>
              </a:defRPr>
            </a:lvl5pPr>
            <a:lvl6pPr marL="2050496" indent="0">
              <a:buNone/>
              <a:defRPr sz="1300">
                <a:solidFill>
                  <a:schemeClr val="tx1">
                    <a:tint val="75000"/>
                  </a:schemeClr>
                </a:solidFill>
              </a:defRPr>
            </a:lvl6pPr>
            <a:lvl7pPr marL="2460597" indent="0">
              <a:buNone/>
              <a:defRPr sz="1300">
                <a:solidFill>
                  <a:schemeClr val="tx1">
                    <a:tint val="75000"/>
                  </a:schemeClr>
                </a:solidFill>
              </a:defRPr>
            </a:lvl7pPr>
            <a:lvl8pPr marL="2870696" indent="0">
              <a:buNone/>
              <a:defRPr sz="1300">
                <a:solidFill>
                  <a:schemeClr val="tx1">
                    <a:tint val="75000"/>
                  </a:schemeClr>
                </a:solidFill>
              </a:defRPr>
            </a:lvl8pPr>
            <a:lvl9pPr marL="3280795"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C0F766-FFA9-440A-BBE3-C6DA574C89F2}" type="datetimeFigureOut">
              <a:rPr lang="en-US"/>
              <a:pPr>
                <a:defRPr/>
              </a:pPr>
              <a:t>11/26/2012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BAFD13-CD96-4BB7-B4EA-376DEC32802C}" type="slidenum">
              <a:rPr lang="en-US"/>
              <a:pPr>
                <a:defRPr/>
              </a:pPr>
              <a:t>‹#›</a:t>
            </a:fld>
            <a:endParaRPr 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643"/>
            <a:ext cx="4045238" cy="452717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7" y="1599643"/>
            <a:ext cx="4045239" cy="452717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845CA95-449B-468C-9BCF-35FDFC25E727}" type="datetimeFigureOut">
              <a:rPr lang="en-US"/>
              <a:pPr>
                <a:defRPr/>
              </a:pPr>
              <a:t>11/26/2012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9B613D-2F70-40DA-AAA6-A05032118D73}" type="slidenum">
              <a:rPr lang="en-US"/>
              <a:pPr>
                <a:defRPr/>
              </a:pPr>
              <a:t>‹#›</a:t>
            </a:fld>
            <a:endParaRPr lang="en-US"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10099" indent="0">
              <a:buNone/>
              <a:defRPr sz="1800" b="1"/>
            </a:lvl2pPr>
            <a:lvl3pPr marL="820199" indent="0">
              <a:buNone/>
              <a:defRPr sz="1600" b="1"/>
            </a:lvl3pPr>
            <a:lvl4pPr marL="1230298" indent="0">
              <a:buNone/>
              <a:defRPr sz="1400" b="1"/>
            </a:lvl4pPr>
            <a:lvl5pPr marL="1640397" indent="0">
              <a:buNone/>
              <a:defRPr sz="1400" b="1"/>
            </a:lvl5pPr>
            <a:lvl6pPr marL="2050496" indent="0">
              <a:buNone/>
              <a:defRPr sz="1400" b="1"/>
            </a:lvl6pPr>
            <a:lvl7pPr marL="2460597" indent="0">
              <a:buNone/>
              <a:defRPr sz="1400" b="1"/>
            </a:lvl7pPr>
            <a:lvl8pPr marL="2870696" indent="0">
              <a:buNone/>
              <a:defRPr sz="1400" b="1"/>
            </a:lvl8pPr>
            <a:lvl9pPr marL="32807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87710E-BC14-4354-B480-D754B829A820}" type="datetimeFigureOut">
              <a:rPr lang="en-US"/>
              <a:pPr>
                <a:defRPr/>
              </a:pPr>
              <a:t>11/26/2012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2567928-2E3C-468C-A1C0-1D49070427D4}" type="slidenum">
              <a:rPr lang="en-US"/>
              <a:pPr>
                <a:defRPr/>
              </a:pPr>
              <a:t>‹#›</a:t>
            </a:fld>
            <a:endParaRPr lang="en-US"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5990CC-65CF-4987-AB92-7E7B545774AF}" type="datetimeFigureOut">
              <a:rPr lang="en-US"/>
              <a:pPr>
                <a:defRPr/>
              </a:pPr>
              <a:t>11/26/2012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11ECCDB-0B20-4039-8482-80DF3322A601}" type="slidenum">
              <a:rPr lang="en-US"/>
              <a:pPr>
                <a:defRPr/>
              </a:pPr>
              <a:t>‹#›</a:t>
            </a:fld>
            <a:endParaRPr lang="en-US"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4B4543-E711-417A-AA75-EB4BDEDD2543}" type="datetimeFigureOut">
              <a:rPr lang="en-US"/>
              <a:pPr>
                <a:defRPr/>
              </a:pPr>
              <a:t>11/26/2012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FDBE2AB-F863-4E66-9FDB-37F2124F7D69}"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3"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3" y="1435755"/>
            <a:ext cx="3007591" cy="4691062"/>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D31A100-6715-4AF9-826C-8012AEB9ADFA}" type="datetimeFigureOut">
              <a:rPr lang="en-US"/>
              <a:pPr>
                <a:defRPr/>
              </a:pPr>
              <a:t>11/26/2012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E1E9E5-D9DD-4602-8DBA-0E3D96FBD492}" type="slidenum">
              <a:rPr lang="en-US"/>
              <a:pPr>
                <a:defRPr/>
              </a:pPr>
              <a:t>‹#›</a:t>
            </a:fld>
            <a:endParaRPr lang="en-US"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6" y="4800325"/>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6" y="612122"/>
            <a:ext cx="5486977" cy="4115360"/>
          </a:xfrm>
        </p:spPr>
        <p:txBody>
          <a:bodyPr rtlCol="0">
            <a:normAutofit/>
          </a:bodyPr>
          <a:lstStyle>
            <a:lvl1pPr marL="0" indent="0">
              <a:buNone/>
              <a:defRPr sz="2900"/>
            </a:lvl1pPr>
            <a:lvl2pPr marL="410099" indent="0">
              <a:buNone/>
              <a:defRPr sz="2500"/>
            </a:lvl2pPr>
            <a:lvl3pPr marL="820199" indent="0">
              <a:buNone/>
              <a:defRPr sz="2200"/>
            </a:lvl3pPr>
            <a:lvl4pPr marL="1230298" indent="0">
              <a:buNone/>
              <a:defRPr sz="1800"/>
            </a:lvl4pPr>
            <a:lvl5pPr marL="1640397" indent="0">
              <a:buNone/>
              <a:defRPr sz="1800"/>
            </a:lvl5pPr>
            <a:lvl6pPr marL="2050496" indent="0">
              <a:buNone/>
              <a:defRPr sz="1800"/>
            </a:lvl6pPr>
            <a:lvl7pPr marL="2460597" indent="0">
              <a:buNone/>
              <a:defRPr sz="1800"/>
            </a:lvl7pPr>
            <a:lvl8pPr marL="2870696" indent="0">
              <a:buNone/>
              <a:defRPr sz="1800"/>
            </a:lvl8pPr>
            <a:lvl9pPr marL="3280795" indent="0">
              <a:buNone/>
              <a:defRPr sz="18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436" y="5367618"/>
            <a:ext cx="5486977" cy="804022"/>
          </a:xfrm>
        </p:spPr>
        <p:txBody>
          <a:bodyPr/>
          <a:lstStyle>
            <a:lvl1pPr marL="0" indent="0">
              <a:buNone/>
              <a:defRPr sz="1300"/>
            </a:lvl1pPr>
            <a:lvl2pPr marL="410099" indent="0">
              <a:buNone/>
              <a:defRPr sz="1100"/>
            </a:lvl2pPr>
            <a:lvl3pPr marL="820199" indent="0">
              <a:buNone/>
              <a:defRPr sz="900"/>
            </a:lvl3pPr>
            <a:lvl4pPr marL="1230298" indent="0">
              <a:buNone/>
              <a:defRPr sz="800"/>
            </a:lvl4pPr>
            <a:lvl5pPr marL="1640397" indent="0">
              <a:buNone/>
              <a:defRPr sz="800"/>
            </a:lvl5pPr>
            <a:lvl6pPr marL="2050496" indent="0">
              <a:buNone/>
              <a:defRPr sz="800"/>
            </a:lvl6pPr>
            <a:lvl7pPr marL="2460597" indent="0">
              <a:buNone/>
              <a:defRPr sz="800"/>
            </a:lvl7pPr>
            <a:lvl8pPr marL="2870696" indent="0">
              <a:buNone/>
              <a:defRPr sz="800"/>
            </a:lvl8pPr>
            <a:lvl9pPr marL="3280795"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2C7FBC-26D9-415A-8A0F-824D9E5F9626}" type="datetimeFigureOut">
              <a:rPr lang="en-US"/>
              <a:pPr>
                <a:defRPr/>
              </a:pPr>
              <a:t>11/26/2012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55A62AC-31EB-42C2-AF81-71059E936741}" type="slidenum">
              <a:rPr lang="en-US"/>
              <a:pPr>
                <a:defRPr/>
              </a:pPr>
              <a:t>‹#›</a:t>
            </a:fld>
            <a:endParaRPr lang="en-US"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882134-3801-49D1-844B-BC5087536106}" type="datetimeFigureOut">
              <a:rPr lang="en-US"/>
              <a:pPr>
                <a:defRPr/>
              </a:pPr>
              <a:t>11/26/2012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D896991-CF8D-4788-8FBE-25DEB39E1AE7}" type="slidenum">
              <a:rPr lang="en-US"/>
              <a:pPr>
                <a:defRPr/>
              </a:pPr>
              <a:t>‹#›</a:t>
            </a:fld>
            <a:endParaRPr lang="en-US"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981" y="274545"/>
            <a:ext cx="2056535" cy="5852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93" y="274545"/>
            <a:ext cx="6033943" cy="58522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1C55E5-175B-418E-97B7-2CE5D37AA692}" type="datetimeFigureOut">
              <a:rPr lang="en-US"/>
              <a:pPr>
                <a:defRPr/>
              </a:pPr>
              <a:t>11/26/2012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083F99-F454-4F81-B4C0-BE5CFDB0CB70}" type="slidenum">
              <a:rPr lang="en-US"/>
              <a:pPr>
                <a:defRPr/>
              </a:pPr>
              <a:t>‹#›</a:t>
            </a:fld>
            <a:endParaRPr lang="en-US"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exp7"/>
          <p:cNvPicPr>
            <a:picLocks noChangeAspect="1" noChangeArrowheads="1"/>
          </p:cNvPicPr>
          <p:nvPr/>
        </p:nvPicPr>
        <p:blipFill>
          <a:blip r:embed="rId2" cstate="print"/>
          <a:srcRect/>
          <a:stretch>
            <a:fillRect/>
          </a:stretch>
        </p:blipFill>
        <p:spPr bwMode="auto">
          <a:xfrm>
            <a:off x="0" y="533400"/>
            <a:ext cx="4425950" cy="6324600"/>
          </a:xfrm>
          <a:prstGeom prst="rect">
            <a:avLst/>
          </a:prstGeom>
          <a:noFill/>
          <a:ln w="9525">
            <a:noFill/>
            <a:miter lim="800000"/>
            <a:headEnd/>
            <a:tailEnd/>
          </a:ln>
        </p:spPr>
      </p:pic>
      <p:sp>
        <p:nvSpPr>
          <p:cNvPr id="5" name="Rectangle 5"/>
          <p:cNvSpPr>
            <a:spLocks noChangeArrowheads="1"/>
          </p:cNvSpPr>
          <p:nvPr/>
        </p:nvSpPr>
        <p:spPr bwMode="auto">
          <a:xfrm>
            <a:off x="0" y="0"/>
            <a:ext cx="9144000" cy="1524000"/>
          </a:xfrm>
          <a:prstGeom prst="rect">
            <a:avLst/>
          </a:prstGeom>
          <a:gradFill rotWithShape="1">
            <a:gsLst>
              <a:gs pos="0">
                <a:srgbClr val="CBDAE7"/>
              </a:gs>
              <a:gs pos="100000">
                <a:schemeClr val="bg1"/>
              </a:gs>
            </a:gsLst>
            <a:lin ang="5400000" scaled="1"/>
          </a:gradFill>
          <a:ln w="9525">
            <a:noFill/>
            <a:miter lim="800000"/>
            <a:headEnd/>
            <a:tailEnd/>
          </a:ln>
        </p:spPr>
        <p:txBody>
          <a:bodyPr wrap="none" lIns="81976" tIns="40986" rIns="81976" bIns="40986" anchor="ctr"/>
          <a:lstStyle/>
          <a:p>
            <a:endParaRPr lang="en-US" dirty="0">
              <a:solidFill>
                <a:prstClr val="black"/>
              </a:solidFill>
              <a:cs typeface="Arial" charset="0"/>
            </a:endParaRPr>
          </a:p>
        </p:txBody>
      </p:sp>
      <p:sp>
        <p:nvSpPr>
          <p:cNvPr id="6" name="Text Box 6"/>
          <p:cNvSpPr txBox="1">
            <a:spLocks noChangeArrowheads="1"/>
          </p:cNvSpPr>
          <p:nvPr/>
        </p:nvSpPr>
        <p:spPr bwMode="auto">
          <a:xfrm>
            <a:off x="381000" y="533400"/>
            <a:ext cx="7010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1" tIns="45652" rIns="91301" bIns="45652">
            <a:spAutoFit/>
          </a:bodyPr>
          <a:lstStyle>
            <a:lvl1pPr>
              <a:defRPr sz="800" b="1">
                <a:solidFill>
                  <a:schemeClr val="tx1"/>
                </a:solidFill>
                <a:latin typeface="Arial" charset="0"/>
              </a:defRPr>
            </a:lvl1pPr>
            <a:lvl2pPr marL="742950" indent="-285750">
              <a:defRPr sz="800" b="1">
                <a:solidFill>
                  <a:schemeClr val="tx1"/>
                </a:solidFill>
                <a:latin typeface="Arial" charset="0"/>
              </a:defRPr>
            </a:lvl2pPr>
            <a:lvl3pPr marL="1143000" indent="-228600">
              <a:defRPr sz="800" b="1">
                <a:solidFill>
                  <a:schemeClr val="tx1"/>
                </a:solidFill>
                <a:latin typeface="Arial" charset="0"/>
              </a:defRPr>
            </a:lvl3pPr>
            <a:lvl4pPr marL="1600200" indent="-228600">
              <a:defRPr sz="800" b="1">
                <a:solidFill>
                  <a:schemeClr val="tx1"/>
                </a:solidFill>
                <a:latin typeface="Arial" charset="0"/>
              </a:defRPr>
            </a:lvl4pPr>
            <a:lvl5pPr marL="2057400" indent="-228600">
              <a:defRPr sz="800" b="1">
                <a:solidFill>
                  <a:schemeClr val="tx1"/>
                </a:solidFill>
                <a:latin typeface="Arial" charset="0"/>
              </a:defRPr>
            </a:lvl5pPr>
            <a:lvl6pPr marL="2514600" indent="-228600" algn="ctr" eaLnBrk="0" fontAlgn="base" hangingPunct="0">
              <a:spcBef>
                <a:spcPct val="0"/>
              </a:spcBef>
              <a:spcAft>
                <a:spcPct val="0"/>
              </a:spcAft>
              <a:defRPr sz="800" b="1">
                <a:solidFill>
                  <a:schemeClr val="tx1"/>
                </a:solidFill>
                <a:latin typeface="Arial" charset="0"/>
              </a:defRPr>
            </a:lvl6pPr>
            <a:lvl7pPr marL="2971800" indent="-228600" algn="ctr" eaLnBrk="0" fontAlgn="base" hangingPunct="0">
              <a:spcBef>
                <a:spcPct val="0"/>
              </a:spcBef>
              <a:spcAft>
                <a:spcPct val="0"/>
              </a:spcAft>
              <a:defRPr sz="800" b="1">
                <a:solidFill>
                  <a:schemeClr val="tx1"/>
                </a:solidFill>
                <a:latin typeface="Arial" charset="0"/>
              </a:defRPr>
            </a:lvl7pPr>
            <a:lvl8pPr marL="3429000" indent="-228600" algn="ctr" eaLnBrk="0" fontAlgn="base" hangingPunct="0">
              <a:spcBef>
                <a:spcPct val="0"/>
              </a:spcBef>
              <a:spcAft>
                <a:spcPct val="0"/>
              </a:spcAft>
              <a:defRPr sz="800" b="1">
                <a:solidFill>
                  <a:schemeClr val="tx1"/>
                </a:solidFill>
                <a:latin typeface="Arial" charset="0"/>
              </a:defRPr>
            </a:lvl8pPr>
            <a:lvl9pPr marL="3886200" indent="-228600" algn="ctr" eaLnBrk="0" fontAlgn="base" hangingPunct="0">
              <a:spcBef>
                <a:spcPct val="0"/>
              </a:spcBef>
              <a:spcAft>
                <a:spcPct val="0"/>
              </a:spcAft>
              <a:defRPr sz="800" b="1">
                <a:solidFill>
                  <a:schemeClr val="tx1"/>
                </a:solidFill>
                <a:latin typeface="Arial" charset="0"/>
              </a:defRPr>
            </a:lvl9pPr>
          </a:lstStyle>
          <a:p>
            <a:pPr>
              <a:spcBef>
                <a:spcPct val="50000"/>
              </a:spcBef>
              <a:defRPr/>
            </a:pPr>
            <a:r>
              <a:rPr lang="en-US" sz="3200" dirty="0" smtClean="0">
                <a:solidFill>
                  <a:srgbClr val="336699"/>
                </a:solidFill>
                <a:cs typeface="Arial" charset="0"/>
              </a:rPr>
              <a:t>University of California, Berkeley </a:t>
            </a:r>
          </a:p>
        </p:txBody>
      </p:sp>
      <p:sp>
        <p:nvSpPr>
          <p:cNvPr id="7" name="Line 8"/>
          <p:cNvSpPr>
            <a:spLocks noChangeShapeType="1"/>
          </p:cNvSpPr>
          <p:nvPr/>
        </p:nvSpPr>
        <p:spPr bwMode="auto">
          <a:xfrm>
            <a:off x="0" y="1524000"/>
            <a:ext cx="9144000" cy="0"/>
          </a:xfrm>
          <a:prstGeom prst="line">
            <a:avLst/>
          </a:prstGeom>
          <a:noFill/>
          <a:ln w="22225">
            <a:solidFill>
              <a:srgbClr val="FFCC00"/>
            </a:solidFill>
            <a:round/>
            <a:headEnd/>
            <a:tailEnd/>
          </a:ln>
        </p:spPr>
        <p:txBody>
          <a:bodyPr lIns="81976" tIns="40986" rIns="81976" bIns="40986"/>
          <a:lstStyle/>
          <a:p>
            <a:endParaRPr lang="en-US" dirty="0">
              <a:solidFill>
                <a:prstClr val="black"/>
              </a:solidFill>
              <a:cs typeface="Arial" charset="0"/>
            </a:endParaRPr>
          </a:p>
        </p:txBody>
      </p:sp>
      <p:sp>
        <p:nvSpPr>
          <p:cNvPr id="498691" name="Rectangle 3"/>
          <p:cNvSpPr>
            <a:spLocks noGrp="1" noChangeArrowheads="1"/>
          </p:cNvSpPr>
          <p:nvPr>
            <p:ph type="subTitle" idx="1"/>
          </p:nvPr>
        </p:nvSpPr>
        <p:spPr>
          <a:xfrm>
            <a:off x="4191006" y="4800321"/>
            <a:ext cx="4267489" cy="1752319"/>
          </a:xfrm>
        </p:spPr>
        <p:txBody>
          <a:bodyPr/>
          <a:lstStyle>
            <a:lvl1pPr marL="0" indent="0" algn="ctr">
              <a:buFont typeface="Wingdings" pitchFamily="2" charset="2"/>
              <a:buNone/>
              <a:defRPr sz="1400">
                <a:effectLst>
                  <a:outerShdw blurRad="38100" dist="38100" dir="2700000" algn="tl">
                    <a:srgbClr val="C0C0C0"/>
                  </a:outerShdw>
                </a:effectLst>
              </a:defRPr>
            </a:lvl1pPr>
          </a:lstStyle>
          <a:p>
            <a:r>
              <a:rPr lang="en-US" smtClean="0"/>
              <a:t>Click to edit Master subtitle style</a:t>
            </a:r>
            <a:endParaRPr lang="en-US"/>
          </a:p>
        </p:txBody>
      </p:sp>
      <p:sp>
        <p:nvSpPr>
          <p:cNvPr id="498695" name="Rectangle 7"/>
          <p:cNvSpPr>
            <a:spLocks noGrp="1" noChangeArrowheads="1"/>
          </p:cNvSpPr>
          <p:nvPr>
            <p:ph type="ctrTitle"/>
          </p:nvPr>
        </p:nvSpPr>
        <p:spPr>
          <a:xfrm>
            <a:off x="3851853" y="2514323"/>
            <a:ext cx="5030932" cy="1470772"/>
          </a:xfrm>
        </p:spPr>
        <p:txBody>
          <a:bodyPr/>
          <a:lstStyle>
            <a:lvl1pPr algn="ctr">
              <a:defRPr sz="1800">
                <a:solidFill>
                  <a:schemeClr val="tx1"/>
                </a:solidFill>
                <a:effectLst>
                  <a:outerShdw blurRad="38100" dist="38100" dir="2700000" algn="tl">
                    <a:srgbClr val="C0C0C0"/>
                  </a:outerShdw>
                </a:effectLst>
                <a:latin typeface="Trebuchet MS" pitchFamily="34" charset="0"/>
              </a:defRPr>
            </a:lvl1pPr>
          </a:lstStyle>
          <a:p>
            <a:r>
              <a:rPr lang="en-US" smtClean="0"/>
              <a:t>Click to edit Master title style</a:t>
            </a:r>
            <a:endParaRPr lang="en-US"/>
          </a:p>
        </p:txBody>
      </p:sp>
      <p:sp>
        <p:nvSpPr>
          <p:cNvPr id="8" name="Rectangle 2"/>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301" tIns="45652" rIns="91301" bIns="45652" numCol="1" anchor="t" anchorCtr="0" compatLnSpc="1">
            <a:prstTxWarp prst="textNoShape">
              <a:avLst/>
            </a:prstTxWarp>
          </a:bodyPr>
          <a:lstStyle>
            <a:lvl1pPr>
              <a:defRPr sz="1400" b="0" i="0">
                <a:latin typeface="Arial" charset="0"/>
                <a:cs typeface="+mn-cs"/>
              </a:defRPr>
            </a:lvl1pPr>
          </a:lstStyle>
          <a:p>
            <a:pPr>
              <a:defRPr/>
            </a:pPr>
            <a:endParaRPr lang="en-US" dirty="0">
              <a:solidFill>
                <a:prstClr val="black"/>
              </a:solidFill>
            </a:endParaRPr>
          </a:p>
        </p:txBody>
      </p:sp>
    </p:spTree>
    <p:extLst>
      <p:ext uri="{BB962C8B-B14F-4D97-AF65-F5344CB8AC3E}">
        <p14:creationId xmlns:p14="http://schemas.microsoft.com/office/powerpoint/2010/main" val="94222778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1314752"/>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8"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8" y="2906526"/>
            <a:ext cx="7771534" cy="1500187"/>
          </a:xfrm>
        </p:spPr>
        <p:txBody>
          <a:bodyPr anchor="b"/>
          <a:lstStyle>
            <a:lvl1pPr marL="0" indent="0">
              <a:buNone/>
              <a:defRPr sz="1800"/>
            </a:lvl1pPr>
            <a:lvl2pPr marL="409859" indent="0">
              <a:buNone/>
              <a:defRPr sz="1600"/>
            </a:lvl2pPr>
            <a:lvl3pPr marL="819719" indent="0">
              <a:buNone/>
              <a:defRPr sz="1400"/>
            </a:lvl3pPr>
            <a:lvl4pPr marL="1229579" indent="0">
              <a:buNone/>
              <a:defRPr sz="1300"/>
            </a:lvl4pPr>
            <a:lvl5pPr marL="1639439" indent="0">
              <a:buNone/>
              <a:defRPr sz="1300"/>
            </a:lvl5pPr>
            <a:lvl6pPr marL="2049298" indent="0">
              <a:buNone/>
              <a:defRPr sz="1300"/>
            </a:lvl6pPr>
            <a:lvl7pPr marL="2459159" indent="0">
              <a:buNone/>
              <a:defRPr sz="1300"/>
            </a:lvl7pPr>
            <a:lvl8pPr marL="2869017" indent="0">
              <a:buNone/>
              <a:defRPr sz="1300"/>
            </a:lvl8pPr>
            <a:lvl9pPr marL="3278876" indent="0">
              <a:buNone/>
              <a:defRPr sz="1300"/>
            </a:lvl9pPr>
          </a:lstStyle>
          <a:p>
            <a:pPr lvl="0"/>
            <a:r>
              <a:rPr lang="en-US" smtClean="0"/>
              <a:t>Click to edit Master text styles</a:t>
            </a:r>
          </a:p>
        </p:txBody>
      </p:sp>
    </p:spTree>
    <p:extLst>
      <p:ext uri="{BB962C8B-B14F-4D97-AF65-F5344CB8AC3E}">
        <p14:creationId xmlns:p14="http://schemas.microsoft.com/office/powerpoint/2010/main" val="398093896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512" y="1509993"/>
            <a:ext cx="4186670" cy="445433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727" y="1509993"/>
            <a:ext cx="4186671" cy="445433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62868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8"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09859" indent="0">
              <a:buNone/>
              <a:defRPr sz="1800" b="1"/>
            </a:lvl2pPr>
            <a:lvl3pPr marL="819719" indent="0">
              <a:buNone/>
              <a:defRPr sz="1600" b="1"/>
            </a:lvl3pPr>
            <a:lvl4pPr marL="1229579" indent="0">
              <a:buNone/>
              <a:defRPr sz="1400" b="1"/>
            </a:lvl4pPr>
            <a:lvl5pPr marL="1639439" indent="0">
              <a:buNone/>
              <a:defRPr sz="1400" b="1"/>
            </a:lvl5pPr>
            <a:lvl6pPr marL="2049298" indent="0">
              <a:buNone/>
              <a:defRPr sz="1400" b="1"/>
            </a:lvl6pPr>
            <a:lvl7pPr marL="2459159" indent="0">
              <a:buNone/>
              <a:defRPr sz="1400" b="1"/>
            </a:lvl7pPr>
            <a:lvl8pPr marL="2869017" indent="0">
              <a:buNone/>
              <a:defRPr sz="1400" b="1"/>
            </a:lvl8pPr>
            <a:lvl9pPr marL="327887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6" y="1535206"/>
            <a:ext cx="4040909" cy="640136"/>
          </a:xfrm>
        </p:spPr>
        <p:txBody>
          <a:bodyPr anchor="b"/>
          <a:lstStyle>
            <a:lvl1pPr marL="0" indent="0">
              <a:buNone/>
              <a:defRPr sz="2200" b="1"/>
            </a:lvl1pPr>
            <a:lvl2pPr marL="409859" indent="0">
              <a:buNone/>
              <a:defRPr sz="1800" b="1"/>
            </a:lvl2pPr>
            <a:lvl3pPr marL="819719" indent="0">
              <a:buNone/>
              <a:defRPr sz="1600" b="1"/>
            </a:lvl3pPr>
            <a:lvl4pPr marL="1229579" indent="0">
              <a:buNone/>
              <a:defRPr sz="1400" b="1"/>
            </a:lvl4pPr>
            <a:lvl5pPr marL="1639439" indent="0">
              <a:buNone/>
              <a:defRPr sz="1400" b="1"/>
            </a:lvl5pPr>
            <a:lvl6pPr marL="2049298" indent="0">
              <a:buNone/>
              <a:defRPr sz="1400" b="1"/>
            </a:lvl6pPr>
            <a:lvl7pPr marL="2459159" indent="0">
              <a:buNone/>
              <a:defRPr sz="1400" b="1"/>
            </a:lvl7pPr>
            <a:lvl8pPr marL="2869017" indent="0">
              <a:buNone/>
              <a:defRPr sz="1400" b="1"/>
            </a:lvl8pPr>
            <a:lvl9pPr marL="327887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6"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985691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106576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7"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7" y="2906526"/>
            <a:ext cx="7771534" cy="1500187"/>
          </a:xfrm>
        </p:spPr>
        <p:txBody>
          <a:bodyPr anchor="b"/>
          <a:lstStyle>
            <a:lvl1pPr marL="0" indent="0">
              <a:buNone/>
              <a:defRPr sz="1800"/>
            </a:lvl1pPr>
            <a:lvl2pPr marL="410195" indent="0">
              <a:buNone/>
              <a:defRPr sz="1600"/>
            </a:lvl2pPr>
            <a:lvl3pPr marL="820391" indent="0">
              <a:buNone/>
              <a:defRPr sz="1400"/>
            </a:lvl3pPr>
            <a:lvl4pPr marL="1230586" indent="0">
              <a:buNone/>
              <a:defRPr sz="1300"/>
            </a:lvl4pPr>
            <a:lvl5pPr marL="1640781" indent="0">
              <a:buNone/>
              <a:defRPr sz="1300"/>
            </a:lvl5pPr>
            <a:lvl6pPr marL="2050976" indent="0">
              <a:buNone/>
              <a:defRPr sz="1300"/>
            </a:lvl6pPr>
            <a:lvl7pPr marL="2461173" indent="0">
              <a:buNone/>
              <a:defRPr sz="1300"/>
            </a:lvl7pPr>
            <a:lvl8pPr marL="2871367" indent="0">
              <a:buNone/>
              <a:defRPr sz="1300"/>
            </a:lvl8pPr>
            <a:lvl9pPr marL="3281562" indent="0">
              <a:buNone/>
              <a:defRPr sz="1300"/>
            </a:lvl9pPr>
          </a:lstStyle>
          <a:p>
            <a:pPr lvl="0"/>
            <a:r>
              <a:rPr lang="en-US" smtClean="0"/>
              <a:t>Click to edit Master text styles</a:t>
            </a: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24556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4"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4" y="1435755"/>
            <a:ext cx="3007591" cy="4691062"/>
          </a:xfrm>
        </p:spPr>
        <p:txBody>
          <a:bodyPr/>
          <a:lstStyle>
            <a:lvl1pPr marL="0" indent="0">
              <a:buNone/>
              <a:defRPr sz="1300"/>
            </a:lvl1pPr>
            <a:lvl2pPr marL="409859" indent="0">
              <a:buNone/>
              <a:defRPr sz="1100"/>
            </a:lvl2pPr>
            <a:lvl3pPr marL="819719" indent="0">
              <a:buNone/>
              <a:defRPr sz="900"/>
            </a:lvl3pPr>
            <a:lvl4pPr marL="1229579" indent="0">
              <a:buNone/>
              <a:defRPr sz="800"/>
            </a:lvl4pPr>
            <a:lvl5pPr marL="1639439" indent="0">
              <a:buNone/>
              <a:defRPr sz="800"/>
            </a:lvl5pPr>
            <a:lvl6pPr marL="2049298" indent="0">
              <a:buNone/>
              <a:defRPr sz="800"/>
            </a:lvl6pPr>
            <a:lvl7pPr marL="2459159" indent="0">
              <a:buNone/>
              <a:defRPr sz="800"/>
            </a:lvl7pPr>
            <a:lvl8pPr marL="2869017" indent="0">
              <a:buNone/>
              <a:defRPr sz="800"/>
            </a:lvl8pPr>
            <a:lvl9pPr marL="3278876" indent="0">
              <a:buNone/>
              <a:defRPr sz="800"/>
            </a:lvl9pPr>
          </a:lstStyle>
          <a:p>
            <a:pPr lvl="0"/>
            <a:r>
              <a:rPr lang="en-US" smtClean="0"/>
              <a:t>Click to edit Master text styles</a:t>
            </a:r>
          </a:p>
        </p:txBody>
      </p:sp>
    </p:spTree>
    <p:extLst>
      <p:ext uri="{BB962C8B-B14F-4D97-AF65-F5344CB8AC3E}">
        <p14:creationId xmlns:p14="http://schemas.microsoft.com/office/powerpoint/2010/main" val="205838574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41" y="4800330"/>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41" y="612122"/>
            <a:ext cx="5486977" cy="4115360"/>
          </a:xfrm>
        </p:spPr>
        <p:txBody>
          <a:bodyPr/>
          <a:lstStyle>
            <a:lvl1pPr marL="0" indent="0">
              <a:buNone/>
              <a:defRPr sz="2900"/>
            </a:lvl1pPr>
            <a:lvl2pPr marL="409859" indent="0">
              <a:buNone/>
              <a:defRPr sz="2500"/>
            </a:lvl2pPr>
            <a:lvl3pPr marL="819719" indent="0">
              <a:buNone/>
              <a:defRPr sz="2200"/>
            </a:lvl3pPr>
            <a:lvl4pPr marL="1229579" indent="0">
              <a:buNone/>
              <a:defRPr sz="1800"/>
            </a:lvl4pPr>
            <a:lvl5pPr marL="1639439" indent="0">
              <a:buNone/>
              <a:defRPr sz="1800"/>
            </a:lvl5pPr>
            <a:lvl6pPr marL="2049298" indent="0">
              <a:buNone/>
              <a:defRPr sz="1800"/>
            </a:lvl6pPr>
            <a:lvl7pPr marL="2459159" indent="0">
              <a:buNone/>
              <a:defRPr sz="1800"/>
            </a:lvl7pPr>
            <a:lvl8pPr marL="2869017" indent="0">
              <a:buNone/>
              <a:defRPr sz="1800"/>
            </a:lvl8pPr>
            <a:lvl9pPr marL="3278876" indent="0">
              <a:buNone/>
              <a:defRPr sz="18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441" y="5367618"/>
            <a:ext cx="5486977" cy="804022"/>
          </a:xfrm>
        </p:spPr>
        <p:txBody>
          <a:bodyPr/>
          <a:lstStyle>
            <a:lvl1pPr marL="0" indent="0">
              <a:buNone/>
              <a:defRPr sz="1300"/>
            </a:lvl1pPr>
            <a:lvl2pPr marL="409859" indent="0">
              <a:buNone/>
              <a:defRPr sz="1100"/>
            </a:lvl2pPr>
            <a:lvl3pPr marL="819719" indent="0">
              <a:buNone/>
              <a:defRPr sz="900"/>
            </a:lvl3pPr>
            <a:lvl4pPr marL="1229579" indent="0">
              <a:buNone/>
              <a:defRPr sz="800"/>
            </a:lvl4pPr>
            <a:lvl5pPr marL="1639439" indent="0">
              <a:buNone/>
              <a:defRPr sz="800"/>
            </a:lvl5pPr>
            <a:lvl6pPr marL="2049298" indent="0">
              <a:buNone/>
              <a:defRPr sz="800"/>
            </a:lvl6pPr>
            <a:lvl7pPr marL="2459159" indent="0">
              <a:buNone/>
              <a:defRPr sz="800"/>
            </a:lvl7pPr>
            <a:lvl8pPr marL="2869017" indent="0">
              <a:buNone/>
              <a:defRPr sz="800"/>
            </a:lvl8pPr>
            <a:lvl9pPr marL="3278876" indent="0">
              <a:buNone/>
              <a:defRPr sz="800"/>
            </a:lvl9pPr>
          </a:lstStyle>
          <a:p>
            <a:pPr lvl="0"/>
            <a:r>
              <a:rPr lang="en-US" smtClean="0"/>
              <a:t>Click to edit Master text styles</a:t>
            </a:r>
          </a:p>
        </p:txBody>
      </p:sp>
    </p:spTree>
    <p:extLst>
      <p:ext uri="{BB962C8B-B14F-4D97-AF65-F5344CB8AC3E}">
        <p14:creationId xmlns:p14="http://schemas.microsoft.com/office/powerpoint/2010/main" val="230877276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533651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150" y="152681"/>
            <a:ext cx="2127250" cy="5811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514" y="152681"/>
            <a:ext cx="6246091" cy="581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04466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8881" y="152684"/>
            <a:ext cx="7315488" cy="9146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512" y="1509993"/>
            <a:ext cx="4186670" cy="4454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29727" y="1509993"/>
            <a:ext cx="4186671" cy="4454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79438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512" y="1509993"/>
            <a:ext cx="4186670" cy="445433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727" y="1509993"/>
            <a:ext cx="4186671" cy="4454338"/>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5" y="1535206"/>
            <a:ext cx="4040909" cy="640136"/>
          </a:xfrm>
        </p:spPr>
        <p:txBody>
          <a:bodyPr anchor="b"/>
          <a:lstStyle>
            <a:lvl1pPr marL="0" indent="0">
              <a:buNone/>
              <a:defRPr sz="2200" b="1"/>
            </a:lvl1pPr>
            <a:lvl2pPr marL="410195" indent="0">
              <a:buNone/>
              <a:defRPr sz="1800" b="1"/>
            </a:lvl2pPr>
            <a:lvl3pPr marL="820391" indent="0">
              <a:buNone/>
              <a:defRPr sz="1600" b="1"/>
            </a:lvl3pPr>
            <a:lvl4pPr marL="1230586" indent="0">
              <a:buNone/>
              <a:defRPr sz="1400" b="1"/>
            </a:lvl4pPr>
            <a:lvl5pPr marL="1640781" indent="0">
              <a:buNone/>
              <a:defRPr sz="1400" b="1"/>
            </a:lvl5pPr>
            <a:lvl6pPr marL="2050976" indent="0">
              <a:buNone/>
              <a:defRPr sz="1400" b="1"/>
            </a:lvl6pPr>
            <a:lvl7pPr marL="2461173" indent="0">
              <a:buNone/>
              <a:defRPr sz="1400" b="1"/>
            </a:lvl7pPr>
            <a:lvl8pPr marL="2871367" indent="0">
              <a:buNone/>
              <a:defRPr sz="1400" b="1"/>
            </a:lvl8pPr>
            <a:lvl9pPr marL="328156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5"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1" y="273144"/>
            <a:ext cx="3007591" cy="1162610"/>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1" y="1435755"/>
            <a:ext cx="3007591" cy="4691062"/>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4" y="4800323"/>
            <a:ext cx="5486977" cy="567297"/>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4" y="612122"/>
            <a:ext cx="5486977" cy="4115360"/>
          </a:xfrm>
        </p:spPr>
        <p:txBody>
          <a:bodyPr/>
          <a:lstStyle>
            <a:lvl1pPr marL="0" indent="0">
              <a:buNone/>
              <a:defRPr sz="2900"/>
            </a:lvl1pPr>
            <a:lvl2pPr marL="410195" indent="0">
              <a:buNone/>
              <a:defRPr sz="2500"/>
            </a:lvl2pPr>
            <a:lvl3pPr marL="820391" indent="0">
              <a:buNone/>
              <a:defRPr sz="2200"/>
            </a:lvl3pPr>
            <a:lvl4pPr marL="1230586" indent="0">
              <a:buNone/>
              <a:defRPr sz="1800"/>
            </a:lvl4pPr>
            <a:lvl5pPr marL="1640781" indent="0">
              <a:buNone/>
              <a:defRPr sz="1800"/>
            </a:lvl5pPr>
            <a:lvl6pPr marL="2050976" indent="0">
              <a:buNone/>
              <a:defRPr sz="1800"/>
            </a:lvl6pPr>
            <a:lvl7pPr marL="2461173" indent="0">
              <a:buNone/>
              <a:defRPr sz="1800"/>
            </a:lvl7pPr>
            <a:lvl8pPr marL="2871367" indent="0">
              <a:buNone/>
              <a:defRPr sz="1800"/>
            </a:lvl8pPr>
            <a:lvl9pPr marL="3281562" indent="0">
              <a:buNone/>
              <a:defRPr sz="18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434" y="5367618"/>
            <a:ext cx="5486977" cy="804022"/>
          </a:xfrm>
        </p:spPr>
        <p:txBody>
          <a:bodyPr/>
          <a:lstStyle>
            <a:lvl1pPr marL="0" indent="0">
              <a:buNone/>
              <a:defRPr sz="1300"/>
            </a:lvl1pPr>
            <a:lvl2pPr marL="410195" indent="0">
              <a:buNone/>
              <a:defRPr sz="1100"/>
            </a:lvl2pPr>
            <a:lvl3pPr marL="820391" indent="0">
              <a:buNone/>
              <a:defRPr sz="900"/>
            </a:lvl3pPr>
            <a:lvl4pPr marL="1230586" indent="0">
              <a:buNone/>
              <a:defRPr sz="800"/>
            </a:lvl4pPr>
            <a:lvl5pPr marL="1640781" indent="0">
              <a:buNone/>
              <a:defRPr sz="800"/>
            </a:lvl5pPr>
            <a:lvl6pPr marL="2050976" indent="0">
              <a:buNone/>
              <a:defRPr sz="800"/>
            </a:lvl6pPr>
            <a:lvl7pPr marL="2461173" indent="0">
              <a:buNone/>
              <a:defRPr sz="800"/>
            </a:lvl7pPr>
            <a:lvl8pPr marL="2871367" indent="0">
              <a:buNone/>
              <a:defRPr sz="800"/>
            </a:lvl8pPr>
            <a:lvl9pPr marL="3281562" indent="0">
              <a:buNone/>
              <a:defRPr sz="8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2" y="1509713"/>
            <a:ext cx="8512175" cy="4454525"/>
          </a:xfrm>
          <a:prstGeom prst="rect">
            <a:avLst/>
          </a:prstGeom>
          <a:noFill/>
          <a:ln w="9525">
            <a:noFill/>
            <a:miter lim="800000"/>
            <a:headEnd/>
            <a:tailEnd/>
          </a:ln>
        </p:spPr>
        <p:txBody>
          <a:bodyPr vert="horz" wrap="square" lIns="91376" tIns="45688" rIns="91376" bIns="456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3"/>
          <p:cNvSpPr txBox="1">
            <a:spLocks noChangeArrowheads="1"/>
          </p:cNvSpPr>
          <p:nvPr/>
        </p:nvSpPr>
        <p:spPr bwMode="auto">
          <a:xfrm>
            <a:off x="8604250" y="6461127"/>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76" tIns="45688" rIns="91376" bIns="45688">
            <a:spAutoFit/>
          </a:bodyPr>
          <a:lstStyle>
            <a:lvl1pPr>
              <a:defRPr sz="800" b="1">
                <a:solidFill>
                  <a:schemeClr val="tx1"/>
                </a:solidFill>
                <a:latin typeface="Arial" charset="0"/>
              </a:defRPr>
            </a:lvl1pPr>
            <a:lvl2pPr marL="742950" indent="-285750">
              <a:defRPr sz="800" b="1">
                <a:solidFill>
                  <a:schemeClr val="tx1"/>
                </a:solidFill>
                <a:latin typeface="Arial" charset="0"/>
              </a:defRPr>
            </a:lvl2pPr>
            <a:lvl3pPr marL="1143000" indent="-228600">
              <a:defRPr sz="800" b="1">
                <a:solidFill>
                  <a:schemeClr val="tx1"/>
                </a:solidFill>
                <a:latin typeface="Arial" charset="0"/>
              </a:defRPr>
            </a:lvl3pPr>
            <a:lvl4pPr marL="1600200" indent="-228600">
              <a:defRPr sz="800" b="1">
                <a:solidFill>
                  <a:schemeClr val="tx1"/>
                </a:solidFill>
                <a:latin typeface="Arial" charset="0"/>
              </a:defRPr>
            </a:lvl4pPr>
            <a:lvl5pPr marL="2057400" indent="-228600">
              <a:defRPr sz="800" b="1">
                <a:solidFill>
                  <a:schemeClr val="tx1"/>
                </a:solidFill>
                <a:latin typeface="Arial" charset="0"/>
              </a:defRPr>
            </a:lvl5pPr>
            <a:lvl6pPr marL="2514600" indent="-228600" algn="ctr" eaLnBrk="0" fontAlgn="base" hangingPunct="0">
              <a:spcBef>
                <a:spcPct val="0"/>
              </a:spcBef>
              <a:spcAft>
                <a:spcPct val="0"/>
              </a:spcAft>
              <a:defRPr sz="800" b="1">
                <a:solidFill>
                  <a:schemeClr val="tx1"/>
                </a:solidFill>
                <a:latin typeface="Arial" charset="0"/>
              </a:defRPr>
            </a:lvl6pPr>
            <a:lvl7pPr marL="2971800" indent="-228600" algn="ctr" eaLnBrk="0" fontAlgn="base" hangingPunct="0">
              <a:spcBef>
                <a:spcPct val="0"/>
              </a:spcBef>
              <a:spcAft>
                <a:spcPct val="0"/>
              </a:spcAft>
              <a:defRPr sz="800" b="1">
                <a:solidFill>
                  <a:schemeClr val="tx1"/>
                </a:solidFill>
                <a:latin typeface="Arial" charset="0"/>
              </a:defRPr>
            </a:lvl7pPr>
            <a:lvl8pPr marL="3429000" indent="-228600" algn="ctr" eaLnBrk="0" fontAlgn="base" hangingPunct="0">
              <a:spcBef>
                <a:spcPct val="0"/>
              </a:spcBef>
              <a:spcAft>
                <a:spcPct val="0"/>
              </a:spcAft>
              <a:defRPr sz="800" b="1">
                <a:solidFill>
                  <a:schemeClr val="tx1"/>
                </a:solidFill>
                <a:latin typeface="Arial" charset="0"/>
              </a:defRPr>
            </a:lvl8pPr>
            <a:lvl9pPr marL="3886200" indent="-228600" algn="ctr" eaLnBrk="0" fontAlgn="base" hangingPunct="0">
              <a:spcBef>
                <a:spcPct val="0"/>
              </a:spcBef>
              <a:spcAft>
                <a:spcPct val="0"/>
              </a:spcAft>
              <a:defRPr sz="800" b="1">
                <a:solidFill>
                  <a:schemeClr val="tx1"/>
                </a:solidFill>
                <a:latin typeface="Arial" charset="0"/>
              </a:defRPr>
            </a:lvl9pPr>
          </a:lstStyle>
          <a:p>
            <a:pPr>
              <a:spcBef>
                <a:spcPct val="50000"/>
              </a:spcBef>
              <a:defRPr/>
            </a:pPr>
            <a:fld id="{4A2E806B-69CD-441B-8D7C-C88AA3980D9C}" type="slidenum">
              <a:rPr lang="en-US" sz="1000" b="0" smtClean="0">
                <a:solidFill>
                  <a:srgbClr val="336699"/>
                </a:solidFill>
              </a:rPr>
              <a:pPr>
                <a:spcBef>
                  <a:spcPct val="50000"/>
                </a:spcBef>
                <a:defRPr/>
              </a:pPr>
              <a:t>‹#›</a:t>
            </a:fld>
            <a:endParaRPr lang="en-US" sz="1000" b="0" dirty="0" smtClean="0">
              <a:solidFill>
                <a:srgbClr val="336699"/>
              </a:solidFill>
            </a:endParaRPr>
          </a:p>
        </p:txBody>
      </p:sp>
      <p:pic>
        <p:nvPicPr>
          <p:cNvPr id="1028" name="Picture 4" descr="header11"/>
          <p:cNvPicPr>
            <a:picLocks noChangeAspect="1" noChangeArrowheads="1"/>
          </p:cNvPicPr>
          <p:nvPr/>
        </p:nvPicPr>
        <p:blipFill>
          <a:blip r:embed="rId14" cstate="print"/>
          <a:srcRect/>
          <a:stretch>
            <a:fillRect/>
          </a:stretch>
        </p:blipFill>
        <p:spPr bwMode="auto">
          <a:xfrm>
            <a:off x="0" y="2"/>
            <a:ext cx="9144000" cy="1154113"/>
          </a:xfrm>
          <a:prstGeom prst="rect">
            <a:avLst/>
          </a:prstGeom>
          <a:noFill/>
          <a:ln w="9525">
            <a:noFill/>
            <a:miter lim="800000"/>
            <a:headEnd/>
            <a:tailEnd/>
          </a:ln>
        </p:spPr>
      </p:pic>
      <p:sp>
        <p:nvSpPr>
          <p:cNvPr id="1029" name="Rectangle 5"/>
          <p:cNvSpPr>
            <a:spLocks noGrp="1" noChangeArrowheads="1"/>
          </p:cNvSpPr>
          <p:nvPr>
            <p:ph type="title"/>
          </p:nvPr>
        </p:nvSpPr>
        <p:spPr bwMode="auto">
          <a:xfrm>
            <a:off x="1158875" y="152400"/>
            <a:ext cx="7315200" cy="914400"/>
          </a:xfrm>
          <a:prstGeom prst="rect">
            <a:avLst/>
          </a:prstGeom>
          <a:noFill/>
          <a:ln w="9525">
            <a:noFill/>
            <a:miter lim="800000"/>
            <a:headEnd/>
            <a:tailEnd/>
          </a:ln>
        </p:spPr>
        <p:txBody>
          <a:bodyPr vert="horz" wrap="square" lIns="91376" tIns="45688" rIns="91376" bIns="45688"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065"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transition spd="med"/>
  <p:txStyles>
    <p:titleStyle>
      <a:lvl1pPr algn="l" rtl="0" eaLnBrk="0" fontAlgn="base" hangingPunct="0">
        <a:spcBef>
          <a:spcPct val="0"/>
        </a:spcBef>
        <a:spcAft>
          <a:spcPct val="0"/>
        </a:spcAft>
        <a:defRPr sz="2300" b="1">
          <a:solidFill>
            <a:srgbClr val="336699"/>
          </a:solidFill>
          <a:latin typeface="+mj-lt"/>
          <a:ea typeface="+mj-ea"/>
          <a:cs typeface="+mj-cs"/>
        </a:defRPr>
      </a:lvl1pPr>
      <a:lvl2pPr algn="l" rtl="0" eaLnBrk="0" fontAlgn="base" hangingPunct="0">
        <a:spcBef>
          <a:spcPct val="0"/>
        </a:spcBef>
        <a:spcAft>
          <a:spcPct val="0"/>
        </a:spcAft>
        <a:defRPr sz="2300" b="1">
          <a:solidFill>
            <a:srgbClr val="336699"/>
          </a:solidFill>
          <a:latin typeface="Arial" charset="0"/>
        </a:defRPr>
      </a:lvl2pPr>
      <a:lvl3pPr algn="l" rtl="0" eaLnBrk="0" fontAlgn="base" hangingPunct="0">
        <a:spcBef>
          <a:spcPct val="0"/>
        </a:spcBef>
        <a:spcAft>
          <a:spcPct val="0"/>
        </a:spcAft>
        <a:defRPr sz="2300" b="1">
          <a:solidFill>
            <a:srgbClr val="336699"/>
          </a:solidFill>
          <a:latin typeface="Arial" charset="0"/>
        </a:defRPr>
      </a:lvl3pPr>
      <a:lvl4pPr algn="l" rtl="0" eaLnBrk="0" fontAlgn="base" hangingPunct="0">
        <a:spcBef>
          <a:spcPct val="0"/>
        </a:spcBef>
        <a:spcAft>
          <a:spcPct val="0"/>
        </a:spcAft>
        <a:defRPr sz="2300" b="1">
          <a:solidFill>
            <a:srgbClr val="336699"/>
          </a:solidFill>
          <a:latin typeface="Arial" charset="0"/>
        </a:defRPr>
      </a:lvl4pPr>
      <a:lvl5pPr algn="l" rtl="0" eaLnBrk="0" fontAlgn="base" hangingPunct="0">
        <a:spcBef>
          <a:spcPct val="0"/>
        </a:spcBef>
        <a:spcAft>
          <a:spcPct val="0"/>
        </a:spcAft>
        <a:defRPr sz="2300" b="1">
          <a:solidFill>
            <a:srgbClr val="336699"/>
          </a:solidFill>
          <a:latin typeface="Arial" charset="0"/>
        </a:defRPr>
      </a:lvl5pPr>
      <a:lvl6pPr marL="410195" algn="l" defTabSz="914394" rtl="0" eaLnBrk="1" fontAlgn="base" hangingPunct="1">
        <a:spcBef>
          <a:spcPct val="0"/>
        </a:spcBef>
        <a:spcAft>
          <a:spcPct val="0"/>
        </a:spcAft>
        <a:defRPr sz="2300" b="1">
          <a:solidFill>
            <a:srgbClr val="336699"/>
          </a:solidFill>
          <a:latin typeface="Arial" charset="0"/>
        </a:defRPr>
      </a:lvl6pPr>
      <a:lvl7pPr marL="820391" algn="l" defTabSz="914394" rtl="0" eaLnBrk="1" fontAlgn="base" hangingPunct="1">
        <a:spcBef>
          <a:spcPct val="0"/>
        </a:spcBef>
        <a:spcAft>
          <a:spcPct val="0"/>
        </a:spcAft>
        <a:defRPr sz="2300" b="1">
          <a:solidFill>
            <a:srgbClr val="336699"/>
          </a:solidFill>
          <a:latin typeface="Arial" charset="0"/>
        </a:defRPr>
      </a:lvl7pPr>
      <a:lvl8pPr marL="1230586" algn="l" defTabSz="914394" rtl="0" eaLnBrk="1" fontAlgn="base" hangingPunct="1">
        <a:spcBef>
          <a:spcPct val="0"/>
        </a:spcBef>
        <a:spcAft>
          <a:spcPct val="0"/>
        </a:spcAft>
        <a:defRPr sz="2300" b="1">
          <a:solidFill>
            <a:srgbClr val="336699"/>
          </a:solidFill>
          <a:latin typeface="Arial" charset="0"/>
        </a:defRPr>
      </a:lvl8pPr>
      <a:lvl9pPr marL="1640781" algn="l" defTabSz="914394" rtl="0" eaLnBrk="1" fontAlgn="base" hangingPunct="1">
        <a:spcBef>
          <a:spcPct val="0"/>
        </a:spcBef>
        <a:spcAft>
          <a:spcPct val="0"/>
        </a:spcAft>
        <a:defRPr sz="2300" b="1">
          <a:solidFill>
            <a:srgbClr val="336699"/>
          </a:solidFill>
          <a:latin typeface="Arial" charset="0"/>
        </a:defRPr>
      </a:lvl9pPr>
    </p:titleStyle>
    <p:bodyStyle>
      <a:lvl1pPr marL="342820" indent="-342820" algn="l" rtl="0" eaLnBrk="0" fontAlgn="base" hangingPunct="0">
        <a:spcBef>
          <a:spcPct val="20000"/>
        </a:spcBef>
        <a:spcAft>
          <a:spcPct val="0"/>
        </a:spcAft>
        <a:buFont typeface="Wingdings" pitchFamily="2" charset="2"/>
        <a:buChar char="§"/>
        <a:defRPr sz="2000">
          <a:solidFill>
            <a:schemeClr val="tx1"/>
          </a:solidFill>
          <a:latin typeface="+mj-lt"/>
          <a:ea typeface="+mn-ea"/>
          <a:cs typeface="+mn-cs"/>
        </a:defRPr>
      </a:lvl1pPr>
      <a:lvl2pPr marL="741190" indent="-284096" algn="l" rtl="0" eaLnBrk="0" fontAlgn="base" hangingPunct="0">
        <a:spcBef>
          <a:spcPct val="20000"/>
        </a:spcBef>
        <a:spcAft>
          <a:spcPct val="0"/>
        </a:spcAft>
        <a:buChar char="–"/>
        <a:defRPr>
          <a:solidFill>
            <a:schemeClr val="tx1"/>
          </a:solidFill>
          <a:latin typeface="+mj-lt"/>
        </a:defRPr>
      </a:lvl2pPr>
      <a:lvl3pPr marL="1141146" indent="-226961" algn="l" rtl="0" eaLnBrk="0" fontAlgn="base" hangingPunct="0">
        <a:spcBef>
          <a:spcPct val="20000"/>
        </a:spcBef>
        <a:spcAft>
          <a:spcPct val="0"/>
        </a:spcAft>
        <a:buFont typeface="Wingdings" pitchFamily="2" charset="2"/>
        <a:buChar char="§"/>
        <a:defRPr sz="1400">
          <a:solidFill>
            <a:schemeClr val="tx1"/>
          </a:solidFill>
          <a:latin typeface="+mj-lt"/>
        </a:defRPr>
      </a:lvl3pPr>
      <a:lvl4pPr marL="1598239" indent="-226961" algn="l" rtl="0" eaLnBrk="0" fontAlgn="base" hangingPunct="0">
        <a:spcBef>
          <a:spcPct val="20000"/>
        </a:spcBef>
        <a:spcAft>
          <a:spcPct val="0"/>
        </a:spcAft>
        <a:buChar char="–"/>
        <a:defRPr sz="1300">
          <a:solidFill>
            <a:schemeClr val="tx1"/>
          </a:solidFill>
          <a:latin typeface="+mj-lt"/>
        </a:defRPr>
      </a:lvl4pPr>
      <a:lvl5pPr marL="2055332" indent="-226961" algn="l" rtl="0" eaLnBrk="0" fontAlgn="base" hangingPunct="0">
        <a:spcBef>
          <a:spcPct val="20000"/>
        </a:spcBef>
        <a:spcAft>
          <a:spcPct val="0"/>
        </a:spcAft>
        <a:buChar char="»"/>
        <a:defRPr sz="1100">
          <a:solidFill>
            <a:schemeClr val="tx1"/>
          </a:solidFill>
          <a:latin typeface="+mj-lt"/>
        </a:defRPr>
      </a:lvl5pPr>
      <a:lvl6pPr marL="2466868" indent="-227888" algn="l" defTabSz="914394" rtl="0" eaLnBrk="1" fontAlgn="base" hangingPunct="1">
        <a:spcBef>
          <a:spcPct val="20000"/>
        </a:spcBef>
        <a:spcAft>
          <a:spcPct val="0"/>
        </a:spcAft>
        <a:buChar char="»"/>
        <a:defRPr sz="1100">
          <a:solidFill>
            <a:schemeClr val="tx1"/>
          </a:solidFill>
          <a:latin typeface="+mn-lt"/>
        </a:defRPr>
      </a:lvl6pPr>
      <a:lvl7pPr marL="2877064" indent="-227888" algn="l" defTabSz="914394" rtl="0" eaLnBrk="1" fontAlgn="base" hangingPunct="1">
        <a:spcBef>
          <a:spcPct val="20000"/>
        </a:spcBef>
        <a:spcAft>
          <a:spcPct val="0"/>
        </a:spcAft>
        <a:buChar char="»"/>
        <a:defRPr sz="1100">
          <a:solidFill>
            <a:schemeClr val="tx1"/>
          </a:solidFill>
          <a:latin typeface="+mn-lt"/>
        </a:defRPr>
      </a:lvl7pPr>
      <a:lvl8pPr marL="3287261" indent="-227888" algn="l" defTabSz="914394" rtl="0" eaLnBrk="1" fontAlgn="base" hangingPunct="1">
        <a:spcBef>
          <a:spcPct val="20000"/>
        </a:spcBef>
        <a:spcAft>
          <a:spcPct val="0"/>
        </a:spcAft>
        <a:buChar char="»"/>
        <a:defRPr sz="1100">
          <a:solidFill>
            <a:schemeClr val="tx1"/>
          </a:solidFill>
          <a:latin typeface="+mn-lt"/>
        </a:defRPr>
      </a:lvl8pPr>
      <a:lvl9pPr marL="3697455" indent="-227888" algn="l" defTabSz="914394" rtl="0" eaLnBrk="1" fontAlgn="base" hangingPunct="1">
        <a:spcBef>
          <a:spcPct val="20000"/>
        </a:spcBef>
        <a:spcAft>
          <a:spcPct val="0"/>
        </a:spcAft>
        <a:buChar char="»"/>
        <a:defRPr sz="1100">
          <a:solidFill>
            <a:schemeClr val="tx1"/>
          </a:solidFill>
          <a:latin typeface="+mn-lt"/>
        </a:defRPr>
      </a:lvl9pPr>
    </p:bodyStyle>
    <p:otherStyle>
      <a:defPPr>
        <a:defRPr lang="en-US"/>
      </a:defPPr>
      <a:lvl1pPr marL="0" algn="l" defTabSz="820391" rtl="0" eaLnBrk="1" latinLnBrk="0" hangingPunct="1">
        <a:defRPr sz="1600" kern="1200">
          <a:solidFill>
            <a:schemeClr val="tx1"/>
          </a:solidFill>
          <a:latin typeface="+mn-lt"/>
          <a:ea typeface="+mn-ea"/>
          <a:cs typeface="+mn-cs"/>
        </a:defRPr>
      </a:lvl1pPr>
      <a:lvl2pPr marL="410195" algn="l" defTabSz="820391" rtl="0" eaLnBrk="1" latinLnBrk="0" hangingPunct="1">
        <a:defRPr sz="1600" kern="1200">
          <a:solidFill>
            <a:schemeClr val="tx1"/>
          </a:solidFill>
          <a:latin typeface="+mn-lt"/>
          <a:ea typeface="+mn-ea"/>
          <a:cs typeface="+mn-cs"/>
        </a:defRPr>
      </a:lvl2pPr>
      <a:lvl3pPr marL="820391" algn="l" defTabSz="820391" rtl="0" eaLnBrk="1" latinLnBrk="0" hangingPunct="1">
        <a:defRPr sz="1600" kern="1200">
          <a:solidFill>
            <a:schemeClr val="tx1"/>
          </a:solidFill>
          <a:latin typeface="+mn-lt"/>
          <a:ea typeface="+mn-ea"/>
          <a:cs typeface="+mn-cs"/>
        </a:defRPr>
      </a:lvl3pPr>
      <a:lvl4pPr marL="1230586" algn="l" defTabSz="820391" rtl="0" eaLnBrk="1" latinLnBrk="0" hangingPunct="1">
        <a:defRPr sz="1600" kern="1200">
          <a:solidFill>
            <a:schemeClr val="tx1"/>
          </a:solidFill>
          <a:latin typeface="+mn-lt"/>
          <a:ea typeface="+mn-ea"/>
          <a:cs typeface="+mn-cs"/>
        </a:defRPr>
      </a:lvl4pPr>
      <a:lvl5pPr marL="1640781" algn="l" defTabSz="820391" rtl="0" eaLnBrk="1" latinLnBrk="0" hangingPunct="1">
        <a:defRPr sz="1600" kern="1200">
          <a:solidFill>
            <a:schemeClr val="tx1"/>
          </a:solidFill>
          <a:latin typeface="+mn-lt"/>
          <a:ea typeface="+mn-ea"/>
          <a:cs typeface="+mn-cs"/>
        </a:defRPr>
      </a:lvl5pPr>
      <a:lvl6pPr marL="2050976" algn="l" defTabSz="820391" rtl="0" eaLnBrk="1" latinLnBrk="0" hangingPunct="1">
        <a:defRPr sz="1600" kern="1200">
          <a:solidFill>
            <a:schemeClr val="tx1"/>
          </a:solidFill>
          <a:latin typeface="+mn-lt"/>
          <a:ea typeface="+mn-ea"/>
          <a:cs typeface="+mn-cs"/>
        </a:defRPr>
      </a:lvl6pPr>
      <a:lvl7pPr marL="2461173" algn="l" defTabSz="820391" rtl="0" eaLnBrk="1" latinLnBrk="0" hangingPunct="1">
        <a:defRPr sz="1600" kern="1200">
          <a:solidFill>
            <a:schemeClr val="tx1"/>
          </a:solidFill>
          <a:latin typeface="+mn-lt"/>
          <a:ea typeface="+mn-ea"/>
          <a:cs typeface="+mn-cs"/>
        </a:defRPr>
      </a:lvl7pPr>
      <a:lvl8pPr marL="2871367" algn="l" defTabSz="820391" rtl="0" eaLnBrk="1" latinLnBrk="0" hangingPunct="1">
        <a:defRPr sz="1600" kern="1200">
          <a:solidFill>
            <a:schemeClr val="tx1"/>
          </a:solidFill>
          <a:latin typeface="+mn-lt"/>
          <a:ea typeface="+mn-ea"/>
          <a:cs typeface="+mn-cs"/>
        </a:defRPr>
      </a:lvl8pPr>
      <a:lvl9pPr marL="3281562" algn="l" defTabSz="82039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82030" tIns="41015" rIns="82030" bIns="41015"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82030" tIns="41015" rIns="82030" bIns="410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82030" tIns="41015" rIns="82030" bIns="41015" rtlCol="0" anchor="ctr"/>
          <a:lstStyle>
            <a:lvl1pPr algn="l" eaLnBrk="0" hangingPunct="0">
              <a:defRPr sz="1100">
                <a:solidFill>
                  <a:schemeClr val="tx1">
                    <a:tint val="75000"/>
                  </a:schemeClr>
                </a:solidFill>
                <a:cs typeface="+mn-cs"/>
              </a:defRPr>
            </a:lvl1pPr>
          </a:lstStyle>
          <a:p>
            <a:pPr>
              <a:defRPr/>
            </a:pPr>
            <a:fld id="{E95EC246-956E-4ACA-A988-4BC430CD8B1D}" type="datetimeFigureOut">
              <a:rPr lang="en-US"/>
              <a:pPr>
                <a:defRPr/>
              </a:pPr>
              <a:t>11/26/2012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82030" tIns="41015" rIns="82030" bIns="41015" rtlCol="0" anchor="ctr"/>
          <a:lstStyle>
            <a:lvl1pPr algn="ctr" eaLnBrk="0" hangingPunct="0">
              <a:defRPr sz="1100">
                <a:solidFill>
                  <a:schemeClr val="tx1">
                    <a:tint val="75000"/>
                  </a:schemeClr>
                </a:solidFill>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82030" tIns="41015" rIns="82030" bIns="41015" rtlCol="0" anchor="ctr"/>
          <a:lstStyle>
            <a:lvl1pPr algn="r" eaLnBrk="0" hangingPunct="0">
              <a:defRPr sz="1100">
                <a:solidFill>
                  <a:schemeClr val="tx1">
                    <a:tint val="75000"/>
                  </a:schemeClr>
                </a:solidFill>
                <a:cs typeface="+mn-cs"/>
              </a:defRPr>
            </a:lvl1pPr>
          </a:lstStyle>
          <a:p>
            <a:pPr>
              <a:defRPr/>
            </a:pPr>
            <a:fld id="{42DDEEBA-CDAD-495F-B238-129F336CF7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ransition spd="med"/>
  <p:txStyles>
    <p:titleStyle>
      <a:lvl1pPr algn="ctr" rtl="0" eaLnBrk="0" fontAlgn="base" hangingPunct="0">
        <a:spcBef>
          <a:spcPct val="0"/>
        </a:spcBef>
        <a:spcAft>
          <a:spcPct val="0"/>
        </a:spcAft>
        <a:defRPr sz="3900" kern="1200">
          <a:solidFill>
            <a:schemeClr val="tx1"/>
          </a:solidFill>
          <a:latin typeface="+mj-lt"/>
          <a:ea typeface="+mj-ea"/>
          <a:cs typeface="+mj-cs"/>
        </a:defRPr>
      </a:lvl1pPr>
      <a:lvl2pPr algn="ctr" rtl="0" eaLnBrk="0" fontAlgn="base" hangingPunct="0">
        <a:spcBef>
          <a:spcPct val="0"/>
        </a:spcBef>
        <a:spcAft>
          <a:spcPct val="0"/>
        </a:spcAft>
        <a:defRPr sz="3900">
          <a:solidFill>
            <a:schemeClr val="tx1"/>
          </a:solidFill>
          <a:latin typeface="Calibri" pitchFamily="34" charset="0"/>
        </a:defRPr>
      </a:lvl2pPr>
      <a:lvl3pPr algn="ctr" rtl="0" eaLnBrk="0" fontAlgn="base" hangingPunct="0">
        <a:spcBef>
          <a:spcPct val="0"/>
        </a:spcBef>
        <a:spcAft>
          <a:spcPct val="0"/>
        </a:spcAft>
        <a:defRPr sz="3900">
          <a:solidFill>
            <a:schemeClr val="tx1"/>
          </a:solidFill>
          <a:latin typeface="Calibri" pitchFamily="34" charset="0"/>
        </a:defRPr>
      </a:lvl3pPr>
      <a:lvl4pPr algn="ctr" rtl="0" eaLnBrk="0" fontAlgn="base" hangingPunct="0">
        <a:spcBef>
          <a:spcPct val="0"/>
        </a:spcBef>
        <a:spcAft>
          <a:spcPct val="0"/>
        </a:spcAft>
        <a:defRPr sz="3900">
          <a:solidFill>
            <a:schemeClr val="tx1"/>
          </a:solidFill>
          <a:latin typeface="Calibri" pitchFamily="34" charset="0"/>
        </a:defRPr>
      </a:lvl4pPr>
      <a:lvl5pPr algn="ctr" rtl="0" eaLnBrk="0" fontAlgn="base" hangingPunct="0">
        <a:spcBef>
          <a:spcPct val="0"/>
        </a:spcBef>
        <a:spcAft>
          <a:spcPct val="0"/>
        </a:spcAft>
        <a:defRPr sz="3900">
          <a:solidFill>
            <a:schemeClr val="tx1"/>
          </a:solidFill>
          <a:latin typeface="Calibri" pitchFamily="34" charset="0"/>
        </a:defRPr>
      </a:lvl5pPr>
      <a:lvl6pPr marL="410147" algn="ctr" rtl="0" eaLnBrk="1" fontAlgn="base" hangingPunct="1">
        <a:spcBef>
          <a:spcPct val="0"/>
        </a:spcBef>
        <a:spcAft>
          <a:spcPct val="0"/>
        </a:spcAft>
        <a:defRPr sz="3900">
          <a:solidFill>
            <a:schemeClr val="tx1"/>
          </a:solidFill>
          <a:latin typeface="Calibri" pitchFamily="34" charset="0"/>
        </a:defRPr>
      </a:lvl6pPr>
      <a:lvl7pPr marL="820295" algn="ctr" rtl="0" eaLnBrk="1" fontAlgn="base" hangingPunct="1">
        <a:spcBef>
          <a:spcPct val="0"/>
        </a:spcBef>
        <a:spcAft>
          <a:spcPct val="0"/>
        </a:spcAft>
        <a:defRPr sz="3900">
          <a:solidFill>
            <a:schemeClr val="tx1"/>
          </a:solidFill>
          <a:latin typeface="Calibri" pitchFamily="34" charset="0"/>
        </a:defRPr>
      </a:lvl7pPr>
      <a:lvl8pPr marL="1230442" algn="ctr" rtl="0" eaLnBrk="1" fontAlgn="base" hangingPunct="1">
        <a:spcBef>
          <a:spcPct val="0"/>
        </a:spcBef>
        <a:spcAft>
          <a:spcPct val="0"/>
        </a:spcAft>
        <a:defRPr sz="3900">
          <a:solidFill>
            <a:schemeClr val="tx1"/>
          </a:solidFill>
          <a:latin typeface="Calibri" pitchFamily="34" charset="0"/>
        </a:defRPr>
      </a:lvl8pPr>
      <a:lvl9pPr marL="1640589" algn="ctr" rtl="0" eaLnBrk="1" fontAlgn="base" hangingPunct="1">
        <a:spcBef>
          <a:spcPct val="0"/>
        </a:spcBef>
        <a:spcAft>
          <a:spcPct val="0"/>
        </a:spcAft>
        <a:defRPr sz="3900">
          <a:solidFill>
            <a:schemeClr val="tx1"/>
          </a:solidFill>
          <a:latin typeface="Calibri" pitchFamily="34" charset="0"/>
        </a:defRPr>
      </a:lvl9pPr>
    </p:titleStyle>
    <p:bodyStyle>
      <a:lvl1pPr marL="306318" indent="-306318" algn="l" rtl="0" eaLnBrk="0" fontAlgn="base" hangingPunct="0">
        <a:spcBef>
          <a:spcPct val="20000"/>
        </a:spcBef>
        <a:spcAft>
          <a:spcPct val="0"/>
        </a:spcAft>
        <a:buFont typeface="Arial" charset="0"/>
        <a:buChar char="•"/>
        <a:defRPr sz="2900" kern="1200">
          <a:solidFill>
            <a:schemeClr val="tx1"/>
          </a:solidFill>
          <a:latin typeface="+mn-lt"/>
          <a:ea typeface="+mn-ea"/>
          <a:cs typeface="+mn-cs"/>
        </a:defRPr>
      </a:lvl1pPr>
      <a:lvl2pPr marL="665008" indent="-255528" algn="l" rtl="0" eaLnBrk="0" fontAlgn="base" hangingPunct="0">
        <a:spcBef>
          <a:spcPct val="20000"/>
        </a:spcBef>
        <a:spcAft>
          <a:spcPct val="0"/>
        </a:spcAft>
        <a:buFont typeface="Arial" charset="0"/>
        <a:buChar char="–"/>
        <a:defRPr sz="2500" kern="1200">
          <a:solidFill>
            <a:schemeClr val="tx1"/>
          </a:solidFill>
          <a:latin typeface="+mn-lt"/>
          <a:ea typeface="+mn-ea"/>
          <a:cs typeface="+mn-cs"/>
        </a:defRPr>
      </a:lvl2pPr>
      <a:lvl3pPr marL="1025285" indent="-20474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34764" indent="-20474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1844243" indent="-20474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255811" indent="-205074" algn="l" defTabSz="820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5958" indent="-205074" algn="l" defTabSz="820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6108" indent="-205074" algn="l" defTabSz="820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6253" indent="-205074" algn="l" defTabSz="820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295" rtl="0" eaLnBrk="1" latinLnBrk="0" hangingPunct="1">
        <a:defRPr sz="1600" kern="1200">
          <a:solidFill>
            <a:schemeClr val="tx1"/>
          </a:solidFill>
          <a:latin typeface="+mn-lt"/>
          <a:ea typeface="+mn-ea"/>
          <a:cs typeface="+mn-cs"/>
        </a:defRPr>
      </a:lvl1pPr>
      <a:lvl2pPr marL="410147" algn="l" defTabSz="820295" rtl="0" eaLnBrk="1" latinLnBrk="0" hangingPunct="1">
        <a:defRPr sz="1600" kern="1200">
          <a:solidFill>
            <a:schemeClr val="tx1"/>
          </a:solidFill>
          <a:latin typeface="+mn-lt"/>
          <a:ea typeface="+mn-ea"/>
          <a:cs typeface="+mn-cs"/>
        </a:defRPr>
      </a:lvl2pPr>
      <a:lvl3pPr marL="820295" algn="l" defTabSz="820295" rtl="0" eaLnBrk="1" latinLnBrk="0" hangingPunct="1">
        <a:defRPr sz="1600" kern="1200">
          <a:solidFill>
            <a:schemeClr val="tx1"/>
          </a:solidFill>
          <a:latin typeface="+mn-lt"/>
          <a:ea typeface="+mn-ea"/>
          <a:cs typeface="+mn-cs"/>
        </a:defRPr>
      </a:lvl3pPr>
      <a:lvl4pPr marL="1230442" algn="l" defTabSz="820295" rtl="0" eaLnBrk="1" latinLnBrk="0" hangingPunct="1">
        <a:defRPr sz="1600" kern="1200">
          <a:solidFill>
            <a:schemeClr val="tx1"/>
          </a:solidFill>
          <a:latin typeface="+mn-lt"/>
          <a:ea typeface="+mn-ea"/>
          <a:cs typeface="+mn-cs"/>
        </a:defRPr>
      </a:lvl4pPr>
      <a:lvl5pPr marL="1640589" algn="l" defTabSz="820295" rtl="0" eaLnBrk="1" latinLnBrk="0" hangingPunct="1">
        <a:defRPr sz="1600" kern="1200">
          <a:solidFill>
            <a:schemeClr val="tx1"/>
          </a:solidFill>
          <a:latin typeface="+mn-lt"/>
          <a:ea typeface="+mn-ea"/>
          <a:cs typeface="+mn-cs"/>
        </a:defRPr>
      </a:lvl5pPr>
      <a:lvl6pPr marL="2050736" algn="l" defTabSz="820295" rtl="0" eaLnBrk="1" latinLnBrk="0" hangingPunct="1">
        <a:defRPr sz="1600" kern="1200">
          <a:solidFill>
            <a:schemeClr val="tx1"/>
          </a:solidFill>
          <a:latin typeface="+mn-lt"/>
          <a:ea typeface="+mn-ea"/>
          <a:cs typeface="+mn-cs"/>
        </a:defRPr>
      </a:lvl6pPr>
      <a:lvl7pPr marL="2460885" algn="l" defTabSz="820295" rtl="0" eaLnBrk="1" latinLnBrk="0" hangingPunct="1">
        <a:defRPr sz="1600" kern="1200">
          <a:solidFill>
            <a:schemeClr val="tx1"/>
          </a:solidFill>
          <a:latin typeface="+mn-lt"/>
          <a:ea typeface="+mn-ea"/>
          <a:cs typeface="+mn-cs"/>
        </a:defRPr>
      </a:lvl7pPr>
      <a:lvl8pPr marL="2871031" algn="l" defTabSz="820295" rtl="0" eaLnBrk="1" latinLnBrk="0" hangingPunct="1">
        <a:defRPr sz="1600" kern="1200">
          <a:solidFill>
            <a:schemeClr val="tx1"/>
          </a:solidFill>
          <a:latin typeface="+mn-lt"/>
          <a:ea typeface="+mn-ea"/>
          <a:cs typeface="+mn-cs"/>
        </a:defRPr>
      </a:lvl8pPr>
      <a:lvl9pPr marL="3281178" algn="l" defTabSz="82029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04802" y="1509713"/>
            <a:ext cx="8512175" cy="4454525"/>
          </a:xfrm>
          <a:prstGeom prst="rect">
            <a:avLst/>
          </a:prstGeom>
          <a:noFill/>
          <a:ln w="9525">
            <a:noFill/>
            <a:miter lim="800000"/>
            <a:headEnd/>
            <a:tailEnd/>
          </a:ln>
        </p:spPr>
        <p:txBody>
          <a:bodyPr vert="horz" wrap="square" lIns="91301" tIns="45652" rIns="91301" bIns="456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ext Box 3"/>
          <p:cNvSpPr txBox="1">
            <a:spLocks noChangeArrowheads="1"/>
          </p:cNvSpPr>
          <p:nvPr/>
        </p:nvSpPr>
        <p:spPr bwMode="auto">
          <a:xfrm>
            <a:off x="8604250" y="6461134"/>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01" tIns="45652" rIns="91301" bIns="45652">
            <a:spAutoFit/>
          </a:bodyPr>
          <a:lstStyle>
            <a:lvl1pPr>
              <a:defRPr sz="800" b="1">
                <a:solidFill>
                  <a:schemeClr val="tx1"/>
                </a:solidFill>
                <a:latin typeface="Arial" charset="0"/>
              </a:defRPr>
            </a:lvl1pPr>
            <a:lvl2pPr marL="742950" indent="-285750">
              <a:defRPr sz="800" b="1">
                <a:solidFill>
                  <a:schemeClr val="tx1"/>
                </a:solidFill>
                <a:latin typeface="Arial" charset="0"/>
              </a:defRPr>
            </a:lvl2pPr>
            <a:lvl3pPr marL="1143000" indent="-228600">
              <a:defRPr sz="800" b="1">
                <a:solidFill>
                  <a:schemeClr val="tx1"/>
                </a:solidFill>
                <a:latin typeface="Arial" charset="0"/>
              </a:defRPr>
            </a:lvl3pPr>
            <a:lvl4pPr marL="1600200" indent="-228600">
              <a:defRPr sz="800" b="1">
                <a:solidFill>
                  <a:schemeClr val="tx1"/>
                </a:solidFill>
                <a:latin typeface="Arial" charset="0"/>
              </a:defRPr>
            </a:lvl4pPr>
            <a:lvl5pPr marL="2057400" indent="-228600">
              <a:defRPr sz="800" b="1">
                <a:solidFill>
                  <a:schemeClr val="tx1"/>
                </a:solidFill>
                <a:latin typeface="Arial" charset="0"/>
              </a:defRPr>
            </a:lvl5pPr>
            <a:lvl6pPr marL="2514600" indent="-228600" algn="ctr" eaLnBrk="0" fontAlgn="base" hangingPunct="0">
              <a:spcBef>
                <a:spcPct val="0"/>
              </a:spcBef>
              <a:spcAft>
                <a:spcPct val="0"/>
              </a:spcAft>
              <a:defRPr sz="800" b="1">
                <a:solidFill>
                  <a:schemeClr val="tx1"/>
                </a:solidFill>
                <a:latin typeface="Arial" charset="0"/>
              </a:defRPr>
            </a:lvl6pPr>
            <a:lvl7pPr marL="2971800" indent="-228600" algn="ctr" eaLnBrk="0" fontAlgn="base" hangingPunct="0">
              <a:spcBef>
                <a:spcPct val="0"/>
              </a:spcBef>
              <a:spcAft>
                <a:spcPct val="0"/>
              </a:spcAft>
              <a:defRPr sz="800" b="1">
                <a:solidFill>
                  <a:schemeClr val="tx1"/>
                </a:solidFill>
                <a:latin typeface="Arial" charset="0"/>
              </a:defRPr>
            </a:lvl7pPr>
            <a:lvl8pPr marL="3429000" indent="-228600" algn="ctr" eaLnBrk="0" fontAlgn="base" hangingPunct="0">
              <a:spcBef>
                <a:spcPct val="0"/>
              </a:spcBef>
              <a:spcAft>
                <a:spcPct val="0"/>
              </a:spcAft>
              <a:defRPr sz="800" b="1">
                <a:solidFill>
                  <a:schemeClr val="tx1"/>
                </a:solidFill>
                <a:latin typeface="Arial" charset="0"/>
              </a:defRPr>
            </a:lvl8pPr>
            <a:lvl9pPr marL="3886200" indent="-228600" algn="ctr" eaLnBrk="0" fontAlgn="base" hangingPunct="0">
              <a:spcBef>
                <a:spcPct val="0"/>
              </a:spcBef>
              <a:spcAft>
                <a:spcPct val="0"/>
              </a:spcAft>
              <a:defRPr sz="800" b="1">
                <a:solidFill>
                  <a:schemeClr val="tx1"/>
                </a:solidFill>
                <a:latin typeface="Arial" charset="0"/>
              </a:defRPr>
            </a:lvl9pPr>
          </a:lstStyle>
          <a:p>
            <a:pPr>
              <a:spcBef>
                <a:spcPct val="50000"/>
              </a:spcBef>
              <a:defRPr/>
            </a:pPr>
            <a:fld id="{4A2E806B-69CD-441B-8D7C-C88AA3980D9C}" type="slidenum">
              <a:rPr lang="en-US" sz="1000" b="0" smtClean="0">
                <a:solidFill>
                  <a:srgbClr val="336699"/>
                </a:solidFill>
                <a:cs typeface="Arial" charset="0"/>
              </a:rPr>
              <a:pPr>
                <a:spcBef>
                  <a:spcPct val="50000"/>
                </a:spcBef>
                <a:defRPr/>
              </a:pPr>
              <a:t>‹#›</a:t>
            </a:fld>
            <a:endParaRPr lang="en-US" sz="1000" b="0" dirty="0" smtClean="0">
              <a:solidFill>
                <a:srgbClr val="336699"/>
              </a:solidFill>
              <a:cs typeface="Arial" charset="0"/>
            </a:endParaRPr>
          </a:p>
        </p:txBody>
      </p:sp>
      <p:pic>
        <p:nvPicPr>
          <p:cNvPr id="1028" name="Picture 4" descr="header11"/>
          <p:cNvPicPr>
            <a:picLocks noChangeAspect="1" noChangeArrowheads="1"/>
          </p:cNvPicPr>
          <p:nvPr/>
        </p:nvPicPr>
        <p:blipFill>
          <a:blip r:embed="rId14" cstate="print"/>
          <a:srcRect/>
          <a:stretch>
            <a:fillRect/>
          </a:stretch>
        </p:blipFill>
        <p:spPr bwMode="auto">
          <a:xfrm>
            <a:off x="0" y="9"/>
            <a:ext cx="9144000" cy="1154113"/>
          </a:xfrm>
          <a:prstGeom prst="rect">
            <a:avLst/>
          </a:prstGeom>
          <a:noFill/>
          <a:ln w="9525">
            <a:noFill/>
            <a:miter lim="800000"/>
            <a:headEnd/>
            <a:tailEnd/>
          </a:ln>
        </p:spPr>
      </p:pic>
      <p:sp>
        <p:nvSpPr>
          <p:cNvPr id="1029" name="Rectangle 5"/>
          <p:cNvSpPr>
            <a:spLocks noGrp="1" noChangeArrowheads="1"/>
          </p:cNvSpPr>
          <p:nvPr>
            <p:ph type="title"/>
          </p:nvPr>
        </p:nvSpPr>
        <p:spPr bwMode="auto">
          <a:xfrm>
            <a:off x="1158875" y="152400"/>
            <a:ext cx="7315200" cy="914400"/>
          </a:xfrm>
          <a:prstGeom prst="rect">
            <a:avLst/>
          </a:prstGeom>
          <a:noFill/>
          <a:ln w="9525">
            <a:noFill/>
            <a:miter lim="800000"/>
            <a:headEnd/>
            <a:tailEnd/>
          </a:ln>
        </p:spPr>
        <p:txBody>
          <a:bodyPr vert="horz" wrap="square" lIns="91301" tIns="45652" rIns="91301" bIns="45652"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101602960"/>
      </p:ext>
    </p:extLst>
  </p:cSld>
  <p:clrMap bg1="lt1" tx1="dk1" bg2="lt2" tx2="dk2" accent1="accent1" accent2="accent2" accent3="accent3" accent4="accent4" accent5="accent5" accent6="accent6" hlink="hlink" folHlink="folHlink"/>
  <p:sldLayoutIdLst>
    <p:sldLayoutId id="2147484067"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Lst>
  <p:transition spd="med"/>
  <p:txStyles>
    <p:titleStyle>
      <a:lvl1pPr algn="l" rtl="0" eaLnBrk="0" fontAlgn="base" hangingPunct="0">
        <a:spcBef>
          <a:spcPct val="0"/>
        </a:spcBef>
        <a:spcAft>
          <a:spcPct val="0"/>
        </a:spcAft>
        <a:defRPr sz="2300" b="1">
          <a:solidFill>
            <a:srgbClr val="336699"/>
          </a:solidFill>
          <a:latin typeface="+mj-lt"/>
          <a:ea typeface="+mj-ea"/>
          <a:cs typeface="+mj-cs"/>
        </a:defRPr>
      </a:lvl1pPr>
      <a:lvl2pPr algn="l" rtl="0" eaLnBrk="0" fontAlgn="base" hangingPunct="0">
        <a:spcBef>
          <a:spcPct val="0"/>
        </a:spcBef>
        <a:spcAft>
          <a:spcPct val="0"/>
        </a:spcAft>
        <a:defRPr sz="2300" b="1">
          <a:solidFill>
            <a:srgbClr val="336699"/>
          </a:solidFill>
          <a:latin typeface="Arial" charset="0"/>
        </a:defRPr>
      </a:lvl2pPr>
      <a:lvl3pPr algn="l" rtl="0" eaLnBrk="0" fontAlgn="base" hangingPunct="0">
        <a:spcBef>
          <a:spcPct val="0"/>
        </a:spcBef>
        <a:spcAft>
          <a:spcPct val="0"/>
        </a:spcAft>
        <a:defRPr sz="2300" b="1">
          <a:solidFill>
            <a:srgbClr val="336699"/>
          </a:solidFill>
          <a:latin typeface="Arial" charset="0"/>
        </a:defRPr>
      </a:lvl3pPr>
      <a:lvl4pPr algn="l" rtl="0" eaLnBrk="0" fontAlgn="base" hangingPunct="0">
        <a:spcBef>
          <a:spcPct val="0"/>
        </a:spcBef>
        <a:spcAft>
          <a:spcPct val="0"/>
        </a:spcAft>
        <a:defRPr sz="2300" b="1">
          <a:solidFill>
            <a:srgbClr val="336699"/>
          </a:solidFill>
          <a:latin typeface="Arial" charset="0"/>
        </a:defRPr>
      </a:lvl4pPr>
      <a:lvl5pPr algn="l" rtl="0" eaLnBrk="0" fontAlgn="base" hangingPunct="0">
        <a:spcBef>
          <a:spcPct val="0"/>
        </a:spcBef>
        <a:spcAft>
          <a:spcPct val="0"/>
        </a:spcAft>
        <a:defRPr sz="2300" b="1">
          <a:solidFill>
            <a:srgbClr val="336699"/>
          </a:solidFill>
          <a:latin typeface="Arial" charset="0"/>
        </a:defRPr>
      </a:lvl5pPr>
      <a:lvl6pPr marL="409859" algn="l" defTabSz="913645" rtl="0" eaLnBrk="1" fontAlgn="base" hangingPunct="1">
        <a:spcBef>
          <a:spcPct val="0"/>
        </a:spcBef>
        <a:spcAft>
          <a:spcPct val="0"/>
        </a:spcAft>
        <a:defRPr sz="2300" b="1">
          <a:solidFill>
            <a:srgbClr val="336699"/>
          </a:solidFill>
          <a:latin typeface="Arial" charset="0"/>
        </a:defRPr>
      </a:lvl6pPr>
      <a:lvl7pPr marL="819719" algn="l" defTabSz="913645" rtl="0" eaLnBrk="1" fontAlgn="base" hangingPunct="1">
        <a:spcBef>
          <a:spcPct val="0"/>
        </a:spcBef>
        <a:spcAft>
          <a:spcPct val="0"/>
        </a:spcAft>
        <a:defRPr sz="2300" b="1">
          <a:solidFill>
            <a:srgbClr val="336699"/>
          </a:solidFill>
          <a:latin typeface="Arial" charset="0"/>
        </a:defRPr>
      </a:lvl7pPr>
      <a:lvl8pPr marL="1229579" algn="l" defTabSz="913645" rtl="0" eaLnBrk="1" fontAlgn="base" hangingPunct="1">
        <a:spcBef>
          <a:spcPct val="0"/>
        </a:spcBef>
        <a:spcAft>
          <a:spcPct val="0"/>
        </a:spcAft>
        <a:defRPr sz="2300" b="1">
          <a:solidFill>
            <a:srgbClr val="336699"/>
          </a:solidFill>
          <a:latin typeface="Arial" charset="0"/>
        </a:defRPr>
      </a:lvl8pPr>
      <a:lvl9pPr marL="1639439" algn="l" defTabSz="913645" rtl="0" eaLnBrk="1" fontAlgn="base" hangingPunct="1">
        <a:spcBef>
          <a:spcPct val="0"/>
        </a:spcBef>
        <a:spcAft>
          <a:spcPct val="0"/>
        </a:spcAft>
        <a:defRPr sz="2300" b="1">
          <a:solidFill>
            <a:srgbClr val="336699"/>
          </a:solidFill>
          <a:latin typeface="Arial" charset="0"/>
        </a:defRPr>
      </a:lvl9pPr>
    </p:titleStyle>
    <p:bodyStyle>
      <a:lvl1pPr marL="342539" indent="-342539" algn="l" rtl="0" eaLnBrk="0" fontAlgn="base" hangingPunct="0">
        <a:spcBef>
          <a:spcPct val="20000"/>
        </a:spcBef>
        <a:spcAft>
          <a:spcPct val="0"/>
        </a:spcAft>
        <a:buFont typeface="Wingdings" pitchFamily="2" charset="2"/>
        <a:buChar char="§"/>
        <a:defRPr sz="2000">
          <a:solidFill>
            <a:schemeClr val="tx1"/>
          </a:solidFill>
          <a:latin typeface="+mj-lt"/>
          <a:ea typeface="+mn-ea"/>
          <a:cs typeface="+mn-cs"/>
        </a:defRPr>
      </a:lvl1pPr>
      <a:lvl2pPr marL="740581" indent="-283864" algn="l" rtl="0" eaLnBrk="0" fontAlgn="base" hangingPunct="0">
        <a:spcBef>
          <a:spcPct val="20000"/>
        </a:spcBef>
        <a:spcAft>
          <a:spcPct val="0"/>
        </a:spcAft>
        <a:buChar char="–"/>
        <a:defRPr>
          <a:solidFill>
            <a:schemeClr val="tx1"/>
          </a:solidFill>
          <a:latin typeface="+mj-lt"/>
        </a:defRPr>
      </a:lvl2pPr>
      <a:lvl3pPr marL="1140213" indent="-226777" algn="l" rtl="0" eaLnBrk="0" fontAlgn="base" hangingPunct="0">
        <a:spcBef>
          <a:spcPct val="20000"/>
        </a:spcBef>
        <a:spcAft>
          <a:spcPct val="0"/>
        </a:spcAft>
        <a:buFont typeface="Wingdings" pitchFamily="2" charset="2"/>
        <a:buChar char="§"/>
        <a:defRPr sz="1400">
          <a:solidFill>
            <a:schemeClr val="tx1"/>
          </a:solidFill>
          <a:latin typeface="+mj-lt"/>
        </a:defRPr>
      </a:lvl3pPr>
      <a:lvl4pPr marL="1596932" indent="-226777" algn="l" rtl="0" eaLnBrk="0" fontAlgn="base" hangingPunct="0">
        <a:spcBef>
          <a:spcPct val="20000"/>
        </a:spcBef>
        <a:spcAft>
          <a:spcPct val="0"/>
        </a:spcAft>
        <a:buChar char="–"/>
        <a:defRPr sz="1300">
          <a:solidFill>
            <a:schemeClr val="tx1"/>
          </a:solidFill>
          <a:latin typeface="+mj-lt"/>
        </a:defRPr>
      </a:lvl4pPr>
      <a:lvl5pPr marL="2053651" indent="-226777" algn="l" rtl="0" eaLnBrk="0" fontAlgn="base" hangingPunct="0">
        <a:spcBef>
          <a:spcPct val="20000"/>
        </a:spcBef>
        <a:spcAft>
          <a:spcPct val="0"/>
        </a:spcAft>
        <a:buChar char="»"/>
        <a:defRPr sz="1100">
          <a:solidFill>
            <a:schemeClr val="tx1"/>
          </a:solidFill>
          <a:latin typeface="+mj-lt"/>
        </a:defRPr>
      </a:lvl5pPr>
      <a:lvl6pPr marL="2464846" indent="-227704" algn="l" defTabSz="913645" rtl="0" eaLnBrk="1" fontAlgn="base" hangingPunct="1">
        <a:spcBef>
          <a:spcPct val="20000"/>
        </a:spcBef>
        <a:spcAft>
          <a:spcPct val="0"/>
        </a:spcAft>
        <a:buChar char="»"/>
        <a:defRPr sz="1100">
          <a:solidFill>
            <a:schemeClr val="tx1"/>
          </a:solidFill>
          <a:latin typeface="+mn-lt"/>
        </a:defRPr>
      </a:lvl6pPr>
      <a:lvl7pPr marL="2874710" indent="-227704" algn="l" defTabSz="913645" rtl="0" eaLnBrk="1" fontAlgn="base" hangingPunct="1">
        <a:spcBef>
          <a:spcPct val="20000"/>
        </a:spcBef>
        <a:spcAft>
          <a:spcPct val="0"/>
        </a:spcAft>
        <a:buChar char="»"/>
        <a:defRPr sz="1100">
          <a:solidFill>
            <a:schemeClr val="tx1"/>
          </a:solidFill>
          <a:latin typeface="+mn-lt"/>
        </a:defRPr>
      </a:lvl7pPr>
      <a:lvl8pPr marL="3284568" indent="-227704" algn="l" defTabSz="913645" rtl="0" eaLnBrk="1" fontAlgn="base" hangingPunct="1">
        <a:spcBef>
          <a:spcPct val="20000"/>
        </a:spcBef>
        <a:spcAft>
          <a:spcPct val="0"/>
        </a:spcAft>
        <a:buChar char="»"/>
        <a:defRPr sz="1100">
          <a:solidFill>
            <a:schemeClr val="tx1"/>
          </a:solidFill>
          <a:latin typeface="+mn-lt"/>
        </a:defRPr>
      </a:lvl8pPr>
      <a:lvl9pPr marL="3694430" indent="-227704" algn="l" defTabSz="913645" rtl="0" eaLnBrk="1" fontAlgn="base" hangingPunct="1">
        <a:spcBef>
          <a:spcPct val="20000"/>
        </a:spcBef>
        <a:spcAft>
          <a:spcPct val="0"/>
        </a:spcAft>
        <a:buChar char="»"/>
        <a:defRPr sz="1100">
          <a:solidFill>
            <a:schemeClr val="tx1"/>
          </a:solidFill>
          <a:latin typeface="+mn-lt"/>
        </a:defRPr>
      </a:lvl9pPr>
    </p:bodyStyle>
    <p:otherStyle>
      <a:defPPr>
        <a:defRPr lang="en-US"/>
      </a:defPPr>
      <a:lvl1pPr marL="0" algn="l" defTabSz="819719" rtl="0" eaLnBrk="1" latinLnBrk="0" hangingPunct="1">
        <a:defRPr sz="1600" kern="1200">
          <a:solidFill>
            <a:schemeClr val="tx1"/>
          </a:solidFill>
          <a:latin typeface="+mn-lt"/>
          <a:ea typeface="+mn-ea"/>
          <a:cs typeface="+mn-cs"/>
        </a:defRPr>
      </a:lvl1pPr>
      <a:lvl2pPr marL="409859" algn="l" defTabSz="819719" rtl="0" eaLnBrk="1" latinLnBrk="0" hangingPunct="1">
        <a:defRPr sz="1600" kern="1200">
          <a:solidFill>
            <a:schemeClr val="tx1"/>
          </a:solidFill>
          <a:latin typeface="+mn-lt"/>
          <a:ea typeface="+mn-ea"/>
          <a:cs typeface="+mn-cs"/>
        </a:defRPr>
      </a:lvl2pPr>
      <a:lvl3pPr marL="819719" algn="l" defTabSz="819719" rtl="0" eaLnBrk="1" latinLnBrk="0" hangingPunct="1">
        <a:defRPr sz="1600" kern="1200">
          <a:solidFill>
            <a:schemeClr val="tx1"/>
          </a:solidFill>
          <a:latin typeface="+mn-lt"/>
          <a:ea typeface="+mn-ea"/>
          <a:cs typeface="+mn-cs"/>
        </a:defRPr>
      </a:lvl3pPr>
      <a:lvl4pPr marL="1229579" algn="l" defTabSz="819719" rtl="0" eaLnBrk="1" latinLnBrk="0" hangingPunct="1">
        <a:defRPr sz="1600" kern="1200">
          <a:solidFill>
            <a:schemeClr val="tx1"/>
          </a:solidFill>
          <a:latin typeface="+mn-lt"/>
          <a:ea typeface="+mn-ea"/>
          <a:cs typeface="+mn-cs"/>
        </a:defRPr>
      </a:lvl4pPr>
      <a:lvl5pPr marL="1639439" algn="l" defTabSz="819719" rtl="0" eaLnBrk="1" latinLnBrk="0" hangingPunct="1">
        <a:defRPr sz="1600" kern="1200">
          <a:solidFill>
            <a:schemeClr val="tx1"/>
          </a:solidFill>
          <a:latin typeface="+mn-lt"/>
          <a:ea typeface="+mn-ea"/>
          <a:cs typeface="+mn-cs"/>
        </a:defRPr>
      </a:lvl5pPr>
      <a:lvl6pPr marL="2049298" algn="l" defTabSz="819719" rtl="0" eaLnBrk="1" latinLnBrk="0" hangingPunct="1">
        <a:defRPr sz="1600" kern="1200">
          <a:solidFill>
            <a:schemeClr val="tx1"/>
          </a:solidFill>
          <a:latin typeface="+mn-lt"/>
          <a:ea typeface="+mn-ea"/>
          <a:cs typeface="+mn-cs"/>
        </a:defRPr>
      </a:lvl6pPr>
      <a:lvl7pPr marL="2459159" algn="l" defTabSz="819719" rtl="0" eaLnBrk="1" latinLnBrk="0" hangingPunct="1">
        <a:defRPr sz="1600" kern="1200">
          <a:solidFill>
            <a:schemeClr val="tx1"/>
          </a:solidFill>
          <a:latin typeface="+mn-lt"/>
          <a:ea typeface="+mn-ea"/>
          <a:cs typeface="+mn-cs"/>
        </a:defRPr>
      </a:lvl7pPr>
      <a:lvl8pPr marL="2869017" algn="l" defTabSz="819719" rtl="0" eaLnBrk="1" latinLnBrk="0" hangingPunct="1">
        <a:defRPr sz="1600" kern="1200">
          <a:solidFill>
            <a:schemeClr val="tx1"/>
          </a:solidFill>
          <a:latin typeface="+mn-lt"/>
          <a:ea typeface="+mn-ea"/>
          <a:cs typeface="+mn-cs"/>
        </a:defRPr>
      </a:lvl8pPr>
      <a:lvl9pPr marL="3278876" algn="l" defTabSz="81971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notesSlide" Target="../notesSlides/notesSlide3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notesSlide" Target="../notesSlides/notesSlide3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notesSlide" Target="../notesSlides/notesSlide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image" Target="../media/image54.png"/><Relationship Id="rId4" Type="http://schemas.openxmlformats.org/officeDocument/2006/relationships/notesSlide" Target="../notesSlides/notesSlide39.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image" Target="../media/image55.png"/><Relationship Id="rId4"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58.pn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6991350" y="4510088"/>
            <a:ext cx="93584" cy="308028"/>
          </a:xfrm>
          <a:prstGeom prst="rect">
            <a:avLst/>
          </a:prstGeom>
          <a:noFill/>
          <a:ln w="9525" algn="ctr">
            <a:noFill/>
            <a:miter lim="800000"/>
            <a:headEnd/>
            <a:tailEnd/>
          </a:ln>
          <a:effectLst/>
        </p:spPr>
        <p:txBody>
          <a:bodyPr wrap="none" lIns="45709" tIns="45709" rIns="45709" bIns="45709">
            <a:spAutoFit/>
          </a:bodyPr>
          <a:lstStyle/>
          <a:p>
            <a:pPr algn="l"/>
            <a:endParaRPr lang="en-US" sz="1400" b="0" dirty="0"/>
          </a:p>
        </p:txBody>
      </p:sp>
      <p:sp>
        <p:nvSpPr>
          <p:cNvPr id="352264" name="Rectangle 8"/>
          <p:cNvSpPr>
            <a:spLocks noGrp="1" noChangeArrowheads="1"/>
          </p:cNvSpPr>
          <p:nvPr>
            <p:ph type="subTitle" idx="1"/>
          </p:nvPr>
        </p:nvSpPr>
        <p:spPr>
          <a:xfrm>
            <a:off x="4240743" y="5156199"/>
            <a:ext cx="4676775" cy="1535546"/>
          </a:xfrm>
        </p:spPr>
        <p:txBody>
          <a:bodyPr/>
          <a:lstStyle/>
          <a:p>
            <a:pPr algn="r" eaLnBrk="1" hangingPunct="1">
              <a:defRPr/>
            </a:pPr>
            <a:r>
              <a:rPr lang="en-US" sz="2400" dirty="0" smtClean="0">
                <a:solidFill>
                  <a:schemeClr val="accent1">
                    <a:lumMod val="50000"/>
                  </a:schemeClr>
                </a:solidFill>
                <a:effectLst/>
                <a:latin typeface="Calibri" pitchFamily="34" charset="0"/>
                <a:cs typeface="Calibri" pitchFamily="34" charset="0"/>
              </a:rPr>
              <a:t>New/Updated Reports 8/01/12*</a:t>
            </a:r>
          </a:p>
          <a:p>
            <a:pPr algn="r" eaLnBrk="1" hangingPunct="1">
              <a:defRPr/>
            </a:pPr>
            <a:endParaRPr lang="en-US" sz="1200" dirty="0" smtClean="0">
              <a:solidFill>
                <a:schemeClr val="accent1">
                  <a:lumMod val="50000"/>
                </a:schemeClr>
              </a:solidFill>
              <a:effectLst/>
              <a:latin typeface="Calibri" pitchFamily="34" charset="0"/>
              <a:cs typeface="Calibri" pitchFamily="34" charset="0"/>
            </a:endParaRPr>
          </a:p>
          <a:p>
            <a:pPr algn="r" eaLnBrk="1" hangingPunct="1">
              <a:defRPr/>
            </a:pPr>
            <a:endParaRPr lang="en-US" sz="1200" dirty="0">
              <a:solidFill>
                <a:schemeClr val="accent1">
                  <a:lumMod val="50000"/>
                </a:schemeClr>
              </a:solidFill>
              <a:effectLst/>
              <a:latin typeface="Calibri" pitchFamily="34" charset="0"/>
              <a:cs typeface="Calibri" pitchFamily="34" charset="0"/>
            </a:endParaRPr>
          </a:p>
          <a:p>
            <a:pPr algn="r" eaLnBrk="1" hangingPunct="1">
              <a:defRPr/>
            </a:pPr>
            <a:endParaRPr lang="en-US" sz="1200" dirty="0" smtClean="0">
              <a:solidFill>
                <a:schemeClr val="accent1">
                  <a:lumMod val="50000"/>
                </a:schemeClr>
              </a:solidFill>
              <a:effectLst/>
              <a:latin typeface="Calibri" pitchFamily="34" charset="0"/>
              <a:cs typeface="Calibri" pitchFamily="34" charset="0"/>
            </a:endParaRPr>
          </a:p>
          <a:p>
            <a:pPr algn="r" eaLnBrk="1" hangingPunct="1">
              <a:defRPr/>
            </a:pPr>
            <a:endParaRPr lang="en-US" sz="1200" dirty="0">
              <a:solidFill>
                <a:schemeClr val="accent1">
                  <a:lumMod val="50000"/>
                </a:schemeClr>
              </a:solidFill>
              <a:effectLst/>
              <a:latin typeface="Calibri" pitchFamily="34" charset="0"/>
              <a:cs typeface="Calibri" pitchFamily="34" charset="0"/>
            </a:endParaRPr>
          </a:p>
          <a:p>
            <a:pPr algn="r" eaLnBrk="1" hangingPunct="1">
              <a:defRPr/>
            </a:pPr>
            <a:r>
              <a:rPr lang="en-US" sz="1200" dirty="0" smtClean="0">
                <a:solidFill>
                  <a:schemeClr val="accent1">
                    <a:lumMod val="50000"/>
                  </a:schemeClr>
                </a:solidFill>
                <a:effectLst/>
                <a:latin typeface="Calibri" pitchFamily="34" charset="0"/>
                <a:cs typeface="Calibri" pitchFamily="34" charset="0"/>
              </a:rPr>
              <a:t>*Latest updates 11/19/12</a:t>
            </a:r>
            <a:endParaRPr lang="en-US" sz="1200" dirty="0">
              <a:solidFill>
                <a:schemeClr val="accent1">
                  <a:lumMod val="50000"/>
                </a:schemeClr>
              </a:solidFill>
              <a:effectLst/>
              <a:latin typeface="Calibri" pitchFamily="34" charset="0"/>
              <a:cs typeface="Calibri" pitchFamily="34" charset="0"/>
            </a:endParaRPr>
          </a:p>
        </p:txBody>
      </p:sp>
      <p:sp>
        <p:nvSpPr>
          <p:cNvPr id="352263" name="Rectangle 7"/>
          <p:cNvSpPr>
            <a:spLocks noGrp="1" noChangeArrowheads="1"/>
          </p:cNvSpPr>
          <p:nvPr>
            <p:ph type="ctrTitle"/>
          </p:nvPr>
        </p:nvSpPr>
        <p:spPr>
          <a:xfrm>
            <a:off x="1155700" y="1822450"/>
            <a:ext cx="7772400" cy="1301750"/>
          </a:xfrm>
        </p:spPr>
        <p:txBody>
          <a:bodyPr/>
          <a:lstStyle/>
          <a:p>
            <a:pPr algn="r" defTabSz="914394" eaLnBrk="1" hangingPunct="1">
              <a:defRPr/>
            </a:pPr>
            <a:r>
              <a:rPr lang="en-US" sz="2600" dirty="0" smtClean="0">
                <a:solidFill>
                  <a:schemeClr val="accent1">
                    <a:lumMod val="50000"/>
                  </a:schemeClr>
                </a:solidFill>
                <a:effectLst/>
                <a:latin typeface="Calibri" pitchFamily="34" charset="0"/>
                <a:cs typeface="Calibri" pitchFamily="34" charset="0"/>
              </a:rPr>
              <a:t>BAIRS</a:t>
            </a:r>
            <a:r>
              <a:rPr lang="en-US" sz="2600" dirty="0" smtClean="0">
                <a:solidFill>
                  <a:schemeClr val="tx2"/>
                </a:solidFill>
                <a:effectLst/>
                <a:latin typeface="Calibri" pitchFamily="34" charset="0"/>
                <a:cs typeface="Calibri" pitchFamily="34" charset="0"/>
              </a:rPr>
              <a:t> </a:t>
            </a:r>
            <a:r>
              <a:rPr lang="en-US" sz="2600" dirty="0">
                <a:solidFill>
                  <a:schemeClr val="accent1">
                    <a:lumMod val="75000"/>
                  </a:schemeClr>
                </a:solidFill>
                <a:effectLst/>
                <a:latin typeface="Calibri" pitchFamily="34" charset="0"/>
                <a:cs typeface="Calibri" pitchFamily="34" charset="0"/>
              </a:rPr>
              <a:t>| </a:t>
            </a:r>
            <a:r>
              <a:rPr lang="en-US" sz="2600" dirty="0" smtClean="0">
                <a:solidFill>
                  <a:schemeClr val="accent1">
                    <a:lumMod val="75000"/>
                  </a:schemeClr>
                </a:solidFill>
                <a:effectLst/>
                <a:latin typeface="Calibri" pitchFamily="34" charset="0"/>
                <a:cs typeface="Calibri" pitchFamily="34" charset="0"/>
              </a:rPr>
              <a:t>New Reports Overview</a:t>
            </a:r>
            <a:endParaRPr lang="en-US" sz="2600" dirty="0">
              <a:solidFill>
                <a:schemeClr val="accent1">
                  <a:lumMod val="50000"/>
                </a:schemeClr>
              </a:solidFill>
              <a:effectLst/>
              <a:latin typeface="Calibri" pitchFamily="34" charset="0"/>
              <a:cs typeface="Calibri" pitchFamily="34" charset="0"/>
            </a:endParaRPr>
          </a:p>
        </p:txBody>
      </p:sp>
    </p:spTree>
    <p:custDataLst>
      <p:tags r:id="rId1"/>
    </p:custData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7" r="54319" b="9286"/>
          <a:stretch/>
        </p:blipFill>
        <p:spPr bwMode="auto">
          <a:xfrm>
            <a:off x="4646295" y="1918016"/>
            <a:ext cx="4171133" cy="4410858"/>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Expanded Report (Cont’d)</a:t>
            </a:r>
            <a:endParaRPr lang="en-US" sz="2800" dirty="0">
              <a:solidFill>
                <a:srgbClr val="FF0000"/>
              </a:solidFill>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 name="Picture 25"/>
          <p:cNvPicPr/>
          <p:nvPr/>
        </p:nvPicPr>
        <p:blipFill rotWithShape="1">
          <a:blip r:embed="rId6" cstate="print">
            <a:extLst>
              <a:ext uri="{28A0092B-C50C-407E-A947-70E740481C1C}">
                <a14:useLocalDpi xmlns:a14="http://schemas.microsoft.com/office/drawing/2010/main" val="0"/>
              </a:ext>
            </a:extLst>
          </a:blip>
          <a:srcRect r="53852" b="9633"/>
          <a:stretch/>
        </p:blipFill>
        <p:spPr bwMode="auto">
          <a:xfrm>
            <a:off x="285433" y="1934209"/>
            <a:ext cx="4172325" cy="4333834"/>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28" name="Straight Arrow Connector 27"/>
          <p:cNvCxnSpPr/>
          <p:nvPr/>
        </p:nvCxnSpPr>
        <p:spPr>
          <a:xfrm flipH="1" flipV="1">
            <a:off x="2377918" y="4038600"/>
            <a:ext cx="1444782" cy="95418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4919517" y="4531873"/>
            <a:ext cx="1511763" cy="329046"/>
          </a:xfrm>
          <a:prstGeom prst="rect">
            <a:avLst/>
          </a:prstGeom>
          <a:ln w="28575">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n-lt"/>
            </a:endParaRPr>
          </a:p>
        </p:txBody>
      </p:sp>
      <p:cxnSp>
        <p:nvCxnSpPr>
          <p:cNvPr id="29" name="Straight Arrow Connector 28"/>
          <p:cNvCxnSpPr/>
          <p:nvPr/>
        </p:nvCxnSpPr>
        <p:spPr>
          <a:xfrm flipV="1">
            <a:off x="3822700" y="4708520"/>
            <a:ext cx="1096817" cy="28426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3081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34" name="Rounded Rectangle 33"/>
          <p:cNvSpPr/>
          <p:nvPr/>
        </p:nvSpPr>
        <p:spPr bwMode="auto">
          <a:xfrm>
            <a:off x="4620895" y="13079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0" name="Text Box 2"/>
          <p:cNvSpPr txBox="1">
            <a:spLocks noChangeArrowheads="1"/>
          </p:cNvSpPr>
          <p:nvPr/>
        </p:nvSpPr>
        <p:spPr bwMode="auto">
          <a:xfrm>
            <a:off x="234949" y="4992786"/>
            <a:ext cx="8680767" cy="1447471"/>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p>
            <a:pPr marL="91440" marR="0" algn="l">
              <a:spcBef>
                <a:spcPts val="600"/>
              </a:spcBef>
              <a:spcAft>
                <a:spcPts val="600"/>
              </a:spcAft>
            </a:pPr>
            <a:r>
              <a:rPr lang="nl-NL" sz="1800" b="0" kern="1200" dirty="0">
                <a:effectLst/>
                <a:latin typeface="Calibri" pitchFamily="34" charset="0"/>
                <a:ea typeface="Times New Roman"/>
                <a:cs typeface="Calibri" pitchFamily="34" charset="0"/>
              </a:rPr>
              <a:t>The </a:t>
            </a:r>
            <a:r>
              <a:rPr lang="nl-NL" sz="1800" b="0" kern="1200" dirty="0" smtClean="0">
                <a:effectLst/>
                <a:latin typeface="Calibri" pitchFamily="34" charset="0"/>
                <a:ea typeface="Times New Roman"/>
                <a:cs typeface="Calibri" pitchFamily="34" charset="0"/>
              </a:rPr>
              <a:t>BAIRS </a:t>
            </a:r>
            <a:r>
              <a:rPr lang="nl-NL" sz="1800" b="0" kern="1200" dirty="0">
                <a:effectLst/>
                <a:latin typeface="Calibri" pitchFamily="34" charset="0"/>
                <a:ea typeface="Times New Roman"/>
                <a:cs typeface="Calibri" pitchFamily="34" charset="0"/>
              </a:rPr>
              <a:t>report </a:t>
            </a:r>
            <a:r>
              <a:rPr lang="nl-NL" sz="1800" b="0" kern="1200" dirty="0" smtClean="0">
                <a:effectLst/>
                <a:latin typeface="Calibri" pitchFamily="34" charset="0"/>
                <a:ea typeface="Times New Roman"/>
                <a:cs typeface="Calibri" pitchFamily="34" charset="0"/>
              </a:rPr>
              <a:t>type window </a:t>
            </a:r>
            <a:r>
              <a:rPr lang="nl-NL" sz="1800" b="0" kern="1200" dirty="0">
                <a:effectLst/>
                <a:latin typeface="Calibri" pitchFamily="34" charset="0"/>
                <a:ea typeface="Times New Roman"/>
                <a:cs typeface="Calibri" pitchFamily="34" charset="0"/>
              </a:rPr>
              <a:t>that allows user to choose which report to </a:t>
            </a:r>
            <a:r>
              <a:rPr lang="nl-NL" sz="1800" b="0" kern="1200" dirty="0" smtClean="0">
                <a:effectLst/>
                <a:latin typeface="Calibri" pitchFamily="34" charset="0"/>
                <a:ea typeface="Times New Roman"/>
                <a:cs typeface="Calibri" pitchFamily="34" charset="0"/>
              </a:rPr>
              <a:t>view has </a:t>
            </a:r>
            <a:r>
              <a:rPr lang="nl-NL" sz="1800" b="0" kern="1200" dirty="0">
                <a:effectLst/>
                <a:latin typeface="Calibri" pitchFamily="34" charset="0"/>
                <a:ea typeface="Times New Roman"/>
                <a:cs typeface="Calibri" pitchFamily="34" charset="0"/>
              </a:rPr>
              <a:t>not </a:t>
            </a:r>
            <a:r>
              <a:rPr lang="nl-NL" sz="1800" b="0" kern="1200" dirty="0" smtClean="0">
                <a:effectLst/>
                <a:latin typeface="Calibri" pitchFamily="34" charset="0"/>
                <a:ea typeface="Times New Roman"/>
                <a:cs typeface="Calibri" pitchFamily="34" charset="0"/>
              </a:rPr>
              <a:t>changed.</a:t>
            </a:r>
          </a:p>
          <a:p>
            <a:pPr marL="91440" lvl="4" algn="l">
              <a:spcBef>
                <a:spcPts val="600"/>
              </a:spcBef>
              <a:spcAft>
                <a:spcPts val="600"/>
              </a:spcAft>
              <a:tabLst>
                <a:tab pos="115888" algn="l"/>
              </a:tabLst>
            </a:pPr>
            <a:r>
              <a:rPr lang="nl-NL" sz="1800" b="0" dirty="0" smtClean="0">
                <a:latin typeface="Calibri" pitchFamily="34" charset="0"/>
                <a:cs typeface="Calibri" pitchFamily="34" charset="0"/>
              </a:rPr>
              <a:t>This </a:t>
            </a:r>
            <a:r>
              <a:rPr lang="nl-NL" sz="1800" b="0" dirty="0">
                <a:latin typeface="Calibri" pitchFamily="34" charset="0"/>
                <a:cs typeface="Calibri" pitchFamily="34" charset="0"/>
              </a:rPr>
              <a:t>report </a:t>
            </a:r>
            <a:r>
              <a:rPr lang="nl-NL" sz="1800" b="0" dirty="0" smtClean="0">
                <a:latin typeface="Calibri" pitchFamily="34" charset="0"/>
                <a:cs typeface="Calibri" pitchFamily="34" charset="0"/>
              </a:rPr>
              <a:t>now has </a:t>
            </a:r>
            <a:r>
              <a:rPr lang="nl-NL" sz="1800" b="0" dirty="0">
                <a:latin typeface="Calibri" pitchFamily="34" charset="0"/>
                <a:cs typeface="Calibri" pitchFamily="34" charset="0"/>
              </a:rPr>
              <a:t>a new report view called Full Chartstring.  The Full Chartstring report view displays the full chartstring (except business unit) for detail transactions</a:t>
            </a:r>
            <a:r>
              <a:rPr lang="nl-NL" sz="1800" b="0" dirty="0" smtClean="0">
                <a:latin typeface="Calibri" pitchFamily="34" charset="0"/>
                <a:cs typeface="Calibri" pitchFamily="34" charset="0"/>
              </a:rPr>
              <a:t>.</a:t>
            </a:r>
            <a:endParaRPr lang="en-US" sz="1800" b="0" dirty="0">
              <a:effectLst/>
              <a:latin typeface="Calibri" pitchFamily="34" charset="0"/>
              <a:ea typeface="Times New Roman"/>
              <a:cs typeface="Calibri" pitchFamily="34" charset="0"/>
            </a:endParaRPr>
          </a:p>
        </p:txBody>
      </p:sp>
    </p:spTree>
    <p:custDataLst>
      <p:tags r:id="rId1"/>
    </p:custDataLst>
    <p:extLst>
      <p:ext uri="{BB962C8B-B14F-4D97-AF65-F5344CB8AC3E}">
        <p14:creationId xmlns:p14="http://schemas.microsoft.com/office/powerpoint/2010/main" val="133984552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8" r="22488" b="9742"/>
          <a:stretch/>
        </p:blipFill>
        <p:spPr bwMode="auto">
          <a:xfrm>
            <a:off x="4833180" y="1950419"/>
            <a:ext cx="4158417" cy="4315460"/>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Expanded Report (Cont’d)</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56871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6" name="Picture 25"/>
          <p:cNvPicPr/>
          <p:nvPr/>
        </p:nvPicPr>
        <p:blipFill rotWithShape="1">
          <a:blip r:embed="rId6" cstate="print">
            <a:extLst>
              <a:ext uri="{28A0092B-C50C-407E-A947-70E740481C1C}">
                <a14:useLocalDpi xmlns:a14="http://schemas.microsoft.com/office/drawing/2010/main" val="0"/>
              </a:ext>
            </a:extLst>
          </a:blip>
          <a:srcRect r="22116" b="9635"/>
          <a:stretch/>
        </p:blipFill>
        <p:spPr bwMode="auto">
          <a:xfrm>
            <a:off x="192404" y="1950419"/>
            <a:ext cx="4379595" cy="4315460"/>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27" name="Oval 26"/>
          <p:cNvSpPr/>
          <p:nvPr/>
        </p:nvSpPr>
        <p:spPr>
          <a:xfrm>
            <a:off x="2604639" y="3203998"/>
            <a:ext cx="590117" cy="233658"/>
          </a:xfrm>
          <a:prstGeom prst="ellipse">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al 31"/>
          <p:cNvSpPr/>
          <p:nvPr/>
        </p:nvSpPr>
        <p:spPr>
          <a:xfrm>
            <a:off x="8455660" y="3223203"/>
            <a:ext cx="306590" cy="214452"/>
          </a:xfrm>
          <a:prstGeom prst="ellipse">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3" name="Oval 32"/>
          <p:cNvSpPr/>
          <p:nvPr/>
        </p:nvSpPr>
        <p:spPr>
          <a:xfrm>
            <a:off x="7344726" y="3198916"/>
            <a:ext cx="307599" cy="255368"/>
          </a:xfrm>
          <a:prstGeom prst="ellipse">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36" name="Oval 35"/>
          <p:cNvSpPr/>
          <p:nvPr/>
        </p:nvSpPr>
        <p:spPr>
          <a:xfrm>
            <a:off x="4285546" y="3235403"/>
            <a:ext cx="330492" cy="207378"/>
          </a:xfrm>
          <a:prstGeom prst="ellipse">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66940" y="2735401"/>
            <a:ext cx="257175"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ounded Rectangle 36"/>
          <p:cNvSpPr/>
          <p:nvPr/>
        </p:nvSpPr>
        <p:spPr bwMode="auto">
          <a:xfrm>
            <a:off x="267017" y="13081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38" name="Rounded Rectangle 37"/>
          <p:cNvSpPr/>
          <p:nvPr/>
        </p:nvSpPr>
        <p:spPr bwMode="auto">
          <a:xfrm>
            <a:off x="4620895" y="13079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cxnSp>
        <p:nvCxnSpPr>
          <p:cNvPr id="40" name="Elbow Connector 39"/>
          <p:cNvCxnSpPr/>
          <p:nvPr/>
        </p:nvCxnSpPr>
        <p:spPr bwMode="auto">
          <a:xfrm rot="5400000" flipH="1" flipV="1">
            <a:off x="7169060" y="4075910"/>
            <a:ext cx="2081335" cy="798455"/>
          </a:xfrm>
          <a:prstGeom prst="bentConnector3">
            <a:avLst>
              <a:gd name="adj1" fmla="val 475"/>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bwMode="auto">
          <a:xfrm rot="10800000" flipH="1">
            <a:off x="2004294" y="3454283"/>
            <a:ext cx="895404" cy="3072353"/>
          </a:xfrm>
          <a:prstGeom prst="bentConnector4">
            <a:avLst>
              <a:gd name="adj1" fmla="val -59570"/>
              <a:gd name="adj2" fmla="val 48617"/>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bwMode="auto">
          <a:xfrm rot="5400000" flipH="1" flipV="1">
            <a:off x="4629726" y="3571629"/>
            <a:ext cx="3108960" cy="2834640"/>
          </a:xfrm>
          <a:prstGeom prst="bentConnector4">
            <a:avLst>
              <a:gd name="adj1" fmla="val 640"/>
              <a:gd name="adj2" fmla="val 117786"/>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89" name="Straight Arrow Connector 11288"/>
          <p:cNvCxnSpPr>
            <a:endCxn id="36" idx="4"/>
          </p:cNvCxnSpPr>
          <p:nvPr/>
        </p:nvCxnSpPr>
        <p:spPr bwMode="auto">
          <a:xfrm flipV="1">
            <a:off x="4450792" y="3442781"/>
            <a:ext cx="0" cy="1770326"/>
          </a:xfrm>
          <a:prstGeom prst="straightConnector1">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9" name="Text Box 2"/>
          <p:cNvSpPr txBox="1">
            <a:spLocks noChangeArrowheads="1"/>
          </p:cNvSpPr>
          <p:nvPr/>
        </p:nvSpPr>
        <p:spPr bwMode="auto">
          <a:xfrm>
            <a:off x="1674094" y="6353976"/>
            <a:ext cx="3184232" cy="362865"/>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a:t>Tempbudg has been </a:t>
            </a:r>
            <a:r>
              <a:rPr lang="nl-NL" dirty="0" smtClean="0"/>
              <a:t>removed.</a:t>
            </a:r>
            <a:endParaRPr lang="en-US" dirty="0"/>
          </a:p>
        </p:txBody>
      </p:sp>
      <p:sp>
        <p:nvSpPr>
          <p:cNvPr id="123" name="Text Box 2"/>
          <p:cNvSpPr txBox="1">
            <a:spLocks noChangeArrowheads="1"/>
          </p:cNvSpPr>
          <p:nvPr/>
        </p:nvSpPr>
        <p:spPr bwMode="auto">
          <a:xfrm>
            <a:off x="1676400" y="5213107"/>
            <a:ext cx="6235700" cy="108609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Balance calculation has changed, but header stays the same.</a:t>
            </a:r>
            <a:endParaRPr lang="en-US" dirty="0"/>
          </a:p>
          <a:p>
            <a:pPr>
              <a:spcBef>
                <a:spcPts val="0"/>
              </a:spcBef>
            </a:pPr>
            <a:r>
              <a:rPr lang="nl-NL" dirty="0"/>
              <a:t>Old Formula: </a:t>
            </a:r>
            <a:r>
              <a:rPr lang="nl-NL" dirty="0" smtClean="0"/>
              <a:t>TempBudg + Actuals + Encumbrance + Pre Encumb</a:t>
            </a:r>
            <a:endParaRPr lang="en-US" dirty="0"/>
          </a:p>
          <a:p>
            <a:pPr>
              <a:spcBef>
                <a:spcPts val="0"/>
              </a:spcBef>
            </a:pPr>
            <a:r>
              <a:rPr lang="nl-NL" dirty="0"/>
              <a:t>New Formula: </a:t>
            </a:r>
            <a:r>
              <a:rPr lang="nl-NL" dirty="0" smtClean="0"/>
              <a:t>Actuals </a:t>
            </a:r>
            <a:r>
              <a:rPr lang="nl-NL" dirty="0"/>
              <a:t>+ Encumbrance + Pre </a:t>
            </a:r>
            <a:r>
              <a:rPr lang="nl-NL" dirty="0" smtClean="0"/>
              <a:t>Encumb</a:t>
            </a:r>
            <a:endParaRPr lang="en-US" dirty="0"/>
          </a:p>
        </p:txBody>
      </p:sp>
    </p:spTree>
    <p:custDataLst>
      <p:tags r:id="rId1"/>
    </p:custDataLst>
    <p:extLst>
      <p:ext uri="{BB962C8B-B14F-4D97-AF65-F5344CB8AC3E}">
        <p14:creationId xmlns:p14="http://schemas.microsoft.com/office/powerpoint/2010/main" val="133984552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(non-Contracts &amp; Grants Current Funds version)</a:t>
            </a:r>
            <a:endParaRPr lang="en-US" sz="1600" b="0" dirty="0">
              <a:solidFill>
                <a:schemeClr val="tx1"/>
              </a:solidFill>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4591318"/>
              </p:ext>
            </p:extLst>
          </p:nvPr>
        </p:nvGraphicFramePr>
        <p:xfrm>
          <a:off x="878543" y="2383127"/>
          <a:ext cx="7377951" cy="3505308"/>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Customer</a:t>
                      </a:r>
                      <a:r>
                        <a:rPr lang="nl-NL" sz="1600" baseline="0" dirty="0" smtClean="0">
                          <a:solidFill>
                            <a:schemeClr val="tx1"/>
                          </a:solidFill>
                          <a:latin typeface="Calibri" pitchFamily="34" charset="0"/>
                          <a:cs typeface="Calibri" pitchFamily="34" charset="0"/>
                        </a:rPr>
                        <a:t> Reports</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Customer reports provide transaction level detail and summary information about chart of account activity. </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latin typeface="Calibri" pitchFamily="34" charset="0"/>
                          <a:cs typeface="Calibri" pitchFamily="34" charset="0"/>
                        </a:rPr>
                        <a:t>Changed “Current Expense Activity” to “Current Actuals Activity”</a:t>
                      </a:r>
                    </a:p>
                    <a:p>
                      <a:pPr marL="171450" lvl="0" indent="-171450" algn="l">
                        <a:buFont typeface="Arial" pitchFamily="34" charset="0"/>
                        <a:buChar char="•"/>
                      </a:pPr>
                      <a:r>
                        <a:rPr lang="en-US" sz="1400" b="0" dirty="0" smtClean="0">
                          <a:latin typeface="Calibri" pitchFamily="34" charset="0"/>
                          <a:cs typeface="Calibri" pitchFamily="34" charset="0"/>
                        </a:rPr>
                        <a:t>Changed “Total Expenses” to  “YTD Actuals”</a:t>
                      </a:r>
                      <a:endParaRPr lang="en-US" sz="1400" b="0" dirty="0" smtClean="0">
                        <a:solidFill>
                          <a:schemeClr val="tx1"/>
                        </a:solidFill>
                        <a:latin typeface="Calibri" pitchFamily="34" charset="0"/>
                        <a:cs typeface="Calibri" pitchFamily="34" charset="0"/>
                      </a:endParaRP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56184">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Chartfield</a:t>
                      </a:r>
                      <a:r>
                        <a:rPr lang="en-US" sz="1400" dirty="0" smtClean="0">
                          <a:solidFill>
                            <a:schemeClr val="tx1"/>
                          </a:solidFill>
                          <a:latin typeface="Calibri" pitchFamily="34" charset="0"/>
                          <a:cs typeface="Calibri" pitchFamily="34" charset="0"/>
                        </a:rPr>
                        <a:t> 1 6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Chartfield</a:t>
                      </a:r>
                      <a:r>
                        <a:rPr lang="en-US" sz="1400" dirty="0" smtClean="0">
                          <a:solidFill>
                            <a:schemeClr val="tx1"/>
                          </a:solidFill>
                          <a:latin typeface="Calibri" pitchFamily="34" charset="0"/>
                          <a:cs typeface="Calibri" pitchFamily="34" charset="0"/>
                        </a:rPr>
                        <a:t> 1 7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Chartfield</a:t>
                      </a:r>
                      <a:r>
                        <a:rPr lang="en-US" sz="1400" dirty="0" smtClean="0">
                          <a:solidFill>
                            <a:schemeClr val="tx1"/>
                          </a:solidFill>
                          <a:latin typeface="Calibri" pitchFamily="34" charset="0"/>
                          <a:cs typeface="Calibri" pitchFamily="34" charset="0"/>
                        </a:rPr>
                        <a:t> 2 6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Chartfield</a:t>
                      </a:r>
                      <a:r>
                        <a:rPr lang="en-US" sz="1400" dirty="0" smtClean="0">
                          <a:solidFill>
                            <a:schemeClr val="tx1"/>
                          </a:solidFill>
                          <a:latin typeface="Calibri" pitchFamily="34" charset="0"/>
                          <a:cs typeface="Calibri" pitchFamily="34" charset="0"/>
                        </a:rPr>
                        <a:t> 2 7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Dept</a:t>
                      </a:r>
                      <a:r>
                        <a:rPr lang="en-US" sz="1400" dirty="0" smtClean="0">
                          <a:solidFill>
                            <a:schemeClr val="tx1"/>
                          </a:solidFill>
                          <a:latin typeface="Calibri" pitchFamily="34" charset="0"/>
                          <a:cs typeface="Calibri" pitchFamily="34" charset="0"/>
                        </a:rPr>
                        <a:t> ID 6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a:t>
                      </a:r>
                      <a:r>
                        <a:rPr lang="en-US" sz="1400" dirty="0" err="1" smtClean="0">
                          <a:solidFill>
                            <a:schemeClr val="tx1"/>
                          </a:solidFill>
                          <a:latin typeface="Calibri" pitchFamily="34" charset="0"/>
                          <a:cs typeface="Calibri" pitchFamily="34" charset="0"/>
                        </a:rPr>
                        <a:t>Dept</a:t>
                      </a:r>
                      <a:r>
                        <a:rPr lang="en-US" sz="1400" dirty="0" smtClean="0">
                          <a:solidFill>
                            <a:schemeClr val="tx1"/>
                          </a:solidFill>
                          <a:latin typeface="Calibri" pitchFamily="34" charset="0"/>
                          <a:cs typeface="Calibri" pitchFamily="34" charset="0"/>
                        </a:rPr>
                        <a:t> ID 7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Fund 6 col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Fund 7 col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19067008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61" r="27714" b="9286"/>
          <a:stretch/>
        </p:blipFill>
        <p:spPr bwMode="auto">
          <a:xfrm>
            <a:off x="4767263" y="2436850"/>
            <a:ext cx="4050165" cy="3633750"/>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(non-Contracts &amp; Grants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13"/>
          <p:cNvPicPr/>
          <p:nvPr/>
        </p:nvPicPr>
        <p:blipFill rotWithShape="1">
          <a:blip r:embed="rId6" cstate="print">
            <a:extLst>
              <a:ext uri="{28A0092B-C50C-407E-A947-70E740481C1C}">
                <a14:useLocalDpi xmlns:a14="http://schemas.microsoft.com/office/drawing/2010/main" val="0"/>
              </a:ext>
            </a:extLst>
          </a:blip>
          <a:srcRect r="45617" b="37814"/>
          <a:stretch/>
        </p:blipFill>
        <p:spPr bwMode="auto">
          <a:xfrm>
            <a:off x="238760" y="2438717"/>
            <a:ext cx="4333240" cy="2907983"/>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21" name="Straight Arrow Connector 20"/>
          <p:cNvCxnSpPr>
            <a:stCxn id="45" idx="0"/>
          </p:cNvCxnSpPr>
          <p:nvPr/>
        </p:nvCxnSpPr>
        <p:spPr>
          <a:xfrm flipV="1">
            <a:off x="4746625" y="3695704"/>
            <a:ext cx="1876607" cy="116585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5" idx="0"/>
          </p:cNvCxnSpPr>
          <p:nvPr/>
        </p:nvCxnSpPr>
        <p:spPr>
          <a:xfrm flipH="1" flipV="1">
            <a:off x="3238500" y="3892711"/>
            <a:ext cx="1508125" cy="968849"/>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4493987"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Customer Rpt Fund 6 col mod*</a:t>
            </a:r>
            <a:endParaRPr lang="en-US" sz="2400" dirty="0">
              <a:latin typeface="Calibri" pitchFamily="34" charset="0"/>
              <a:ea typeface="Times New Roman"/>
              <a:cs typeface="Calibri" pitchFamily="34" charset="0"/>
            </a:endParaRPr>
          </a:p>
        </p:txBody>
      </p:sp>
      <p:sp>
        <p:nvSpPr>
          <p:cNvPr id="3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“_mod” suffix have been similarly modified.</a:t>
            </a:r>
            <a:endParaRPr lang="en-US" sz="1400" dirty="0"/>
          </a:p>
        </p:txBody>
      </p:sp>
      <p:sp>
        <p:nvSpPr>
          <p:cNvPr id="45" name="Text Box 2"/>
          <p:cNvSpPr txBox="1">
            <a:spLocks noChangeArrowheads="1"/>
          </p:cNvSpPr>
          <p:nvPr/>
        </p:nvSpPr>
        <p:spPr bwMode="auto">
          <a:xfrm>
            <a:off x="882650" y="4861560"/>
            <a:ext cx="7727950" cy="1361441"/>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“All Rev, OpTrans, Exp &amp; Fund Bal”, </a:t>
            </a:r>
            <a:r>
              <a:rPr lang="nl-NL" dirty="0" smtClean="0"/>
              <a:t>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years.</a:t>
            </a:r>
            <a:endParaRPr lang="en-US" dirty="0"/>
          </a:p>
        </p:txBody>
      </p:sp>
    </p:spTree>
    <p:custDataLst>
      <p:tags r:id="rId1"/>
    </p:custDataLst>
    <p:extLst>
      <p:ext uri="{BB962C8B-B14F-4D97-AF65-F5344CB8AC3E}">
        <p14:creationId xmlns:p14="http://schemas.microsoft.com/office/powerpoint/2010/main" val="69201352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08" r="9241" b="9465"/>
          <a:stretch/>
        </p:blipFill>
        <p:spPr bwMode="auto">
          <a:xfrm>
            <a:off x="4799916" y="2712407"/>
            <a:ext cx="4055976" cy="3567268"/>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(non-Contracts &amp; Grants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p:cNvPicPr/>
          <p:nvPr/>
        </p:nvPicPr>
        <p:blipFill rotWithShape="1">
          <a:blip r:embed="rId6" cstate="print">
            <a:extLst>
              <a:ext uri="{28A0092B-C50C-407E-A947-70E740481C1C}">
                <a14:useLocalDpi xmlns:a14="http://schemas.microsoft.com/office/drawing/2010/main" val="0"/>
              </a:ext>
            </a:extLst>
          </a:blip>
          <a:srcRect r="23292" b="9392"/>
          <a:stretch/>
        </p:blipFill>
        <p:spPr bwMode="auto">
          <a:xfrm>
            <a:off x="405765" y="2712407"/>
            <a:ext cx="4191636" cy="3567268"/>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13" name="Oval 12"/>
          <p:cNvSpPr/>
          <p:nvPr/>
        </p:nvSpPr>
        <p:spPr>
          <a:xfrm>
            <a:off x="1618592" y="3793647"/>
            <a:ext cx="407057" cy="196375"/>
          </a:xfrm>
          <a:prstGeom prst="ellipse">
            <a:avLst/>
          </a:prstGeom>
          <a:ln w="25400">
            <a:solidFill>
              <a:schemeClr val="accent2">
                <a:lumMod val="50000"/>
              </a:schemeClr>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5825360" y="3793648"/>
            <a:ext cx="474126" cy="196375"/>
          </a:xfrm>
          <a:prstGeom prst="ellipse">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p:cNvSpPr/>
          <p:nvPr/>
        </p:nvSpPr>
        <p:spPr>
          <a:xfrm>
            <a:off x="2056765" y="3776027"/>
            <a:ext cx="397401" cy="213996"/>
          </a:xfrm>
          <a:prstGeom prst="ellipse">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Oval 27"/>
          <p:cNvSpPr/>
          <p:nvPr/>
        </p:nvSpPr>
        <p:spPr>
          <a:xfrm>
            <a:off x="6343300" y="3793648"/>
            <a:ext cx="344520" cy="196374"/>
          </a:xfrm>
          <a:prstGeom prst="ellipse">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val 28"/>
          <p:cNvSpPr/>
          <p:nvPr/>
        </p:nvSpPr>
        <p:spPr>
          <a:xfrm>
            <a:off x="2486695" y="3793648"/>
            <a:ext cx="369492" cy="196375"/>
          </a:xfrm>
          <a:prstGeom prst="ellipse">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1" name="Straight Arrow Connector 30"/>
          <p:cNvCxnSpPr>
            <a:endCxn id="32" idx="0"/>
          </p:cNvCxnSpPr>
          <p:nvPr/>
        </p:nvCxnSpPr>
        <p:spPr>
          <a:xfrm>
            <a:off x="7857948" y="2128520"/>
            <a:ext cx="0" cy="1682351"/>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692054" y="3810871"/>
            <a:ext cx="331788" cy="179151"/>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val 32"/>
          <p:cNvSpPr/>
          <p:nvPr/>
        </p:nvSpPr>
        <p:spPr>
          <a:xfrm>
            <a:off x="3848735" y="3776027"/>
            <a:ext cx="351070" cy="226695"/>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4" name="Straight Arrow Connector 33"/>
          <p:cNvCxnSpPr>
            <a:endCxn id="33" idx="6"/>
          </p:cNvCxnSpPr>
          <p:nvPr/>
        </p:nvCxnSpPr>
        <p:spPr>
          <a:xfrm flipH="1">
            <a:off x="4199805" y="2128361"/>
            <a:ext cx="3658143" cy="1761014"/>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bwMode="auto">
          <a:xfrm>
            <a:off x="267017" y="212852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76" name="Rounded Rectangle 75"/>
          <p:cNvSpPr/>
          <p:nvPr/>
        </p:nvSpPr>
        <p:spPr bwMode="auto">
          <a:xfrm>
            <a:off x="4620895" y="212836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77" name="Rectangle 76"/>
          <p:cNvSpPr/>
          <p:nvPr/>
        </p:nvSpPr>
        <p:spPr>
          <a:xfrm>
            <a:off x="250490" y="1265376"/>
            <a:ext cx="4594976"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Customer Rpt Fund 6 col mod*</a:t>
            </a:r>
            <a:endParaRPr lang="en-US" sz="2400" dirty="0">
              <a:latin typeface="Calibri" pitchFamily="34" charset="0"/>
              <a:ea typeface="Times New Roman"/>
              <a:cs typeface="Calibri" pitchFamily="34" charset="0"/>
            </a:endParaRPr>
          </a:p>
        </p:txBody>
      </p:sp>
      <p:sp>
        <p:nvSpPr>
          <p:cNvPr id="35"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“_mod” suffix have been similarly modified.</a:t>
            </a:r>
            <a:endParaRPr lang="en-US" sz="1400" dirty="0"/>
          </a:p>
        </p:txBody>
      </p:sp>
      <p:sp>
        <p:nvSpPr>
          <p:cNvPr id="44" name="Text Box 2"/>
          <p:cNvSpPr txBox="1">
            <a:spLocks noChangeArrowheads="1"/>
          </p:cNvSpPr>
          <p:nvPr/>
        </p:nvSpPr>
        <p:spPr bwMode="auto">
          <a:xfrm>
            <a:off x="4620895" y="914398"/>
            <a:ext cx="4506423" cy="1165861"/>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spcAft>
                <a:spcPts val="0"/>
              </a:spcAft>
            </a:pPr>
            <a:r>
              <a:rPr lang="nl-NL" sz="1400" dirty="0" smtClean="0"/>
              <a:t>The balance </a:t>
            </a:r>
            <a:r>
              <a:rPr lang="nl-NL" sz="1400" dirty="0"/>
              <a:t>calculation has changed, but </a:t>
            </a:r>
            <a:r>
              <a:rPr lang="nl-NL" sz="1400" dirty="0" smtClean="0"/>
              <a:t>the header </a:t>
            </a:r>
            <a:r>
              <a:rPr lang="nl-NL" sz="1400" dirty="0"/>
              <a:t>“Balance”stays the </a:t>
            </a:r>
            <a:r>
              <a:rPr lang="nl-NL" sz="1400" dirty="0" smtClean="0"/>
              <a:t>same.</a:t>
            </a:r>
            <a:endParaRPr lang="en-US" sz="1400" dirty="0"/>
          </a:p>
          <a:p>
            <a:pPr>
              <a:spcBef>
                <a:spcPts val="0"/>
              </a:spcBef>
              <a:spcAft>
                <a:spcPts val="0"/>
              </a:spcAft>
            </a:pPr>
            <a:r>
              <a:rPr lang="nl-NL" sz="1400" dirty="0" smtClean="0"/>
              <a:t>Old Formula = </a:t>
            </a:r>
            <a:r>
              <a:rPr lang="nl-NL" sz="1400" dirty="0"/>
              <a:t>Total Budget + Total Expenses + Encumbrance + </a:t>
            </a:r>
            <a:r>
              <a:rPr lang="nl-NL" sz="1400" dirty="0" smtClean="0"/>
              <a:t>Pre Encumb</a:t>
            </a:r>
            <a:endParaRPr lang="en-US" sz="1400" dirty="0"/>
          </a:p>
          <a:p>
            <a:pPr>
              <a:spcBef>
                <a:spcPts val="0"/>
              </a:spcBef>
              <a:spcAft>
                <a:spcPts val="0"/>
              </a:spcAft>
            </a:pPr>
            <a:r>
              <a:rPr lang="nl-NL" sz="1400" dirty="0" smtClean="0"/>
              <a:t>New Formula = YTD </a:t>
            </a:r>
            <a:r>
              <a:rPr lang="nl-NL" sz="1400" dirty="0"/>
              <a:t>Actuals + Encumbrance </a:t>
            </a:r>
            <a:r>
              <a:rPr lang="nl-NL" sz="1400" dirty="0" smtClean="0"/>
              <a:t>+ Pre Encumb</a:t>
            </a:r>
            <a:endParaRPr lang="en-US" sz="1400" dirty="0"/>
          </a:p>
        </p:txBody>
      </p:sp>
      <p:cxnSp>
        <p:nvCxnSpPr>
          <p:cNvPr id="64" name="Elbow Connector 63"/>
          <p:cNvCxnSpPr/>
          <p:nvPr/>
        </p:nvCxnSpPr>
        <p:spPr bwMode="auto">
          <a:xfrm rot="16200000" flipV="1">
            <a:off x="3315301" y="2955177"/>
            <a:ext cx="1554480" cy="3657600"/>
          </a:xfrm>
          <a:prstGeom prst="bentConnector3">
            <a:avLst>
              <a:gd name="adj1" fmla="val 12178"/>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bwMode="auto">
          <a:xfrm flipV="1">
            <a:off x="1837338" y="4002722"/>
            <a:ext cx="1408" cy="1558494"/>
          </a:xfrm>
          <a:prstGeom prst="straightConnector1">
            <a:avLst/>
          </a:prstGeom>
          <a:ln w="25400">
            <a:solidFill>
              <a:schemeClr val="accent2">
                <a:lumMod val="50000"/>
              </a:schemeClr>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bwMode="auto">
          <a:xfrm flipV="1">
            <a:off x="6069328" y="4006737"/>
            <a:ext cx="1408" cy="1558494"/>
          </a:xfrm>
          <a:prstGeom prst="straightConnector1">
            <a:avLst/>
          </a:prstGeom>
          <a:ln w="25400">
            <a:solidFill>
              <a:srgbClr val="008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Text Box 2"/>
          <p:cNvSpPr txBox="1">
            <a:spLocks noChangeArrowheads="1"/>
          </p:cNvSpPr>
          <p:nvPr/>
        </p:nvSpPr>
        <p:spPr bwMode="auto">
          <a:xfrm>
            <a:off x="241996" y="5561217"/>
            <a:ext cx="3559690" cy="784962"/>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sz="1400" dirty="0" smtClean="0"/>
              <a:t>“Total Budget” column </a:t>
            </a:r>
            <a:r>
              <a:rPr lang="nl-NL" sz="1400" dirty="0"/>
              <a:t>has been removed from </a:t>
            </a:r>
            <a:r>
              <a:rPr lang="nl-NL" sz="1400" dirty="0" smtClean="0"/>
              <a:t>new reports since the TempBudg ledger is no longer used for non-C&amp;G Current funds.</a:t>
            </a:r>
            <a:endParaRPr lang="en-US" sz="1400" dirty="0"/>
          </a:p>
        </p:txBody>
      </p:sp>
      <p:sp>
        <p:nvSpPr>
          <p:cNvPr id="127" name="Text Box 2"/>
          <p:cNvSpPr txBox="1">
            <a:spLocks noChangeArrowheads="1"/>
          </p:cNvSpPr>
          <p:nvPr/>
        </p:nvSpPr>
        <p:spPr bwMode="auto">
          <a:xfrm>
            <a:off x="4048310" y="5561216"/>
            <a:ext cx="2251683" cy="78496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sz="1400" dirty="0" smtClean="0"/>
              <a:t>“Current </a:t>
            </a:r>
            <a:r>
              <a:rPr lang="nl-NL" sz="1400" dirty="0"/>
              <a:t>Expense </a:t>
            </a:r>
            <a:r>
              <a:rPr lang="nl-NL" sz="1400" dirty="0" smtClean="0"/>
              <a:t>Activity” </a:t>
            </a:r>
            <a:r>
              <a:rPr lang="nl-NL" sz="1400" dirty="0"/>
              <a:t>has </a:t>
            </a:r>
            <a:r>
              <a:rPr lang="nl-NL" sz="1400" dirty="0" smtClean="0"/>
              <a:t>been renamed “Current </a:t>
            </a:r>
            <a:r>
              <a:rPr lang="nl-NL" sz="1400" dirty="0"/>
              <a:t>Actuals </a:t>
            </a:r>
            <a:r>
              <a:rPr lang="nl-NL" sz="1400" dirty="0" smtClean="0"/>
              <a:t>Activity.”</a:t>
            </a:r>
            <a:endParaRPr lang="en-US" sz="1400" dirty="0"/>
          </a:p>
        </p:txBody>
      </p:sp>
      <p:cxnSp>
        <p:nvCxnSpPr>
          <p:cNvPr id="104" name="Elbow Connector 103"/>
          <p:cNvCxnSpPr>
            <a:cxnSpLocks noChangeAspect="1"/>
          </p:cNvCxnSpPr>
          <p:nvPr/>
        </p:nvCxnSpPr>
        <p:spPr bwMode="auto">
          <a:xfrm rot="16200000" flipV="1">
            <a:off x="3916072" y="2768284"/>
            <a:ext cx="1554480" cy="4023361"/>
          </a:xfrm>
          <a:prstGeom prst="bentConnector3">
            <a:avLst>
              <a:gd name="adj1" fmla="val 22338"/>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Elbow Connector 124"/>
          <p:cNvCxnSpPr/>
          <p:nvPr/>
        </p:nvCxnSpPr>
        <p:spPr bwMode="auto">
          <a:xfrm rot="16200000" flipV="1">
            <a:off x="5916941" y="4598197"/>
            <a:ext cx="1558494" cy="375574"/>
          </a:xfrm>
          <a:prstGeom prst="bentConnector3">
            <a:avLst>
              <a:gd name="adj1" fmla="val 32932"/>
            </a:avLst>
          </a:prstGeom>
          <a:ln w="25400">
            <a:solidFill>
              <a:srgbClr val="0070C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2" name="Text Box 2"/>
          <p:cNvSpPr txBox="1">
            <a:spLocks noChangeArrowheads="1"/>
          </p:cNvSpPr>
          <p:nvPr/>
        </p:nvSpPr>
        <p:spPr bwMode="auto">
          <a:xfrm>
            <a:off x="6542104" y="5561217"/>
            <a:ext cx="1728531" cy="784962"/>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sz="1400" dirty="0" smtClean="0"/>
              <a:t>“Total Expenses” </a:t>
            </a:r>
            <a:r>
              <a:rPr lang="nl-NL" sz="1400" dirty="0"/>
              <a:t>has </a:t>
            </a:r>
            <a:r>
              <a:rPr lang="nl-NL" sz="1400" dirty="0" smtClean="0"/>
              <a:t>been renamed “YTD Actuals.”</a:t>
            </a:r>
            <a:endParaRPr lang="en-US" sz="1400" dirty="0"/>
          </a:p>
        </p:txBody>
      </p:sp>
    </p:spTree>
    <p:custDataLst>
      <p:tags r:id="rId1"/>
    </p:custDataLst>
    <p:extLst>
      <p:ext uri="{BB962C8B-B14F-4D97-AF65-F5344CB8AC3E}">
        <p14:creationId xmlns:p14="http://schemas.microsoft.com/office/powerpoint/2010/main" val="186573810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916" r="10292" b="9559"/>
          <a:stretch/>
        </p:blipFill>
        <p:spPr bwMode="auto">
          <a:xfrm>
            <a:off x="4788552" y="2452370"/>
            <a:ext cx="4046165" cy="3855720"/>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(*non-Contracts &amp; Grants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p:nvPr/>
        </p:nvPicPr>
        <p:blipFill rotWithShape="1">
          <a:blip r:embed="rId6" cstate="print">
            <a:extLst>
              <a:ext uri="{28A0092B-C50C-407E-A947-70E740481C1C}">
                <a14:useLocalDpi xmlns:a14="http://schemas.microsoft.com/office/drawing/2010/main" val="0"/>
              </a:ext>
            </a:extLst>
          </a:blip>
          <a:srcRect r="22917" b="10206"/>
          <a:stretch/>
        </p:blipFill>
        <p:spPr bwMode="auto">
          <a:xfrm>
            <a:off x="234632" y="2443479"/>
            <a:ext cx="4070668" cy="3928055"/>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12" name="Oval 11"/>
          <p:cNvSpPr/>
          <p:nvPr/>
        </p:nvSpPr>
        <p:spPr>
          <a:xfrm>
            <a:off x="2733530" y="3689526"/>
            <a:ext cx="552450" cy="205740"/>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p:cNvCxnSpPr/>
          <p:nvPr/>
        </p:nvCxnSpPr>
        <p:spPr>
          <a:xfrm flipH="1" flipV="1">
            <a:off x="3115342" y="3895268"/>
            <a:ext cx="1505553" cy="1756232"/>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548009" y="3689526"/>
            <a:ext cx="405144" cy="205740"/>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3" name="Straight Arrow Connector 22"/>
          <p:cNvCxnSpPr/>
          <p:nvPr/>
        </p:nvCxnSpPr>
        <p:spPr>
          <a:xfrm flipV="1">
            <a:off x="4572000" y="3826688"/>
            <a:ext cx="2976009" cy="1824812"/>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 Box 2"/>
          <p:cNvSpPr txBox="1">
            <a:spLocks noChangeArrowheads="1"/>
          </p:cNvSpPr>
          <p:nvPr/>
        </p:nvSpPr>
        <p:spPr bwMode="auto">
          <a:xfrm>
            <a:off x="1547092" y="5655742"/>
            <a:ext cx="6631707" cy="711201"/>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smtClean="0"/>
              <a:t>The “Budget” column has </a:t>
            </a:r>
            <a:r>
              <a:rPr lang="nl-NL" dirty="0"/>
              <a:t>been removed </a:t>
            </a:r>
            <a:r>
              <a:rPr lang="nl-NL" dirty="0" smtClean="0"/>
              <a:t>from the </a:t>
            </a:r>
            <a:r>
              <a:rPr lang="nl-NL" dirty="0"/>
              <a:t>new reports.  </a:t>
            </a:r>
            <a:r>
              <a:rPr lang="nl-NL" dirty="0" smtClean="0"/>
              <a:t> The “Expenses” </a:t>
            </a:r>
            <a:r>
              <a:rPr lang="nl-NL" dirty="0"/>
              <a:t>column was renamed </a:t>
            </a:r>
            <a:r>
              <a:rPr lang="nl-NL" dirty="0" smtClean="0"/>
              <a:t>“Actuals”.</a:t>
            </a:r>
            <a:endParaRPr lang="en-US" dirty="0"/>
          </a:p>
        </p:txBody>
      </p:sp>
      <p:sp>
        <p:nvSpPr>
          <p:cNvPr id="28" name="Rounded Rectangle 27"/>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ounded Rectangle 28"/>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30" name="Rectangle 29"/>
          <p:cNvSpPr/>
          <p:nvPr/>
        </p:nvSpPr>
        <p:spPr>
          <a:xfrm>
            <a:off x="250490" y="1265376"/>
            <a:ext cx="4594976"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Customer Rpt Fund 6 col mod*</a:t>
            </a:r>
            <a:endParaRPr lang="en-US" sz="2400" dirty="0">
              <a:latin typeface="Calibri" pitchFamily="34" charset="0"/>
              <a:ea typeface="Times New Roman"/>
              <a:cs typeface="Calibri" pitchFamily="34" charset="0"/>
            </a:endParaRPr>
          </a:p>
        </p:txBody>
      </p:sp>
      <p:sp>
        <p:nvSpPr>
          <p:cNvPr id="2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“_mod” suffix have been similarly modified.</a:t>
            </a:r>
            <a:endParaRPr lang="en-US" sz="1400" dirty="0"/>
          </a:p>
        </p:txBody>
      </p:sp>
    </p:spTree>
    <p:custDataLst>
      <p:tags r:id="rId1"/>
    </p:custDataLst>
    <p:extLst>
      <p:ext uri="{BB962C8B-B14F-4D97-AF65-F5344CB8AC3E}">
        <p14:creationId xmlns:p14="http://schemas.microsoft.com/office/powerpoint/2010/main" val="186573810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a:t>
            </a:r>
            <a:r>
              <a:rPr lang="nl-NL" sz="2800" dirty="0">
                <a:latin typeface="Calibri" pitchFamily="34" charset="0"/>
                <a:cs typeface="Calibri" pitchFamily="34" charset="0"/>
              </a:rPr>
              <a:t>Sum Fund </a:t>
            </a:r>
            <a:r>
              <a:rPr lang="nl-NL" sz="2800" dirty="0" smtClean="0">
                <a:latin typeface="Calibri" pitchFamily="34" charset="0"/>
                <a:cs typeface="Calibri" pitchFamily="34" charset="0"/>
              </a:rPr>
              <a:t>Overdraft Report</a:t>
            </a:r>
            <a:endParaRPr lang="en-US" sz="28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914386062"/>
              </p:ext>
            </p:extLst>
          </p:nvPr>
        </p:nvGraphicFramePr>
        <p:xfrm>
          <a:off x="853440" y="2383126"/>
          <a:ext cx="7421880" cy="2204720"/>
        </p:xfrm>
        <a:graphic>
          <a:graphicData uri="http://schemas.openxmlformats.org/drawingml/2006/table">
            <a:tbl>
              <a:tblPr firstRow="1" bandRow="1">
                <a:tableStyleId>{5C22544A-7EE6-4342-B048-85BDC9FD1C3A}</a:tableStyleId>
              </a:tblPr>
              <a:tblGrid>
                <a:gridCol w="2160693"/>
                <a:gridCol w="5261187"/>
              </a:tblGrid>
              <a:tr h="370840">
                <a:tc>
                  <a:txBody>
                    <a:bodyPr/>
                    <a:lstStyle/>
                    <a:p>
                      <a:r>
                        <a:rPr lang="nl-NL" sz="1600" u="none" dirty="0" smtClean="0">
                          <a:solidFill>
                            <a:schemeClr val="tx1"/>
                          </a:solidFill>
                          <a:latin typeface="Calibri" pitchFamily="34" charset="0"/>
                          <a:cs typeface="Calibri" pitchFamily="34" charset="0"/>
                        </a:rPr>
                        <a:t>Original</a:t>
                      </a:r>
                      <a:r>
                        <a:rPr lang="nl-NL" sz="1600" u="none" baseline="0" dirty="0" smtClean="0">
                          <a:solidFill>
                            <a:schemeClr val="tx1"/>
                          </a:solidFill>
                          <a:latin typeface="Calibri" pitchFamily="34" charset="0"/>
                          <a:cs typeface="Calibri" pitchFamily="34" charset="0"/>
                        </a:rPr>
                        <a:t> </a:t>
                      </a:r>
                      <a:r>
                        <a:rPr lang="nl-NL" sz="1600" u="none" dirty="0" smtClean="0">
                          <a:solidFill>
                            <a:schemeClr val="tx1"/>
                          </a:solidFill>
                          <a:latin typeface="Calibri" pitchFamily="34" charset="0"/>
                          <a:cs typeface="Calibri" pitchFamily="34" charset="0"/>
                        </a:rPr>
                        <a:t>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0391" rtl="0" eaLnBrk="1" fontAlgn="auto" latinLnBrk="0" hangingPunct="1">
                        <a:lnSpc>
                          <a:spcPct val="100000"/>
                        </a:lnSpc>
                        <a:spcBef>
                          <a:spcPts val="0"/>
                        </a:spcBef>
                        <a:spcAft>
                          <a:spcPts val="0"/>
                        </a:spcAft>
                        <a:buClrTx/>
                        <a:buSzTx/>
                        <a:buFontTx/>
                        <a:buNone/>
                        <a:tabLst/>
                        <a:defRPr/>
                      </a:pPr>
                      <a:r>
                        <a:rPr lang="nl-NL" sz="1600" b="1" kern="1200" dirty="0" smtClean="0">
                          <a:solidFill>
                            <a:schemeClr val="tx1"/>
                          </a:solidFill>
                          <a:latin typeface="Calibri" pitchFamily="34" charset="0"/>
                          <a:ea typeface="+mn-ea"/>
                          <a:cs typeface="Calibri" pitchFamily="34" charset="0"/>
                        </a:rPr>
                        <a:t>GL Sum Fund Overdraft </a:t>
                      </a:r>
                      <a:r>
                        <a:rPr lang="nl-NL" sz="1600" baseline="0" dirty="0" smtClean="0">
                          <a:solidFill>
                            <a:schemeClr val="tx1"/>
                          </a:solidFill>
                          <a:latin typeface="Calibri" pitchFamily="34" charset="0"/>
                          <a:cs typeface="Calibri" pitchFamily="34" charset="0"/>
                        </a:rPr>
                        <a:t>Report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latin typeface="Calibri" pitchFamily="34" charset="0"/>
                          <a:cs typeface="Calibri" pitchFamily="34" charset="0"/>
                        </a:rPr>
                        <a:t>Report displays non-contract</a:t>
                      </a:r>
                      <a:r>
                        <a:rPr lang="en-US" sz="1400" b="0" baseline="0" dirty="0" smtClean="0">
                          <a:solidFill>
                            <a:schemeClr val="tx1"/>
                          </a:solidFill>
                          <a:latin typeface="Calibri" pitchFamily="34" charset="0"/>
                          <a:cs typeface="Calibri" pitchFamily="34" charset="0"/>
                        </a:rPr>
                        <a:t> and grant </a:t>
                      </a:r>
                      <a:r>
                        <a:rPr lang="en-US" sz="1400" b="0" dirty="0" smtClean="0">
                          <a:solidFill>
                            <a:schemeClr val="tx1"/>
                          </a:solidFill>
                          <a:latin typeface="Calibri" pitchFamily="34" charset="0"/>
                          <a:cs typeface="Calibri" pitchFamily="34" charset="0"/>
                        </a:rPr>
                        <a:t>Current funds in overdraft.  Do not use for contract and grant,</a:t>
                      </a:r>
                      <a:r>
                        <a:rPr lang="en-US" sz="1400" b="0" baseline="0" dirty="0" smtClean="0">
                          <a:solidFill>
                            <a:schemeClr val="tx1"/>
                          </a:solidFill>
                          <a:latin typeface="Calibri" pitchFamily="34" charset="0"/>
                          <a:cs typeface="Calibri" pitchFamily="34" charset="0"/>
                        </a:rPr>
                        <a:t> </a:t>
                      </a:r>
                      <a:r>
                        <a:rPr lang="en-US" sz="1400" b="0" dirty="0" smtClean="0">
                          <a:solidFill>
                            <a:schemeClr val="tx1"/>
                          </a:solidFill>
                          <a:latin typeface="Calibri" pitchFamily="34" charset="0"/>
                          <a:cs typeface="Calibri" pitchFamily="34" charset="0"/>
                        </a:rPr>
                        <a:t>Plant, Loan or Agency funds.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Balance only calculated as Fund Balance accounts (3xxxx), Operating Transfers (7xxxxx), Revenues (4xxxx) and Expenses (5xxxx), all in Actuals + Encumbrances + Pre Encumbrances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Report excludes Contract and Grants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u="none" dirty="0" smtClean="0">
                          <a:solidFill>
                            <a:schemeClr val="tx1"/>
                          </a:solidFill>
                          <a:latin typeface="Calibri" pitchFamily="34" charset="0"/>
                          <a:cs typeface="Calibri" pitchFamily="34" charset="0"/>
                        </a:rPr>
                        <a:t>Updated Reports:</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Sum Fund Overdraft mod</a:t>
                      </a:r>
                      <a:endParaRPr lang="en-US" sz="1400" b="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46252788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5" r="40105" b="9375"/>
          <a:stretch/>
        </p:blipFill>
        <p:spPr bwMode="auto">
          <a:xfrm>
            <a:off x="4575717" y="2440306"/>
            <a:ext cx="4119202" cy="3606952"/>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pic>
        <p:nvPicPr>
          <p:cNvPr id="19" name="Picture 18"/>
          <p:cNvPicPr/>
          <p:nvPr/>
        </p:nvPicPr>
        <p:blipFill rotWithShape="1">
          <a:blip r:embed="rId6" cstate="print">
            <a:extLst>
              <a:ext uri="{28A0092B-C50C-407E-A947-70E740481C1C}">
                <a14:useLocalDpi xmlns:a14="http://schemas.microsoft.com/office/drawing/2010/main" val="0"/>
              </a:ext>
            </a:extLst>
          </a:blip>
          <a:srcRect r="45011" b="9366"/>
          <a:stretch/>
        </p:blipFill>
        <p:spPr bwMode="auto">
          <a:xfrm>
            <a:off x="449084" y="2436496"/>
            <a:ext cx="4037191" cy="3591712"/>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Sum Fund Overdraft </a:t>
            </a:r>
            <a:r>
              <a:rPr lang="nl-NL" sz="2800" dirty="0" smtClean="0">
                <a:latin typeface="Calibri" pitchFamily="34" charset="0"/>
                <a:cs typeface="Calibri" pitchFamily="34" charset="0"/>
              </a:rPr>
              <a:t>(Cont’d)</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17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Straight Arrow Connector 29"/>
          <p:cNvCxnSpPr/>
          <p:nvPr/>
        </p:nvCxnSpPr>
        <p:spPr>
          <a:xfrm flipV="1">
            <a:off x="4486275" y="3724276"/>
            <a:ext cx="1771650" cy="1317624"/>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267076" y="3724276"/>
            <a:ext cx="1219199" cy="1317624"/>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3" name="Rounded Rectangle 22"/>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4" name="Rectangle 23"/>
          <p:cNvSpPr/>
          <p:nvPr/>
        </p:nvSpPr>
        <p:spPr>
          <a:xfrm>
            <a:off x="250490" y="1265376"/>
            <a:ext cx="3798797"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Sum Fund Overdraft mod</a:t>
            </a:r>
            <a:endParaRPr lang="en-US" sz="2400" dirty="0">
              <a:latin typeface="Calibri" pitchFamily="34" charset="0"/>
              <a:ea typeface="Times New Roman"/>
              <a:cs typeface="Calibri" pitchFamily="34" charset="0"/>
            </a:endParaRPr>
          </a:p>
        </p:txBody>
      </p:sp>
      <p:sp>
        <p:nvSpPr>
          <p:cNvPr id="35" name="Text Box 2"/>
          <p:cNvSpPr txBox="1">
            <a:spLocks noChangeArrowheads="1"/>
          </p:cNvSpPr>
          <p:nvPr/>
        </p:nvSpPr>
        <p:spPr bwMode="auto">
          <a:xfrm>
            <a:off x="1028700" y="5070475"/>
            <a:ext cx="7150100" cy="1562099"/>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a:t>The BAIRS report query </a:t>
            </a:r>
            <a:r>
              <a:rPr lang="nl-NL" dirty="0" smtClean="0"/>
              <a:t>window structure </a:t>
            </a:r>
            <a:r>
              <a:rPr lang="nl-NL" dirty="0"/>
              <a:t>stays the same.</a:t>
            </a:r>
            <a:endParaRPr lang="en-US" dirty="0"/>
          </a:p>
          <a:p>
            <a:r>
              <a:rPr lang="nl-NL" dirty="0"/>
              <a:t>Account drop down lists will add “All Rev, OpTrans, Exp &amp; Fund Bal</a:t>
            </a:r>
            <a:r>
              <a:rPr lang="nl-NL" dirty="0" smtClean="0"/>
              <a:t>” and        “</a:t>
            </a:r>
            <a:r>
              <a:rPr lang="nl-NL" dirty="0"/>
              <a:t>7 – Operating </a:t>
            </a:r>
            <a:r>
              <a:rPr lang="nl-NL" dirty="0" smtClean="0"/>
              <a:t>Transfers</a:t>
            </a:r>
            <a:r>
              <a:rPr lang="en-US" dirty="0" smtClean="0"/>
              <a:t>”.</a:t>
            </a:r>
            <a:endParaRPr lang="en-US" dirty="0"/>
          </a:p>
          <a:p>
            <a:r>
              <a:rPr lang="nl-NL" dirty="0"/>
              <a:t> </a:t>
            </a:r>
            <a:r>
              <a:rPr lang="nl-NL" dirty="0" smtClean="0"/>
              <a:t>Fiscal </a:t>
            </a:r>
            <a:r>
              <a:rPr lang="nl-NL" dirty="0"/>
              <a:t>Year will be limited to </a:t>
            </a:r>
            <a:r>
              <a:rPr lang="nl-NL" dirty="0" smtClean="0"/>
              <a:t>FY12-13 </a:t>
            </a:r>
            <a:r>
              <a:rPr lang="nl-NL" dirty="0"/>
              <a:t>and </a:t>
            </a:r>
            <a:r>
              <a:rPr lang="nl-NL" dirty="0" smtClean="0"/>
              <a:t>future fiscal years.</a:t>
            </a:r>
            <a:endParaRPr lang="en-US" dirty="0"/>
          </a:p>
        </p:txBody>
      </p:sp>
    </p:spTree>
    <p:custDataLst>
      <p:tags r:id="rId1"/>
    </p:custDataLst>
    <p:extLst>
      <p:ext uri="{BB962C8B-B14F-4D97-AF65-F5344CB8AC3E}">
        <p14:creationId xmlns:p14="http://schemas.microsoft.com/office/powerpoint/2010/main" val="69201352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0" r="42098" b="9702"/>
          <a:stretch/>
        </p:blipFill>
        <p:spPr bwMode="auto">
          <a:xfrm>
            <a:off x="4776602" y="1930005"/>
            <a:ext cx="3983175" cy="4043045"/>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pic>
        <p:nvPicPr>
          <p:cNvPr id="27" name="Picture 26"/>
          <p:cNvPicPr/>
          <p:nvPr/>
        </p:nvPicPr>
        <p:blipFill rotWithShape="1">
          <a:blip r:embed="rId6" cstate="print">
            <a:extLst>
              <a:ext uri="{28A0092B-C50C-407E-A947-70E740481C1C}">
                <a14:useLocalDpi xmlns:a14="http://schemas.microsoft.com/office/drawing/2010/main" val="0"/>
              </a:ext>
            </a:extLst>
          </a:blip>
          <a:srcRect r="41987" b="9065"/>
          <a:stretch/>
        </p:blipFill>
        <p:spPr bwMode="auto">
          <a:xfrm>
            <a:off x="384222" y="1930006"/>
            <a:ext cx="4199340" cy="4043045"/>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Sum Fund Overdraft </a:t>
            </a:r>
            <a:r>
              <a:rPr lang="nl-NL" sz="2800" dirty="0" smtClean="0">
                <a:latin typeface="Calibri" pitchFamily="34" charset="0"/>
                <a:cs typeface="Calibri" pitchFamily="34" charset="0"/>
              </a:rPr>
              <a:t>(Cont’d)</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21" name="Straight Arrow Connector 20"/>
          <p:cNvCxnSpPr>
            <a:stCxn id="25" idx="0"/>
            <a:endCxn id="22" idx="3"/>
          </p:cNvCxnSpPr>
          <p:nvPr/>
        </p:nvCxnSpPr>
        <p:spPr>
          <a:xfrm flipV="1">
            <a:off x="4557676" y="3416313"/>
            <a:ext cx="2615605" cy="1384287"/>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7082366" y="3268344"/>
            <a:ext cx="620806" cy="173356"/>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p:cNvSpPr/>
          <p:nvPr/>
        </p:nvSpPr>
        <p:spPr>
          <a:xfrm>
            <a:off x="2835408" y="3268344"/>
            <a:ext cx="644391" cy="173355"/>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Arrow Connector 23"/>
          <p:cNvCxnSpPr>
            <a:stCxn id="25" idx="0"/>
            <a:endCxn id="23" idx="5"/>
          </p:cNvCxnSpPr>
          <p:nvPr/>
        </p:nvCxnSpPr>
        <p:spPr>
          <a:xfrm flipH="1" flipV="1">
            <a:off x="3385430" y="3416312"/>
            <a:ext cx="1172246" cy="138428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Text Box 2"/>
          <p:cNvSpPr txBox="1">
            <a:spLocks noChangeArrowheads="1"/>
          </p:cNvSpPr>
          <p:nvPr/>
        </p:nvSpPr>
        <p:spPr bwMode="auto">
          <a:xfrm>
            <a:off x="722276" y="4800600"/>
            <a:ext cx="7670800" cy="1714500"/>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Balance calculation has changed, but header stays the same.</a:t>
            </a:r>
            <a:endParaRPr lang="en-US" dirty="0"/>
          </a:p>
          <a:p>
            <a:pPr>
              <a:spcBef>
                <a:spcPts val="0"/>
              </a:spcBef>
            </a:pPr>
            <a:r>
              <a:rPr lang="nl-NL" dirty="0"/>
              <a:t>Old Formula: </a:t>
            </a:r>
            <a:r>
              <a:rPr lang="en-US" dirty="0"/>
              <a:t> Revenue </a:t>
            </a:r>
            <a:r>
              <a:rPr lang="en-US" dirty="0" smtClean="0"/>
              <a:t>and Expense </a:t>
            </a:r>
            <a:r>
              <a:rPr lang="en-US" dirty="0"/>
              <a:t>accounts  in both TempBudg and Actuals </a:t>
            </a:r>
            <a:r>
              <a:rPr lang="en-US" dirty="0" smtClean="0"/>
              <a:t>ledgers </a:t>
            </a:r>
            <a:r>
              <a:rPr lang="en-US" dirty="0"/>
              <a:t>+ Encumbrance + Pre </a:t>
            </a:r>
            <a:r>
              <a:rPr lang="en-US" dirty="0" err="1" smtClean="0"/>
              <a:t>Encumb</a:t>
            </a:r>
            <a:endParaRPr lang="en-US" dirty="0" smtClean="0"/>
          </a:p>
          <a:p>
            <a:pPr>
              <a:spcBef>
                <a:spcPts val="0"/>
              </a:spcBef>
            </a:pPr>
            <a:r>
              <a:rPr lang="nl-NL" dirty="0" smtClean="0"/>
              <a:t>New Formula</a:t>
            </a:r>
            <a:r>
              <a:rPr lang="en-US" dirty="0" smtClean="0"/>
              <a:t>: Revenue</a:t>
            </a:r>
            <a:r>
              <a:rPr lang="en-US" dirty="0"/>
              <a:t>, Expense</a:t>
            </a:r>
            <a:r>
              <a:rPr lang="en-US" dirty="0" smtClean="0"/>
              <a:t>, Operating </a:t>
            </a:r>
            <a:r>
              <a:rPr lang="en-US" dirty="0"/>
              <a:t>Transfer and Fund Balance accounts in </a:t>
            </a:r>
            <a:r>
              <a:rPr lang="en-US" dirty="0" smtClean="0"/>
              <a:t>Actuals ledger + </a:t>
            </a:r>
            <a:r>
              <a:rPr lang="en-US" dirty="0"/>
              <a:t>Encumbrance + Pre </a:t>
            </a:r>
            <a:r>
              <a:rPr lang="en-US" dirty="0" err="1" smtClean="0"/>
              <a:t>Encumb</a:t>
            </a:r>
            <a:endParaRPr lang="en-US" dirty="0"/>
          </a:p>
        </p:txBody>
      </p:sp>
      <p:sp>
        <p:nvSpPr>
          <p:cNvPr id="17" name="Rounded Rectangle 16"/>
          <p:cNvSpPr/>
          <p:nvPr/>
        </p:nvSpPr>
        <p:spPr bwMode="auto">
          <a:xfrm>
            <a:off x="267017" y="13081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18" name="Rounded Rectangle 17"/>
          <p:cNvSpPr/>
          <p:nvPr/>
        </p:nvSpPr>
        <p:spPr bwMode="auto">
          <a:xfrm>
            <a:off x="4620895" y="13079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Tree>
    <p:custDataLst>
      <p:tags r:id="rId1"/>
    </p:custDataLst>
    <p:extLst>
      <p:ext uri="{BB962C8B-B14F-4D97-AF65-F5344CB8AC3E}">
        <p14:creationId xmlns:p14="http://schemas.microsoft.com/office/powerpoint/2010/main" val="337883717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a:latin typeface="Calibri" pitchFamily="34" charset="0"/>
                <a:cs typeface="Calibri" pitchFamily="34" charset="0"/>
              </a:rPr>
              <a:t>GL </a:t>
            </a:r>
            <a:r>
              <a:rPr lang="nl-NL" sz="2800" dirty="0" smtClean="0">
                <a:latin typeface="Calibri" pitchFamily="34" charset="0"/>
                <a:cs typeface="Calibri" pitchFamily="34" charset="0"/>
              </a:rPr>
              <a:t>Sum By Five Chartfields</a:t>
            </a:r>
            <a:endParaRPr lang="en-US" sz="28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solidFill>
                  <a:prstClr val="black"/>
                </a:solidFill>
                <a:latin typeface="Calibri" pitchFamily="34" charset="0"/>
                <a:cs typeface="Calibri" pitchFamily="34" charset="0"/>
              </a:rPr>
              <a:t>The scope of change in the new/updated BAIRS reports can be summarized as follows:</a:t>
            </a:r>
            <a:r>
              <a:rPr lang="en-US" sz="2000" b="0" dirty="0">
                <a:solidFill>
                  <a:prstClr val="black"/>
                </a:solidFill>
                <a:latin typeface="Calibri" pitchFamily="34" charset="0"/>
                <a:cs typeface="Calibri" pitchFamily="34" charset="0"/>
              </a:rPr>
              <a:t> </a:t>
            </a:r>
            <a:r>
              <a:rPr lang="nl-NL" sz="2000" b="0" dirty="0" smtClean="0">
                <a:solidFill>
                  <a:prstClr val="black"/>
                </a:solidFill>
                <a:latin typeface="Calibri" pitchFamily="34" charset="0"/>
                <a:cs typeface="Calibri" pitchFamily="34" charset="0"/>
              </a:rPr>
              <a:t>	</a:t>
            </a:r>
            <a:endParaRPr lang="en-US" sz="2000" b="0" dirty="0">
              <a:solidFill>
                <a:prstClr val="black"/>
              </a:solidFill>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solidFill>
                <a:prstClr val="black"/>
              </a:solidFill>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en-US" sz="1800" b="0" smtClean="0">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en-US" sz="1200" b="0" smtClean="0">
              <a:solidFill>
                <a:prstClr val="black"/>
              </a:solidFill>
              <a:latin typeface="Candara" pitchFamily="34" charset="0"/>
              <a:ea typeface="Times New Roman" pitchFamily="18" charset="0"/>
              <a:cs typeface="Arial" pitchFamily="34" charset="0"/>
            </a:endParaRPr>
          </a:p>
          <a:p>
            <a:pPr algn="l"/>
            <a:r>
              <a:rPr lang="en-US" sz="1200" b="0" smtClean="0">
                <a:solidFill>
                  <a:prstClr val="black"/>
                </a:solidFill>
                <a:latin typeface="Candara" pitchFamily="34" charset="0"/>
                <a:ea typeface="Times New Roman" pitchFamily="18" charset="0"/>
                <a:cs typeface="Arial" pitchFamily="34" charset="0"/>
              </a:rPr>
              <a:t>   </a:t>
            </a:r>
            <a:endParaRPr lang="en-US" sz="1800" b="0" smtClean="0">
              <a:solidFill>
                <a:prstClr val="black"/>
              </a:solidFill>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022900520"/>
              </p:ext>
            </p:extLst>
          </p:nvPr>
        </p:nvGraphicFramePr>
        <p:xfrm>
          <a:off x="878543" y="2324795"/>
          <a:ext cx="7377951" cy="2773680"/>
        </p:xfrm>
        <a:graphic>
          <a:graphicData uri="http://schemas.openxmlformats.org/drawingml/2006/table">
            <a:tbl>
              <a:tblPr firstRow="1" bandRow="1">
                <a:tableStyleId>{5C22544A-7EE6-4342-B048-85BDC9FD1C3A}</a:tableStyleId>
              </a:tblPr>
              <a:tblGrid>
                <a:gridCol w="2127124"/>
                <a:gridCol w="5250827"/>
              </a:tblGrid>
              <a:tr h="237555">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Sum By Five Chartfields</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6410">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smtClean="0">
                          <a:solidFill>
                            <a:schemeClr val="tx1"/>
                          </a:solidFill>
                          <a:latin typeface="Calibri" pitchFamily="34" charset="0"/>
                          <a:ea typeface="+mn-ea"/>
                          <a:cs typeface="Calibri" pitchFamily="34" charset="0"/>
                        </a:rPr>
                        <a:t>Summarizes Actuals, encumbrances and pre-encumbrances for each unique combination of </a:t>
                      </a:r>
                      <a:r>
                        <a:rPr lang="en-US" sz="1400" kern="1200" dirty="0" err="1" smtClean="0">
                          <a:solidFill>
                            <a:schemeClr val="tx1"/>
                          </a:solidFill>
                          <a:latin typeface="Calibri" pitchFamily="34" charset="0"/>
                          <a:ea typeface="+mn-ea"/>
                          <a:cs typeface="Calibri" pitchFamily="34" charset="0"/>
                        </a:rPr>
                        <a:t>Dept</a:t>
                      </a:r>
                      <a:r>
                        <a:rPr lang="en-US" sz="1400" kern="1200" dirty="0" smtClean="0">
                          <a:solidFill>
                            <a:schemeClr val="tx1"/>
                          </a:solidFill>
                          <a:latin typeface="Calibri" pitchFamily="34" charset="0"/>
                          <a:ea typeface="+mn-ea"/>
                          <a:cs typeface="Calibri" pitchFamily="34" charset="0"/>
                        </a:rPr>
                        <a:t> ID-Fund-ChartField1-ChartField2-Program, with grand totals for the first field in the selected sort order (Fund, </a:t>
                      </a:r>
                      <a:r>
                        <a:rPr lang="en-US" sz="1400" kern="1200" dirty="0" err="1" smtClean="0">
                          <a:solidFill>
                            <a:schemeClr val="tx1"/>
                          </a:solidFill>
                          <a:latin typeface="Calibri" pitchFamily="34" charset="0"/>
                          <a:ea typeface="+mn-ea"/>
                          <a:cs typeface="Calibri" pitchFamily="34" charset="0"/>
                        </a:rPr>
                        <a:t>Dept</a:t>
                      </a:r>
                      <a:r>
                        <a:rPr lang="en-US" sz="1400" kern="1200" dirty="0" smtClean="0">
                          <a:solidFill>
                            <a:schemeClr val="tx1"/>
                          </a:solidFill>
                          <a:latin typeface="Calibri" pitchFamily="34" charset="0"/>
                          <a:ea typeface="+mn-ea"/>
                          <a:cs typeface="Calibri" pitchFamily="34" charset="0"/>
                        </a:rPr>
                        <a:t> ID, or ChartField2).</a:t>
                      </a:r>
                      <a:endParaRPr lang="en-US" sz="1400" kern="1200" dirty="0">
                        <a:solidFill>
                          <a:schemeClr val="tx1"/>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399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latin typeface="Calibri" pitchFamily="34" charset="0"/>
                          <a:cs typeface="Calibri" pitchFamily="34" charset="0"/>
                        </a:rPr>
                        <a:t>Removed “</a:t>
                      </a:r>
                      <a:r>
                        <a:rPr lang="en-US" sz="1400" b="0" dirty="0" err="1" smtClean="0">
                          <a:latin typeface="Calibri" pitchFamily="34" charset="0"/>
                          <a:cs typeface="Calibri" pitchFamily="34" charset="0"/>
                        </a:rPr>
                        <a:t>TempBudg</a:t>
                      </a:r>
                      <a:r>
                        <a:rPr lang="en-US" sz="1400" b="0" dirty="0" smtClean="0">
                          <a:latin typeface="Calibri" pitchFamily="34" charset="0"/>
                          <a:cs typeface="Calibri" pitchFamily="34" charset="0"/>
                        </a:rPr>
                        <a:t>” column</a:t>
                      </a:r>
                    </a:p>
                    <a:p>
                      <a:pPr marL="171450" lvl="0" indent="-171450" algn="l">
                        <a:buFont typeface="Arial" pitchFamily="34" charset="0"/>
                        <a:buChar char="•"/>
                      </a:pPr>
                      <a:r>
                        <a:rPr lang="en-US" sz="1400" b="0" dirty="0" smtClean="0">
                          <a:latin typeface="Calibri" pitchFamily="34" charset="0"/>
                          <a:cs typeface="Calibri" pitchFamily="34" charset="0"/>
                        </a:rPr>
                        <a:t>Changed “Actuals” to  “YTD Actuals”</a:t>
                      </a:r>
                      <a:endParaRPr lang="en-US" sz="1400" b="0" dirty="0" smtClean="0">
                        <a:solidFill>
                          <a:schemeClr val="tx1"/>
                        </a:solidFill>
                        <a:latin typeface="Calibri" pitchFamily="34" charset="0"/>
                        <a:cs typeface="Calibri" pitchFamily="34" charset="0"/>
                      </a:endParaRP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Created 3</a:t>
                      </a:r>
                      <a:r>
                        <a:rPr lang="en-US" sz="1400" b="0" baseline="0" dirty="0" smtClean="0">
                          <a:solidFill>
                            <a:schemeClr val="tx1"/>
                          </a:solidFill>
                          <a:latin typeface="Calibri" pitchFamily="34" charset="0"/>
                          <a:cs typeface="Calibri" pitchFamily="34" charset="0"/>
                        </a:rPr>
                        <a:t> new views excluding Program Code to facilitate reporting on balances for chartstring combinations  </a:t>
                      </a: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7069">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Sum By Five </a:t>
                      </a:r>
                      <a:r>
                        <a:rPr lang="en-US" sz="1400" dirty="0" err="1" smtClean="0">
                          <a:solidFill>
                            <a:schemeClr val="tx1"/>
                          </a:solidFill>
                          <a:latin typeface="Calibri" pitchFamily="34" charset="0"/>
                          <a:cs typeface="Calibri" pitchFamily="34" charset="0"/>
                        </a:rPr>
                        <a:t>Chartfields</a:t>
                      </a:r>
                      <a:r>
                        <a:rPr lang="en-US" sz="1400" dirty="0" smtClean="0">
                          <a:solidFill>
                            <a:schemeClr val="tx1"/>
                          </a:solidFill>
                          <a:latin typeface="Calibri" pitchFamily="34" charset="0"/>
                          <a:cs typeface="Calibri" pitchFamily="34" charset="0"/>
                        </a:rPr>
                        <a:t>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94214203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BAIRS Reports:  What is changing in FY13?</a:t>
            </a:r>
          </a:p>
        </p:txBody>
      </p:sp>
      <p:sp>
        <p:nvSpPr>
          <p:cNvPr id="3" name="Content Placeholder 2"/>
          <p:cNvSpPr>
            <a:spLocks noGrp="1"/>
          </p:cNvSpPr>
          <p:nvPr>
            <p:ph idx="1"/>
            <p:custDataLst>
              <p:tags r:id="rId3"/>
            </p:custDataLst>
          </p:nvPr>
        </p:nvSpPr>
        <p:spPr>
          <a:xfrm>
            <a:off x="369454" y="1420345"/>
            <a:ext cx="8446944" cy="4882919"/>
          </a:xfrm>
        </p:spPr>
        <p:txBody>
          <a:bodyPr/>
          <a:lstStyle/>
          <a:p>
            <a:pPr marL="0" indent="0" defTabSz="904410">
              <a:buNone/>
              <a:defRPr/>
            </a:pPr>
            <a:r>
              <a:rPr lang="en-US" sz="2400" b="1" dirty="0">
                <a:latin typeface="Calibri" pitchFamily="34" charset="0"/>
                <a:cs typeface="Calibri" pitchFamily="34" charset="0"/>
              </a:rPr>
              <a:t>Introduction</a:t>
            </a:r>
          </a:p>
          <a:p>
            <a:pPr marL="398370" lvl="1" indent="0" defTabSz="904410">
              <a:buNone/>
              <a:defRPr/>
            </a:pPr>
            <a:r>
              <a:rPr lang="en-US" dirty="0" smtClean="0">
                <a:latin typeface="Calibri" pitchFamily="34" charset="0"/>
                <a:cs typeface="Calibri" pitchFamily="34" charset="0"/>
              </a:rPr>
              <a:t>The </a:t>
            </a:r>
            <a:r>
              <a:rPr lang="en-US" dirty="0">
                <a:latin typeface="Calibri" pitchFamily="34" charset="0"/>
                <a:cs typeface="Calibri" pitchFamily="34" charset="0"/>
              </a:rPr>
              <a:t>BFS TempBudg ledger </a:t>
            </a:r>
            <a:r>
              <a:rPr lang="en-US" dirty="0" smtClean="0">
                <a:latin typeface="Calibri" pitchFamily="34" charset="0"/>
                <a:cs typeface="Calibri" pitchFamily="34" charset="0"/>
              </a:rPr>
              <a:t>was </a:t>
            </a:r>
            <a:r>
              <a:rPr lang="en-US" dirty="0">
                <a:latin typeface="Calibri" pitchFamily="34" charset="0"/>
                <a:cs typeface="Calibri" pitchFamily="34" charset="0"/>
              </a:rPr>
              <a:t>retired </a:t>
            </a:r>
            <a:r>
              <a:rPr lang="en-US" dirty="0" smtClean="0">
                <a:latin typeface="Calibri" pitchFamily="34" charset="0"/>
                <a:cs typeface="Calibri" pitchFamily="34" charset="0"/>
              </a:rPr>
              <a:t>for the Current Fund group as </a:t>
            </a:r>
            <a:r>
              <a:rPr lang="en-US" dirty="0">
                <a:latin typeface="Calibri" pitchFamily="34" charset="0"/>
                <a:cs typeface="Calibri" pitchFamily="34" charset="0"/>
              </a:rPr>
              <a:t>of 7/1/12 (excluding </a:t>
            </a:r>
            <a:r>
              <a:rPr lang="en-US" dirty="0" smtClean="0">
                <a:latin typeface="Calibri" pitchFamily="34" charset="0"/>
                <a:cs typeface="Calibri" pitchFamily="34" charset="0"/>
              </a:rPr>
              <a:t>contracts </a:t>
            </a:r>
            <a:r>
              <a:rPr lang="en-US" dirty="0">
                <a:latin typeface="Calibri" pitchFamily="34" charset="0"/>
                <a:cs typeface="Calibri" pitchFamily="34" charset="0"/>
              </a:rPr>
              <a:t>and </a:t>
            </a:r>
            <a:r>
              <a:rPr lang="en-US" dirty="0" smtClean="0">
                <a:latin typeface="Calibri" pitchFamily="34" charset="0"/>
                <a:cs typeface="Calibri" pitchFamily="34" charset="0"/>
              </a:rPr>
              <a:t>grants¹</a:t>
            </a:r>
            <a:r>
              <a:rPr lang="en-US" dirty="0">
                <a:latin typeface="Calibri" pitchFamily="34" charset="0"/>
                <a:cs typeface="Calibri" pitchFamily="34" charset="0"/>
              </a:rPr>
              <a:t>). </a:t>
            </a:r>
            <a:r>
              <a:rPr lang="en-US" dirty="0" smtClean="0">
                <a:latin typeface="Calibri" pitchFamily="34" charset="0"/>
                <a:cs typeface="Calibri" pitchFamily="34" charset="0"/>
              </a:rPr>
              <a:t> As </a:t>
            </a:r>
            <a:r>
              <a:rPr lang="en-US" dirty="0">
                <a:latin typeface="Calibri" pitchFamily="34" charset="0"/>
                <a:cs typeface="Calibri" pitchFamily="34" charset="0"/>
              </a:rPr>
              <a:t>a result of this change, we have created some updated report versions and new reports to offer improved data presentation and reflect new elements and formats </a:t>
            </a:r>
            <a:r>
              <a:rPr lang="en-US" dirty="0" smtClean="0">
                <a:latin typeface="Calibri" pitchFamily="34" charset="0"/>
                <a:cs typeface="Calibri" pitchFamily="34" charset="0"/>
              </a:rPr>
              <a:t>in the Actuals ledger.</a:t>
            </a:r>
            <a:endParaRPr lang="en-US" dirty="0">
              <a:latin typeface="Calibri" pitchFamily="34" charset="0"/>
              <a:cs typeface="Calibri" pitchFamily="34" charset="0"/>
            </a:endParaRPr>
          </a:p>
          <a:p>
            <a:pPr marL="733932" lvl="1" indent="-281744" defTabSz="904410">
              <a:buNone/>
              <a:defRPr/>
            </a:pPr>
            <a:endParaRPr lang="en-US" b="1" dirty="0">
              <a:latin typeface="Calibri" pitchFamily="34" charset="0"/>
              <a:cs typeface="Calibri" pitchFamily="34" charset="0"/>
            </a:endParaRPr>
          </a:p>
          <a:p>
            <a:pPr marL="57762" indent="0" defTabSz="904410">
              <a:buNone/>
              <a:defRPr/>
            </a:pPr>
            <a:r>
              <a:rPr lang="en-US" sz="2400" b="1" dirty="0">
                <a:latin typeface="Calibri" pitchFamily="34" charset="0"/>
                <a:cs typeface="Calibri" pitchFamily="34" charset="0"/>
              </a:rPr>
              <a:t>Why?</a:t>
            </a:r>
          </a:p>
          <a:p>
            <a:pPr marL="737938" lvl="1" indent="-285750" defTabSz="904410">
              <a:spcBef>
                <a:spcPts val="538"/>
              </a:spcBef>
              <a:buSzPct val="150000"/>
              <a:buFont typeface="Arial" pitchFamily="34" charset="0"/>
              <a:buChar char="•"/>
              <a:defRPr/>
            </a:pPr>
            <a:r>
              <a:rPr lang="en-US" dirty="0">
                <a:latin typeface="Calibri" pitchFamily="34" charset="0"/>
                <a:cs typeface="Calibri" pitchFamily="34" charset="0"/>
              </a:rPr>
              <a:t>TempBudg is </a:t>
            </a:r>
            <a:r>
              <a:rPr lang="en-US" dirty="0" smtClean="0">
                <a:latin typeface="Calibri" pitchFamily="34" charset="0"/>
                <a:cs typeface="Calibri" pitchFamily="34" charset="0"/>
              </a:rPr>
              <a:t>no longer used for these </a:t>
            </a:r>
            <a:r>
              <a:rPr lang="en-US" dirty="0">
                <a:latin typeface="Calibri" pitchFamily="34" charset="0"/>
                <a:cs typeface="Calibri" pitchFamily="34" charset="0"/>
              </a:rPr>
              <a:t>funds</a:t>
            </a:r>
          </a:p>
          <a:p>
            <a:pPr marL="737938" lvl="1" indent="-285750" defTabSz="904410">
              <a:spcBef>
                <a:spcPts val="538"/>
              </a:spcBef>
              <a:buSzPct val="150000"/>
              <a:buFont typeface="Arial" pitchFamily="34" charset="0"/>
              <a:buChar char="•"/>
              <a:defRPr/>
            </a:pPr>
            <a:r>
              <a:rPr lang="en-US" dirty="0">
                <a:latin typeface="Calibri" pitchFamily="34" charset="0"/>
                <a:cs typeface="Calibri" pitchFamily="34" charset="0"/>
              </a:rPr>
              <a:t>Reports need to reflect new elements and formats in Actuals</a:t>
            </a:r>
          </a:p>
          <a:p>
            <a:pPr marL="1190132" lvl="2" indent="-285750" defTabSz="904410">
              <a:spcBef>
                <a:spcPts val="538"/>
              </a:spcBef>
              <a:buSzPct val="80000"/>
              <a:buFont typeface="Courier New" pitchFamily="49" charset="0"/>
              <a:buChar char="o"/>
              <a:defRPr/>
            </a:pPr>
            <a:r>
              <a:rPr lang="en-US" sz="1800" dirty="0">
                <a:latin typeface="Calibri" pitchFamily="34" charset="0"/>
                <a:cs typeface="Calibri" pitchFamily="34" charset="0"/>
              </a:rPr>
              <a:t>Operating transfers</a:t>
            </a:r>
          </a:p>
          <a:p>
            <a:pPr marL="1190132" lvl="2" indent="-285750" defTabSz="904410">
              <a:spcBef>
                <a:spcPts val="538"/>
              </a:spcBef>
              <a:buSzPct val="80000"/>
              <a:buFont typeface="Courier New" pitchFamily="49" charset="0"/>
              <a:buChar char="o"/>
              <a:defRPr/>
            </a:pPr>
            <a:r>
              <a:rPr lang="en-US" sz="1800" dirty="0">
                <a:latin typeface="Calibri" pitchFamily="34" charset="0"/>
                <a:cs typeface="Calibri" pitchFamily="34" charset="0"/>
              </a:rPr>
              <a:t>Interfund funds</a:t>
            </a:r>
          </a:p>
          <a:p>
            <a:pPr marL="1190132" lvl="2" indent="-285750" defTabSz="904410">
              <a:spcBef>
                <a:spcPts val="538"/>
              </a:spcBef>
              <a:buSzPct val="80000"/>
              <a:buFont typeface="Courier New" pitchFamily="49" charset="0"/>
              <a:buChar char="o"/>
              <a:defRPr/>
            </a:pPr>
            <a:r>
              <a:rPr lang="en-US" sz="1800" dirty="0">
                <a:latin typeface="Calibri" pitchFamily="34" charset="0"/>
                <a:cs typeface="Calibri" pitchFamily="34" charset="0"/>
              </a:rPr>
              <a:t>Beginning balance</a:t>
            </a:r>
          </a:p>
          <a:p>
            <a:pPr marL="737938" lvl="1" indent="-285750" defTabSz="904410">
              <a:spcBef>
                <a:spcPts val="538"/>
              </a:spcBef>
              <a:buSzPct val="150000"/>
              <a:buFont typeface="Arial" pitchFamily="34" charset="0"/>
              <a:buChar char="•"/>
              <a:defRPr/>
            </a:pPr>
            <a:r>
              <a:rPr lang="en-US" dirty="0">
                <a:latin typeface="Calibri" pitchFamily="34" charset="0"/>
                <a:cs typeface="Calibri" pitchFamily="34" charset="0"/>
              </a:rPr>
              <a:t>Opportunity to improve existing data presentation</a:t>
            </a:r>
          </a:p>
          <a:p>
            <a:pPr marL="733932" lvl="1" indent="-281744" defTabSz="904410">
              <a:buFont typeface="Wingdings" pitchFamily="2" charset="2"/>
              <a:buChar char="§"/>
              <a:defRPr/>
            </a:pPr>
            <a:endParaRPr lang="en-US" dirty="0">
              <a:latin typeface="Calibri" pitchFamily="34" charset="0"/>
              <a:cs typeface="Calibri" pitchFamily="34" charset="0"/>
            </a:endParaRPr>
          </a:p>
          <a:p>
            <a:pPr marL="733932" lvl="1" indent="-281744" defTabSz="904410">
              <a:buFont typeface="Wingdings" pitchFamily="2" charset="2"/>
              <a:buChar char="§"/>
              <a:defRPr/>
            </a:pPr>
            <a:endParaRPr lang="en-US" dirty="0">
              <a:latin typeface="Calibri" pitchFamily="34" charset="0"/>
              <a:cs typeface="Calibri" pitchFamily="34" charset="0"/>
            </a:endParaRPr>
          </a:p>
        </p:txBody>
      </p:sp>
      <p:sp>
        <p:nvSpPr>
          <p:cNvPr id="2" name="Rectangle 1"/>
          <p:cNvSpPr/>
          <p:nvPr/>
        </p:nvSpPr>
        <p:spPr>
          <a:xfrm>
            <a:off x="87084" y="6347896"/>
            <a:ext cx="7815943" cy="400110"/>
          </a:xfrm>
          <a:prstGeom prst="rect">
            <a:avLst/>
          </a:prstGeom>
        </p:spPr>
        <p:txBody>
          <a:bodyPr wrap="square">
            <a:spAutoFit/>
          </a:bodyPr>
          <a:lstStyle/>
          <a:p>
            <a:pPr algn="l"/>
            <a:r>
              <a:rPr lang="en-US" sz="1000" b="0" dirty="0">
                <a:latin typeface="Calibri" pitchFamily="34" charset="0"/>
                <a:cs typeface="Calibri" pitchFamily="34" charset="0"/>
              </a:rPr>
              <a:t>¹ TempBudg continues to exist for </a:t>
            </a:r>
            <a:r>
              <a:rPr lang="en-US" sz="1000" b="0" dirty="0" smtClean="0">
                <a:latin typeface="Calibri" pitchFamily="34" charset="0"/>
                <a:cs typeface="Calibri" pitchFamily="34" charset="0"/>
              </a:rPr>
              <a:t>contract </a:t>
            </a:r>
            <a:r>
              <a:rPr lang="en-US" sz="1000" b="0" dirty="0">
                <a:latin typeface="Calibri" pitchFamily="34" charset="0"/>
                <a:cs typeface="Calibri" pitchFamily="34" charset="0"/>
              </a:rPr>
              <a:t>and </a:t>
            </a:r>
            <a:r>
              <a:rPr lang="en-US" sz="1000" b="0" dirty="0" smtClean="0">
                <a:latin typeface="Calibri" pitchFamily="34" charset="0"/>
                <a:cs typeface="Calibri" pitchFamily="34" charset="0"/>
              </a:rPr>
              <a:t>grant funds, Plant funds, and historical </a:t>
            </a:r>
            <a:r>
              <a:rPr lang="en-US" sz="1000" b="0" dirty="0">
                <a:latin typeface="Calibri" pitchFamily="34" charset="0"/>
                <a:cs typeface="Calibri" pitchFamily="34" charset="0"/>
              </a:rPr>
              <a:t>reporting only. </a:t>
            </a:r>
          </a:p>
          <a:p>
            <a:pPr algn="l"/>
            <a:r>
              <a:rPr lang="en-US" sz="1000" b="0" dirty="0">
                <a:latin typeface="Calibri" pitchFamily="34" charset="0"/>
                <a:cs typeface="Calibri" pitchFamily="34" charset="0"/>
              </a:rPr>
              <a:t>  </a:t>
            </a:r>
            <a:r>
              <a:rPr lang="en-US" sz="1000" b="0" dirty="0" smtClean="0">
                <a:latin typeface="Calibri" pitchFamily="34" charset="0"/>
                <a:cs typeface="Calibri" pitchFamily="34" charset="0"/>
              </a:rPr>
              <a:t>Additional </a:t>
            </a:r>
            <a:r>
              <a:rPr lang="en-US" sz="1000" b="0" dirty="0">
                <a:latin typeface="Calibri" pitchFamily="34" charset="0"/>
                <a:cs typeface="Calibri" pitchFamily="34" charset="0"/>
              </a:rPr>
              <a:t>FY13 BFS Changes information and training is </a:t>
            </a:r>
            <a:r>
              <a:rPr lang="en-US" sz="1000" b="0" dirty="0" smtClean="0">
                <a:latin typeface="Calibri" pitchFamily="34" charset="0"/>
                <a:cs typeface="Calibri" pitchFamily="34" charset="0"/>
              </a:rPr>
              <a:t>available at http://budget.berkeley.edu/.</a:t>
            </a:r>
            <a:endParaRPr lang="en-US" sz="1000" b="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415206448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009939" y="152681"/>
            <a:ext cx="8019760" cy="914680"/>
          </a:xfrm>
        </p:spPr>
        <p:txBody>
          <a:bodyPr/>
          <a:lstStyle/>
          <a:p>
            <a:pPr lvl="0"/>
            <a:r>
              <a:rPr lang="en-US" sz="2800" dirty="0" smtClean="0">
                <a:latin typeface="Calibri" pitchFamily="34" charset="0"/>
                <a:cs typeface="Calibri" pitchFamily="34" charset="0"/>
              </a:rPr>
              <a:t>What Changed: </a:t>
            </a:r>
            <a:r>
              <a:rPr lang="nl-NL" sz="2800" dirty="0">
                <a:latin typeface="Calibri" pitchFamily="34" charset="0"/>
                <a:cs typeface="Calibri" pitchFamily="34" charset="0"/>
              </a:rPr>
              <a:t>GL Sum By Five Chartfields </a:t>
            </a:r>
            <a:r>
              <a:rPr lang="nl-NL" sz="2800" dirty="0" smtClean="0">
                <a:latin typeface="Calibri" pitchFamily="34" charset="0"/>
                <a:cs typeface="Calibri" pitchFamily="34" charset="0"/>
              </a:rPr>
              <a:t>(Cont’d)</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solidFill>
                <a:prstClr val="black"/>
              </a:solidFill>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en-US" sz="1800" b="0" smtClean="0">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7" name="Rounded Rectangle 16"/>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solidFill>
                  <a:prstClr val="black"/>
                </a:solidFill>
                <a:latin typeface="Calibri" pitchFamily="34" charset="0"/>
                <a:ea typeface="Times New Roman"/>
                <a:cs typeface="Calibri" pitchFamily="34" charset="0"/>
              </a:rPr>
              <a:t>Old</a:t>
            </a:r>
            <a:endParaRPr lang="en-US" sz="2800" i="1" dirty="0" smtClean="0">
              <a:solidFill>
                <a:prstClr val="black"/>
              </a:solidFill>
              <a:latin typeface="Trebuchet MS" pitchFamily="34" charset="0"/>
            </a:endParaRPr>
          </a:p>
        </p:txBody>
      </p:sp>
      <p:sp>
        <p:nvSpPr>
          <p:cNvPr id="19" name="Rounded Rectangle 18"/>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solidFill>
                  <a:prstClr val="black"/>
                </a:solidFill>
                <a:latin typeface="Calibri" pitchFamily="34" charset="0"/>
                <a:ea typeface="Times New Roman"/>
                <a:cs typeface="Calibri" pitchFamily="34" charset="0"/>
              </a:rPr>
              <a:t>New!</a:t>
            </a:r>
            <a:endParaRPr lang="en-US" sz="2800" i="1" dirty="0" smtClean="0">
              <a:solidFill>
                <a:prstClr val="black"/>
              </a:solidFill>
              <a:latin typeface="Trebuchet MS" pitchFamily="34" charset="0"/>
            </a:endParaRPr>
          </a:p>
        </p:txBody>
      </p:sp>
      <p:sp>
        <p:nvSpPr>
          <p:cNvPr id="5" name="Rectangle 4"/>
          <p:cNvSpPr/>
          <p:nvPr/>
        </p:nvSpPr>
        <p:spPr>
          <a:xfrm>
            <a:off x="250490" y="1265376"/>
            <a:ext cx="4216732" cy="461665"/>
          </a:xfrm>
          <a:prstGeom prst="rect">
            <a:avLst/>
          </a:prstGeom>
        </p:spPr>
        <p:txBody>
          <a:bodyPr wrap="none">
            <a:spAutoFit/>
          </a:bodyPr>
          <a:lstStyle/>
          <a:p>
            <a:pPr algn="l">
              <a:spcBef>
                <a:spcPts val="0"/>
              </a:spcBef>
              <a:spcAft>
                <a:spcPts val="0"/>
              </a:spcAft>
            </a:pPr>
            <a:r>
              <a:rPr lang="nl-NL" sz="2400" dirty="0">
                <a:solidFill>
                  <a:prstClr val="black"/>
                </a:solidFill>
                <a:latin typeface="Calibri" pitchFamily="34" charset="0"/>
                <a:cs typeface="Calibri" pitchFamily="34" charset="0"/>
              </a:rPr>
              <a:t>GL Sum By Five Chartfields </a:t>
            </a:r>
            <a:r>
              <a:rPr lang="nl-NL" sz="2400" dirty="0">
                <a:solidFill>
                  <a:prstClr val="black"/>
                </a:solidFill>
                <a:latin typeface="Calibri" pitchFamily="34" charset="0"/>
                <a:ea typeface="Times New Roman"/>
                <a:cs typeface="Calibri" pitchFamily="34" charset="0"/>
              </a:rPr>
              <a:t>mod</a:t>
            </a:r>
            <a:endParaRPr lang="en-US" sz="2400" dirty="0">
              <a:solidFill>
                <a:prstClr val="black"/>
              </a:solidFill>
              <a:latin typeface="Calibri" pitchFamily="34" charset="0"/>
              <a:ea typeface="Times New Roman"/>
              <a:cs typeface="Calibri" pitchFamily="34" charset="0"/>
            </a:endParaRPr>
          </a:p>
        </p:txBody>
      </p:sp>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535" y="2383419"/>
            <a:ext cx="4108047" cy="2485761"/>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1820" y="2378221"/>
            <a:ext cx="3919956" cy="2477333"/>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cxnSp>
        <p:nvCxnSpPr>
          <p:cNvPr id="22" name="Straight Arrow Connector 21"/>
          <p:cNvCxnSpPr/>
          <p:nvPr/>
        </p:nvCxnSpPr>
        <p:spPr>
          <a:xfrm flipV="1">
            <a:off x="4559300" y="3722633"/>
            <a:ext cx="1841500" cy="108835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031617" y="3722633"/>
            <a:ext cx="1527683" cy="108835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 Box 2"/>
          <p:cNvSpPr txBox="1">
            <a:spLocks noChangeArrowheads="1"/>
          </p:cNvSpPr>
          <p:nvPr/>
        </p:nvSpPr>
        <p:spPr bwMode="auto">
          <a:xfrm>
            <a:off x="850900" y="4810989"/>
            <a:ext cx="7416800" cy="1478280"/>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smtClean="0">
                <a:solidFill>
                  <a:prstClr val="black"/>
                </a:solidFill>
              </a:rPr>
              <a:t>The BAIRS report query window structure stays the same.</a:t>
            </a:r>
            <a:endParaRPr lang="en-US" dirty="0" smtClean="0">
              <a:solidFill>
                <a:prstClr val="black"/>
              </a:solidFill>
            </a:endParaRPr>
          </a:p>
          <a:p>
            <a:r>
              <a:rPr lang="nl-NL" dirty="0" smtClean="0">
                <a:solidFill>
                  <a:prstClr val="black"/>
                </a:solidFill>
              </a:rPr>
              <a:t>Account </a:t>
            </a:r>
            <a:r>
              <a:rPr lang="nl-NL" dirty="0">
                <a:solidFill>
                  <a:prstClr val="black"/>
                </a:solidFill>
              </a:rPr>
              <a:t>drop down lists will add “All Rev, OpTrans, Exp &amp; Fund </a:t>
            </a:r>
            <a:r>
              <a:rPr lang="nl-NL" dirty="0" smtClean="0">
                <a:solidFill>
                  <a:prstClr val="black"/>
                </a:solidFill>
              </a:rPr>
              <a:t>Bal” and             “</a:t>
            </a:r>
            <a:r>
              <a:rPr lang="nl-NL" dirty="0">
                <a:solidFill>
                  <a:prstClr val="black"/>
                </a:solidFill>
              </a:rPr>
              <a:t>7 – Operating </a:t>
            </a:r>
            <a:r>
              <a:rPr lang="nl-NL" dirty="0" smtClean="0">
                <a:solidFill>
                  <a:prstClr val="black"/>
                </a:solidFill>
              </a:rPr>
              <a:t>Transfers.</a:t>
            </a:r>
            <a:r>
              <a:rPr lang="en-US" dirty="0" smtClean="0">
                <a:solidFill>
                  <a:prstClr val="black"/>
                </a:solidFill>
              </a:rPr>
              <a:t>”</a:t>
            </a:r>
            <a:r>
              <a:rPr lang="nl-NL" dirty="0">
                <a:solidFill>
                  <a:prstClr val="black"/>
                </a:solidFill>
              </a:rPr>
              <a:t> </a:t>
            </a:r>
            <a:endParaRPr lang="nl-NL" dirty="0" smtClean="0">
              <a:solidFill>
                <a:prstClr val="black"/>
              </a:solidFill>
            </a:endParaRPr>
          </a:p>
          <a:p>
            <a:r>
              <a:rPr lang="nl-NL" dirty="0" smtClean="0">
                <a:solidFill>
                  <a:prstClr val="black"/>
                </a:solidFill>
              </a:rPr>
              <a:t>Fiscal </a:t>
            </a:r>
            <a:r>
              <a:rPr lang="nl-NL" dirty="0">
                <a:solidFill>
                  <a:prstClr val="black"/>
                </a:solidFill>
              </a:rPr>
              <a:t>Year will be limited to </a:t>
            </a:r>
            <a:r>
              <a:rPr lang="nl-NL" dirty="0" smtClean="0">
                <a:solidFill>
                  <a:prstClr val="black"/>
                </a:solidFill>
              </a:rPr>
              <a:t>FY12-13 </a:t>
            </a:r>
            <a:r>
              <a:rPr lang="nl-NL" dirty="0">
                <a:solidFill>
                  <a:prstClr val="black"/>
                </a:solidFill>
              </a:rPr>
              <a:t>and future fiscal years</a:t>
            </a:r>
            <a:r>
              <a:rPr lang="nl-NL" dirty="0" smtClean="0">
                <a:solidFill>
                  <a:prstClr val="black"/>
                </a:solidFill>
              </a:rPr>
              <a:t>.</a:t>
            </a:r>
            <a:endParaRPr lang="en-US" dirty="0">
              <a:solidFill>
                <a:prstClr val="black"/>
              </a:solidFill>
            </a:endParaRPr>
          </a:p>
        </p:txBody>
      </p:sp>
    </p:spTree>
    <p:custDataLst>
      <p:tags r:id="rId1"/>
    </p:custDataLst>
    <p:extLst>
      <p:ext uri="{BB962C8B-B14F-4D97-AF65-F5344CB8AC3E}">
        <p14:creationId xmlns:p14="http://schemas.microsoft.com/office/powerpoint/2010/main" val="82036459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022792"/>
            <a:ext cx="4033837" cy="318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srcRect r="4326"/>
          <a:stretch>
            <a:fillRect/>
          </a:stretch>
        </p:blipFill>
        <p:spPr bwMode="auto">
          <a:xfrm>
            <a:off x="279689" y="2014107"/>
            <a:ext cx="3481820" cy="3563213"/>
          </a:xfrm>
          <a:prstGeom prst="rect">
            <a:avLst/>
          </a:prstGeom>
          <a:noFill/>
          <a:ln w="9525">
            <a:noFill/>
            <a:miter lim="800000"/>
            <a:headEnd/>
            <a:tailEnd/>
          </a:ln>
        </p:spPr>
      </p:pic>
      <p:sp>
        <p:nvSpPr>
          <p:cNvPr id="48130" name="Title 1"/>
          <p:cNvSpPr>
            <a:spLocks noGrp="1"/>
          </p:cNvSpPr>
          <p:nvPr>
            <p:ph type="title"/>
            <p:custDataLst>
              <p:tags r:id="rId2"/>
            </p:custDataLst>
          </p:nvPr>
        </p:nvSpPr>
        <p:spPr>
          <a:xfrm>
            <a:off x="1009939" y="152681"/>
            <a:ext cx="8019760" cy="914680"/>
          </a:xfrm>
        </p:spPr>
        <p:txBody>
          <a:bodyPr/>
          <a:lstStyle/>
          <a:p>
            <a:pPr lvl="0"/>
            <a:r>
              <a:rPr lang="en-US" sz="2800" dirty="0" smtClean="0">
                <a:latin typeface="Calibri" pitchFamily="34" charset="0"/>
                <a:cs typeface="Calibri" pitchFamily="34" charset="0"/>
              </a:rPr>
              <a:t>What Changed: </a:t>
            </a:r>
            <a:r>
              <a:rPr lang="nl-NL" sz="2800" dirty="0">
                <a:latin typeface="Calibri" pitchFamily="34" charset="0"/>
                <a:cs typeface="Calibri" pitchFamily="34" charset="0"/>
              </a:rPr>
              <a:t>GL Sum By Five Chartfields </a:t>
            </a:r>
            <a:r>
              <a:rPr lang="nl-NL" sz="2800" dirty="0" smtClean="0">
                <a:latin typeface="Calibri" pitchFamily="34" charset="0"/>
                <a:cs typeface="Calibri" pitchFamily="34" charset="0"/>
              </a:rPr>
              <a:t>(Cont’d)</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solidFill>
                <a:prstClr val="black"/>
              </a:solidFill>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en-US" sz="1800" b="0" smtClean="0">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7" name="Rounded Rectangle 16"/>
          <p:cNvSpPr/>
          <p:nvPr/>
        </p:nvSpPr>
        <p:spPr bwMode="auto">
          <a:xfrm>
            <a:off x="267017" y="1514475"/>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solidFill>
                  <a:prstClr val="black"/>
                </a:solidFill>
                <a:latin typeface="Calibri" pitchFamily="34" charset="0"/>
                <a:ea typeface="Times New Roman"/>
                <a:cs typeface="Calibri" pitchFamily="34" charset="0"/>
              </a:rPr>
              <a:t>Old</a:t>
            </a:r>
            <a:endParaRPr lang="en-US" sz="2800" i="1" dirty="0" smtClean="0">
              <a:solidFill>
                <a:prstClr val="black"/>
              </a:solidFill>
              <a:latin typeface="Trebuchet MS" pitchFamily="34" charset="0"/>
            </a:endParaRPr>
          </a:p>
        </p:txBody>
      </p:sp>
      <p:sp>
        <p:nvSpPr>
          <p:cNvPr id="19" name="Rounded Rectangle 18"/>
          <p:cNvSpPr/>
          <p:nvPr/>
        </p:nvSpPr>
        <p:spPr bwMode="auto">
          <a:xfrm>
            <a:off x="4620895" y="1514316"/>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solidFill>
                  <a:prstClr val="black"/>
                </a:solidFill>
                <a:latin typeface="Calibri" pitchFamily="34" charset="0"/>
                <a:ea typeface="Times New Roman"/>
                <a:cs typeface="Calibri" pitchFamily="34" charset="0"/>
              </a:rPr>
              <a:t>New!</a:t>
            </a:r>
            <a:endParaRPr lang="en-US" sz="2800" i="1" dirty="0" smtClean="0">
              <a:solidFill>
                <a:prstClr val="black"/>
              </a:solidFill>
              <a:latin typeface="Trebuchet MS" pitchFamily="34" charset="0"/>
            </a:endParaRPr>
          </a:p>
        </p:txBody>
      </p:sp>
      <p:sp>
        <p:nvSpPr>
          <p:cNvPr id="5" name="Rectangle 4"/>
          <p:cNvSpPr/>
          <p:nvPr/>
        </p:nvSpPr>
        <p:spPr>
          <a:xfrm>
            <a:off x="250490" y="1151076"/>
            <a:ext cx="4216732" cy="461665"/>
          </a:xfrm>
          <a:prstGeom prst="rect">
            <a:avLst/>
          </a:prstGeom>
        </p:spPr>
        <p:txBody>
          <a:bodyPr wrap="none">
            <a:spAutoFit/>
          </a:bodyPr>
          <a:lstStyle/>
          <a:p>
            <a:pPr algn="l">
              <a:spcBef>
                <a:spcPts val="0"/>
              </a:spcBef>
              <a:spcAft>
                <a:spcPts val="0"/>
              </a:spcAft>
            </a:pPr>
            <a:r>
              <a:rPr lang="nl-NL" sz="2400" dirty="0">
                <a:solidFill>
                  <a:prstClr val="black"/>
                </a:solidFill>
                <a:latin typeface="Calibri" pitchFamily="34" charset="0"/>
                <a:cs typeface="Calibri" pitchFamily="34" charset="0"/>
              </a:rPr>
              <a:t>GL Sum By Five Chartfields </a:t>
            </a:r>
            <a:r>
              <a:rPr lang="nl-NL" sz="2400" dirty="0" smtClean="0">
                <a:solidFill>
                  <a:prstClr val="black"/>
                </a:solidFill>
                <a:latin typeface="Calibri" pitchFamily="34" charset="0"/>
                <a:cs typeface="Calibri" pitchFamily="34" charset="0"/>
              </a:rPr>
              <a:t>mod</a:t>
            </a:r>
            <a:endParaRPr lang="en-US" sz="2400" dirty="0">
              <a:solidFill>
                <a:prstClr val="black"/>
              </a:solidFill>
              <a:latin typeface="Calibri" pitchFamily="34" charset="0"/>
              <a:ea typeface="Times New Roman"/>
              <a:cs typeface="Calibri" pitchFamily="34" charset="0"/>
            </a:endParaRPr>
          </a:p>
        </p:txBody>
      </p:sp>
      <p:cxnSp>
        <p:nvCxnSpPr>
          <p:cNvPr id="22" name="Straight Arrow Connector 21"/>
          <p:cNvCxnSpPr/>
          <p:nvPr/>
        </p:nvCxnSpPr>
        <p:spPr>
          <a:xfrm flipV="1">
            <a:off x="4559300" y="4270664"/>
            <a:ext cx="490682" cy="540325"/>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787236" y="3636818"/>
            <a:ext cx="2772065" cy="1174171"/>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 Box 2"/>
          <p:cNvSpPr txBox="1">
            <a:spLocks noChangeArrowheads="1"/>
          </p:cNvSpPr>
          <p:nvPr/>
        </p:nvSpPr>
        <p:spPr bwMode="auto">
          <a:xfrm>
            <a:off x="3832225" y="5219700"/>
            <a:ext cx="4911725" cy="1533525"/>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smtClean="0">
                <a:solidFill>
                  <a:prstClr val="black"/>
                </a:solidFill>
              </a:rPr>
              <a:t>The report view window has six </a:t>
            </a:r>
            <a:r>
              <a:rPr lang="nl-NL" dirty="0" smtClean="0">
                <a:solidFill>
                  <a:srgbClr val="FF0000"/>
                </a:solidFill>
              </a:rPr>
              <a:t>new</a:t>
            </a:r>
            <a:r>
              <a:rPr lang="nl-NL" dirty="0" smtClean="0">
                <a:solidFill>
                  <a:prstClr val="black"/>
                </a:solidFill>
              </a:rPr>
              <a:t> views (#4-9):</a:t>
            </a:r>
          </a:p>
          <a:p>
            <a:pPr>
              <a:spcBef>
                <a:spcPts val="0"/>
              </a:spcBef>
              <a:spcAft>
                <a:spcPts val="0"/>
              </a:spcAft>
              <a:buFont typeface="Arial" pitchFamily="34" charset="0"/>
              <a:buChar char="•"/>
            </a:pPr>
            <a:r>
              <a:rPr lang="en-US" sz="1200" dirty="0" smtClean="0">
                <a:solidFill>
                  <a:prstClr val="black"/>
                </a:solidFill>
              </a:rPr>
              <a:t> by Dept ID, Fund, </a:t>
            </a:r>
            <a:r>
              <a:rPr lang="en-US" sz="1200" dirty="0" err="1" smtClean="0">
                <a:solidFill>
                  <a:prstClr val="black"/>
                </a:solidFill>
              </a:rPr>
              <a:t>Chartfield</a:t>
            </a:r>
            <a:r>
              <a:rPr lang="en-US" sz="1200" dirty="0" smtClean="0">
                <a:solidFill>
                  <a:prstClr val="black"/>
                </a:solidFill>
              </a:rPr>
              <a:t> 1, </a:t>
            </a:r>
            <a:r>
              <a:rPr lang="en-US" sz="1200" dirty="0" err="1" smtClean="0">
                <a:solidFill>
                  <a:prstClr val="black"/>
                </a:solidFill>
              </a:rPr>
              <a:t>Chartfield</a:t>
            </a:r>
            <a:r>
              <a:rPr lang="en-US" sz="1200" dirty="0" smtClean="0">
                <a:solidFill>
                  <a:prstClr val="black"/>
                </a:solidFill>
              </a:rPr>
              <a:t> 2</a:t>
            </a:r>
          </a:p>
          <a:p>
            <a:pPr>
              <a:spcBef>
                <a:spcPts val="0"/>
              </a:spcBef>
              <a:spcAft>
                <a:spcPts val="0"/>
              </a:spcAft>
              <a:buFont typeface="Arial" pitchFamily="34" charset="0"/>
              <a:buChar char="•"/>
            </a:pPr>
            <a:r>
              <a:rPr lang="en-US" sz="1200" dirty="0" smtClean="0">
                <a:solidFill>
                  <a:prstClr val="black"/>
                </a:solidFill>
              </a:rPr>
              <a:t> by </a:t>
            </a:r>
            <a:r>
              <a:rPr lang="en-US" sz="1200" dirty="0" err="1" smtClean="0">
                <a:solidFill>
                  <a:prstClr val="black"/>
                </a:solidFill>
              </a:rPr>
              <a:t>Chartfield</a:t>
            </a:r>
            <a:r>
              <a:rPr lang="en-US" sz="1200" dirty="0" smtClean="0">
                <a:solidFill>
                  <a:prstClr val="black"/>
                </a:solidFill>
              </a:rPr>
              <a:t> 2, Fund, </a:t>
            </a:r>
            <a:r>
              <a:rPr lang="en-US" sz="1200" dirty="0" err="1" smtClean="0">
                <a:solidFill>
                  <a:prstClr val="black"/>
                </a:solidFill>
              </a:rPr>
              <a:t>Chartfield</a:t>
            </a:r>
            <a:r>
              <a:rPr lang="en-US" sz="1200" dirty="0" smtClean="0">
                <a:solidFill>
                  <a:prstClr val="black"/>
                </a:solidFill>
              </a:rPr>
              <a:t> 1, Dept ID</a:t>
            </a:r>
          </a:p>
          <a:p>
            <a:pPr>
              <a:spcBef>
                <a:spcPts val="0"/>
              </a:spcBef>
              <a:spcAft>
                <a:spcPts val="0"/>
              </a:spcAft>
              <a:buFont typeface="Arial" pitchFamily="34" charset="0"/>
              <a:buChar char="•"/>
            </a:pPr>
            <a:r>
              <a:rPr lang="en-US" sz="1200" dirty="0" smtClean="0">
                <a:solidFill>
                  <a:prstClr val="black"/>
                </a:solidFill>
              </a:rPr>
              <a:t> by Fund, Dept ID, </a:t>
            </a:r>
            <a:r>
              <a:rPr lang="en-US" sz="1200" dirty="0" err="1" smtClean="0">
                <a:solidFill>
                  <a:prstClr val="black"/>
                </a:solidFill>
              </a:rPr>
              <a:t>Chartfield</a:t>
            </a:r>
            <a:r>
              <a:rPr lang="en-US" sz="1200" dirty="0" smtClean="0">
                <a:solidFill>
                  <a:prstClr val="black"/>
                </a:solidFill>
              </a:rPr>
              <a:t> 2, </a:t>
            </a:r>
            <a:r>
              <a:rPr lang="en-US" sz="1200" dirty="0" err="1" smtClean="0">
                <a:solidFill>
                  <a:prstClr val="black"/>
                </a:solidFill>
              </a:rPr>
              <a:t>Chartfield</a:t>
            </a:r>
            <a:r>
              <a:rPr lang="en-US" sz="1200" dirty="0" smtClean="0">
                <a:solidFill>
                  <a:prstClr val="black"/>
                </a:solidFill>
              </a:rPr>
              <a:t> 1</a:t>
            </a:r>
          </a:p>
          <a:p>
            <a:pPr>
              <a:spcBef>
                <a:spcPts val="0"/>
              </a:spcBef>
              <a:spcAft>
                <a:spcPts val="0"/>
              </a:spcAft>
              <a:buFont typeface="Arial" pitchFamily="34" charset="0"/>
              <a:buChar char="•"/>
            </a:pPr>
            <a:r>
              <a:rPr lang="en-US" sz="1200" dirty="0" smtClean="0">
                <a:solidFill>
                  <a:prstClr val="black"/>
                </a:solidFill>
              </a:rPr>
              <a:t> by Program Code, Dept ID, Fund </a:t>
            </a:r>
            <a:r>
              <a:rPr lang="en-US" sz="1200" dirty="0" err="1" smtClean="0">
                <a:solidFill>
                  <a:prstClr val="black"/>
                </a:solidFill>
              </a:rPr>
              <a:t>Chartfield</a:t>
            </a:r>
            <a:r>
              <a:rPr lang="en-US" sz="1200" dirty="0" smtClean="0">
                <a:solidFill>
                  <a:prstClr val="black"/>
                </a:solidFill>
              </a:rPr>
              <a:t> 1, </a:t>
            </a:r>
            <a:r>
              <a:rPr lang="en-US" sz="1200" dirty="0" err="1" smtClean="0">
                <a:solidFill>
                  <a:prstClr val="black"/>
                </a:solidFill>
              </a:rPr>
              <a:t>Chartfield</a:t>
            </a:r>
            <a:r>
              <a:rPr lang="en-US" sz="1200" dirty="0" smtClean="0">
                <a:solidFill>
                  <a:prstClr val="black"/>
                </a:solidFill>
              </a:rPr>
              <a:t> 2</a:t>
            </a:r>
          </a:p>
          <a:p>
            <a:pPr>
              <a:spcBef>
                <a:spcPts val="0"/>
              </a:spcBef>
              <a:spcAft>
                <a:spcPts val="0"/>
              </a:spcAft>
              <a:buFont typeface="Arial" pitchFamily="34" charset="0"/>
              <a:buChar char="•"/>
            </a:pPr>
            <a:r>
              <a:rPr lang="en-US" sz="1200" dirty="0" smtClean="0">
                <a:solidFill>
                  <a:prstClr val="black"/>
                </a:solidFill>
              </a:rPr>
              <a:t> by Program Code, </a:t>
            </a:r>
            <a:r>
              <a:rPr lang="en-US" sz="1200" dirty="0" err="1" smtClean="0">
                <a:solidFill>
                  <a:prstClr val="black"/>
                </a:solidFill>
              </a:rPr>
              <a:t>Chartfield</a:t>
            </a:r>
            <a:r>
              <a:rPr lang="en-US" sz="1200" dirty="0" smtClean="0">
                <a:solidFill>
                  <a:prstClr val="black"/>
                </a:solidFill>
              </a:rPr>
              <a:t> 2, Fund, </a:t>
            </a:r>
            <a:r>
              <a:rPr lang="en-US" sz="1200" dirty="0" err="1" smtClean="0">
                <a:solidFill>
                  <a:prstClr val="black"/>
                </a:solidFill>
              </a:rPr>
              <a:t>Chartfield</a:t>
            </a:r>
            <a:r>
              <a:rPr lang="en-US" sz="1200" dirty="0" smtClean="0">
                <a:solidFill>
                  <a:prstClr val="black"/>
                </a:solidFill>
              </a:rPr>
              <a:t> 1, Dept ID</a:t>
            </a:r>
          </a:p>
          <a:p>
            <a:pPr>
              <a:spcBef>
                <a:spcPts val="0"/>
              </a:spcBef>
              <a:spcAft>
                <a:spcPts val="0"/>
              </a:spcAft>
              <a:buFont typeface="Arial" pitchFamily="34" charset="0"/>
              <a:buChar char="•"/>
            </a:pPr>
            <a:r>
              <a:rPr lang="en-US" sz="1200" dirty="0" smtClean="0">
                <a:solidFill>
                  <a:prstClr val="black"/>
                </a:solidFill>
              </a:rPr>
              <a:t> by Program Code, Fund, Dept ID, </a:t>
            </a:r>
            <a:r>
              <a:rPr lang="en-US" sz="1200" dirty="0" err="1" smtClean="0">
                <a:solidFill>
                  <a:prstClr val="black"/>
                </a:solidFill>
              </a:rPr>
              <a:t>Chartfield</a:t>
            </a:r>
            <a:r>
              <a:rPr lang="en-US" sz="1200" dirty="0" smtClean="0">
                <a:solidFill>
                  <a:prstClr val="black"/>
                </a:solidFill>
              </a:rPr>
              <a:t> 2, </a:t>
            </a:r>
            <a:r>
              <a:rPr lang="en-US" sz="1200" dirty="0" err="1" smtClean="0">
                <a:solidFill>
                  <a:prstClr val="black"/>
                </a:solidFill>
              </a:rPr>
              <a:t>Chartfield</a:t>
            </a:r>
            <a:r>
              <a:rPr lang="en-US" sz="1200" dirty="0" smtClean="0">
                <a:solidFill>
                  <a:prstClr val="black"/>
                </a:solidFill>
              </a:rPr>
              <a:t> 1</a:t>
            </a:r>
          </a:p>
        </p:txBody>
      </p:sp>
    </p:spTree>
    <p:custDataLst>
      <p:tags r:id="rId1"/>
    </p:custDataLst>
    <p:extLst>
      <p:ext uri="{BB962C8B-B14F-4D97-AF65-F5344CB8AC3E}">
        <p14:creationId xmlns:p14="http://schemas.microsoft.com/office/powerpoint/2010/main" val="82036459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512" y="1509992"/>
            <a:ext cx="3124488" cy="5046671"/>
          </a:xfrm>
        </p:spPr>
        <p:txBody>
          <a:bodyPr/>
          <a:lstStyle/>
          <a:p>
            <a:r>
              <a:rPr lang="en-US" sz="2000" dirty="0" smtClean="0"/>
              <a:t>Three new views now exclude Program Code from the report, allowing for accurate reporting on balances for different chartstring combinations (from 7/1/2012 forward)</a:t>
            </a:r>
          </a:p>
          <a:p>
            <a:r>
              <a:rPr lang="en-US" sz="2000" dirty="0" smtClean="0"/>
              <a:t>The original views can still be used to see Program Code</a:t>
            </a:r>
            <a:endParaRPr lang="en-US" sz="2000"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3628646" y="2211757"/>
            <a:ext cx="5271458" cy="3264249"/>
          </a:xfrm>
          <a:prstGeom prst="rect">
            <a:avLst/>
          </a:prstGeom>
          <a:noFill/>
          <a:ln w="9525">
            <a:noFill/>
            <a:miter lim="800000"/>
            <a:headEnd/>
            <a:tailEnd/>
          </a:ln>
        </p:spPr>
      </p:pic>
      <p:sp>
        <p:nvSpPr>
          <p:cNvPr id="6" name="Title 1"/>
          <p:cNvSpPr>
            <a:spLocks noGrp="1"/>
          </p:cNvSpPr>
          <p:nvPr>
            <p:ph type="title"/>
            <p:custDataLst>
              <p:tags r:id="rId1"/>
            </p:custDataLst>
          </p:nvPr>
        </p:nvSpPr>
        <p:spPr>
          <a:xfrm>
            <a:off x="1009939" y="152681"/>
            <a:ext cx="8019760" cy="914680"/>
          </a:xfrm>
        </p:spPr>
        <p:txBody>
          <a:bodyPr/>
          <a:lstStyle/>
          <a:p>
            <a:pPr lvl="0"/>
            <a:r>
              <a:rPr lang="en-US" sz="2800" dirty="0" smtClean="0">
                <a:latin typeface="Calibri" pitchFamily="34" charset="0"/>
                <a:cs typeface="Calibri" pitchFamily="34" charset="0"/>
              </a:rPr>
              <a:t>What Changed: </a:t>
            </a:r>
            <a:r>
              <a:rPr lang="nl-NL" sz="2800" dirty="0">
                <a:latin typeface="Calibri" pitchFamily="34" charset="0"/>
                <a:cs typeface="Calibri" pitchFamily="34" charset="0"/>
              </a:rPr>
              <a:t>GL Sum By Five Chartfields </a:t>
            </a:r>
            <a:r>
              <a:rPr lang="nl-NL" sz="2800" dirty="0" smtClean="0">
                <a:latin typeface="Calibri" pitchFamily="34" charset="0"/>
                <a:cs typeface="Calibri" pitchFamily="34" charset="0"/>
              </a:rPr>
              <a:t>(Cont’d)</a:t>
            </a:r>
            <a:endParaRPr lang="en-US" sz="2800" dirty="0">
              <a:latin typeface="Calibri" pitchFamily="34" charset="0"/>
              <a:cs typeface="Calibri"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74" y="152400"/>
            <a:ext cx="7985125" cy="914400"/>
          </a:xfrm>
        </p:spPr>
        <p:txBody>
          <a:bodyPr/>
          <a:lstStyle/>
          <a:p>
            <a:r>
              <a:rPr lang="en-US" sz="2800" dirty="0">
                <a:latin typeface="Calibri" pitchFamily="34" charset="0"/>
                <a:cs typeface="Calibri" pitchFamily="34" charset="0"/>
              </a:rPr>
              <a:t>What Changed: </a:t>
            </a:r>
            <a:r>
              <a:rPr lang="nl-NL" sz="2800" dirty="0">
                <a:latin typeface="Calibri" pitchFamily="34" charset="0"/>
                <a:cs typeface="Calibri" pitchFamily="34" charset="0"/>
              </a:rPr>
              <a:t>GL Sum By Five Chartfields (Cont’d)</a:t>
            </a:r>
            <a:endParaRPr lang="en-US" sz="2800" dirty="0">
              <a:latin typeface="Calibri" pitchFamily="34" charset="0"/>
              <a:cs typeface="Calibri" pitchFamily="34" charset="0"/>
            </a:endParaRPr>
          </a:p>
        </p:txBody>
      </p:sp>
      <p:sp>
        <p:nvSpPr>
          <p:cNvPr id="3" name="Content Placeholder 2"/>
          <p:cNvSpPr>
            <a:spLocks noGrp="1"/>
          </p:cNvSpPr>
          <p:nvPr>
            <p:ph idx="1"/>
          </p:nvPr>
        </p:nvSpPr>
        <p:spPr>
          <a:xfrm>
            <a:off x="304802" y="1509713"/>
            <a:ext cx="3095623" cy="4454525"/>
          </a:xfrm>
        </p:spPr>
        <p:txBody>
          <a:bodyPr/>
          <a:lstStyle/>
          <a:p>
            <a:r>
              <a:rPr lang="en-US" dirty="0" smtClean="0"/>
              <a:t>Three reports grouping by Program code:</a:t>
            </a:r>
          </a:p>
          <a:p>
            <a:pPr lvl="1">
              <a:buFont typeface="Arial" pitchFamily="34" charset="0"/>
              <a:buChar char="•"/>
            </a:pPr>
            <a:r>
              <a:rPr lang="en-US" dirty="0" smtClean="0"/>
              <a:t>By </a:t>
            </a:r>
            <a:r>
              <a:rPr lang="en-US" dirty="0" err="1" smtClean="0"/>
              <a:t>Pgm</a:t>
            </a:r>
            <a:r>
              <a:rPr lang="en-US" dirty="0" smtClean="0"/>
              <a:t>, </a:t>
            </a:r>
            <a:r>
              <a:rPr lang="en-US" dirty="0" err="1" smtClean="0"/>
              <a:t>DeptID</a:t>
            </a:r>
            <a:r>
              <a:rPr lang="en-US" dirty="0" smtClean="0"/>
              <a:t>, Fund, CF1, CF2</a:t>
            </a:r>
          </a:p>
          <a:p>
            <a:pPr lvl="1">
              <a:buFont typeface="Arial" pitchFamily="34" charset="0"/>
              <a:buChar char="•"/>
            </a:pPr>
            <a:r>
              <a:rPr lang="en-US" dirty="0" smtClean="0"/>
              <a:t>By </a:t>
            </a:r>
            <a:r>
              <a:rPr lang="en-US" dirty="0" err="1" smtClean="0"/>
              <a:t>Pgm</a:t>
            </a:r>
            <a:r>
              <a:rPr lang="en-US" dirty="0" smtClean="0"/>
              <a:t>, CF2, Fund, CF1, </a:t>
            </a:r>
            <a:r>
              <a:rPr lang="en-US" dirty="0" err="1" smtClean="0"/>
              <a:t>DeptID</a:t>
            </a:r>
            <a:endParaRPr lang="en-US" dirty="0" smtClean="0"/>
          </a:p>
          <a:p>
            <a:pPr lvl="1">
              <a:buFont typeface="Arial" pitchFamily="34" charset="0"/>
              <a:buChar char="•"/>
            </a:pPr>
            <a:r>
              <a:rPr lang="en-US" dirty="0" smtClean="0"/>
              <a:t>By </a:t>
            </a:r>
            <a:r>
              <a:rPr lang="en-US" dirty="0" err="1" smtClean="0"/>
              <a:t>Pgm</a:t>
            </a:r>
            <a:r>
              <a:rPr lang="en-US" dirty="0" smtClean="0"/>
              <a:t>, Fund, </a:t>
            </a:r>
            <a:r>
              <a:rPr lang="en-US" dirty="0" err="1" smtClean="0"/>
              <a:t>DeptID</a:t>
            </a:r>
            <a:r>
              <a:rPr lang="en-US" dirty="0" smtClean="0"/>
              <a:t>, CF2, CF1</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855" y="1609725"/>
            <a:ext cx="5904145" cy="3633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59901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Sum By Five Chartfields </a:t>
            </a:r>
            <a:r>
              <a:rPr lang="nl-NL" sz="2800" dirty="0" smtClean="0">
                <a:latin typeface="Calibri" pitchFamily="34" charset="0"/>
                <a:cs typeface="Calibri" pitchFamily="34" charset="0"/>
              </a:rPr>
              <a:t>(</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solidFill>
                <a:prstClr val="black"/>
              </a:solidFill>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nl-NL" sz="1800" b="0" smtClean="0">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eaLnBrk="1" hangingPunct="1"/>
            <a:endParaRPr lang="en-US" sz="1800" b="0" smtClean="0">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Oval 11"/>
          <p:cNvSpPr/>
          <p:nvPr/>
        </p:nvSpPr>
        <p:spPr>
          <a:xfrm>
            <a:off x="2733530" y="3257250"/>
            <a:ext cx="552450" cy="205740"/>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black"/>
              </a:solidFill>
            </a:endParaRPr>
          </a:p>
        </p:txBody>
      </p:sp>
      <p:sp>
        <p:nvSpPr>
          <p:cNvPr id="28" name="Rounded Rectangle 27"/>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solidFill>
                  <a:prstClr val="black"/>
                </a:solidFill>
                <a:latin typeface="Calibri" pitchFamily="34" charset="0"/>
                <a:ea typeface="Times New Roman"/>
                <a:cs typeface="Calibri" pitchFamily="34" charset="0"/>
              </a:rPr>
              <a:t>Old</a:t>
            </a:r>
            <a:endParaRPr lang="en-US" sz="2800" i="1" dirty="0" smtClean="0">
              <a:solidFill>
                <a:prstClr val="black"/>
              </a:solidFill>
              <a:latin typeface="Trebuchet MS" pitchFamily="34" charset="0"/>
            </a:endParaRPr>
          </a:p>
        </p:txBody>
      </p:sp>
      <p:sp>
        <p:nvSpPr>
          <p:cNvPr id="29" name="Rounded Rectangle 28"/>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solidFill>
                  <a:prstClr val="black"/>
                </a:solidFill>
                <a:latin typeface="Calibri" pitchFamily="34" charset="0"/>
                <a:ea typeface="Times New Roman"/>
                <a:cs typeface="Calibri" pitchFamily="34" charset="0"/>
              </a:rPr>
              <a:t>New!</a:t>
            </a:r>
            <a:endParaRPr lang="en-US" sz="2800" i="1" dirty="0" smtClean="0">
              <a:solidFill>
                <a:prstClr val="black"/>
              </a:solidFill>
              <a:latin typeface="Trebuchet MS" pitchFamily="34" charset="0"/>
            </a:endParaRPr>
          </a:p>
        </p:txBody>
      </p:sp>
      <p:sp>
        <p:nvSpPr>
          <p:cNvPr id="30" name="Rectangle 29"/>
          <p:cNvSpPr/>
          <p:nvPr/>
        </p:nvSpPr>
        <p:spPr>
          <a:xfrm>
            <a:off x="250490" y="1265376"/>
            <a:ext cx="4370620" cy="461665"/>
          </a:xfrm>
          <a:prstGeom prst="rect">
            <a:avLst/>
          </a:prstGeom>
        </p:spPr>
        <p:txBody>
          <a:bodyPr wrap="none">
            <a:spAutoFit/>
          </a:bodyPr>
          <a:lstStyle/>
          <a:p>
            <a:pPr algn="l">
              <a:spcBef>
                <a:spcPts val="0"/>
              </a:spcBef>
              <a:spcAft>
                <a:spcPts val="0"/>
              </a:spcAft>
            </a:pPr>
            <a:r>
              <a:rPr lang="nl-NL" sz="2400" dirty="0" smtClean="0">
                <a:solidFill>
                  <a:prstClr val="black"/>
                </a:solidFill>
                <a:latin typeface="Calibri" pitchFamily="34" charset="0"/>
                <a:cs typeface="Calibri" pitchFamily="34" charset="0"/>
              </a:rPr>
              <a:t>GL </a:t>
            </a:r>
            <a:r>
              <a:rPr lang="nl-NL" sz="2400" dirty="0">
                <a:solidFill>
                  <a:prstClr val="black"/>
                </a:solidFill>
                <a:latin typeface="Calibri" pitchFamily="34" charset="0"/>
                <a:cs typeface="Calibri" pitchFamily="34" charset="0"/>
              </a:rPr>
              <a:t>Sum By Five </a:t>
            </a:r>
            <a:r>
              <a:rPr lang="nl-NL" sz="2400" dirty="0" smtClean="0">
                <a:solidFill>
                  <a:prstClr val="black"/>
                </a:solidFill>
                <a:latin typeface="Calibri" pitchFamily="34" charset="0"/>
                <a:cs typeface="Calibri" pitchFamily="34" charset="0"/>
              </a:rPr>
              <a:t>Chartfields </a:t>
            </a:r>
            <a:r>
              <a:rPr lang="nl-NL" sz="2400" dirty="0" smtClean="0">
                <a:solidFill>
                  <a:prstClr val="black"/>
                </a:solidFill>
                <a:latin typeface="Calibri" pitchFamily="34" charset="0"/>
                <a:ea typeface="Times New Roman"/>
                <a:cs typeface="Calibri" pitchFamily="34" charset="0"/>
              </a:rPr>
              <a:t>mod</a:t>
            </a:r>
            <a:endParaRPr lang="en-US" sz="2400" dirty="0">
              <a:solidFill>
                <a:prstClr val="black"/>
              </a:solidFill>
              <a:latin typeface="Calibri" pitchFamily="34" charset="0"/>
              <a:ea typeface="Times New Roman"/>
              <a:cs typeface="Calibri" pitchFamily="34"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9729" y="2393675"/>
            <a:ext cx="4386297" cy="2583461"/>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406" y="2410677"/>
            <a:ext cx="4274513" cy="2566459"/>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19" name="Oval 18"/>
          <p:cNvSpPr/>
          <p:nvPr/>
        </p:nvSpPr>
        <p:spPr>
          <a:xfrm>
            <a:off x="2456582" y="4087473"/>
            <a:ext cx="552450" cy="205740"/>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Arrow Connector 19"/>
          <p:cNvCxnSpPr/>
          <p:nvPr/>
        </p:nvCxnSpPr>
        <p:spPr>
          <a:xfrm flipH="1" flipV="1">
            <a:off x="2838395" y="4276590"/>
            <a:ext cx="1733605" cy="1068477"/>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720339" y="3983565"/>
            <a:ext cx="478482" cy="205740"/>
          </a:xfrm>
          <a:prstGeom prst="ellipse">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2" name="Straight Arrow Connector 21"/>
          <p:cNvCxnSpPr>
            <a:endCxn id="21" idx="3"/>
          </p:cNvCxnSpPr>
          <p:nvPr/>
        </p:nvCxnSpPr>
        <p:spPr>
          <a:xfrm flipV="1">
            <a:off x="4572000" y="4159175"/>
            <a:ext cx="2218411" cy="1185892"/>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Text Box 2"/>
          <p:cNvSpPr txBox="1">
            <a:spLocks noChangeArrowheads="1"/>
          </p:cNvSpPr>
          <p:nvPr/>
        </p:nvSpPr>
        <p:spPr bwMode="auto">
          <a:xfrm>
            <a:off x="1547092" y="5357064"/>
            <a:ext cx="6631707" cy="711201"/>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smtClean="0">
                <a:solidFill>
                  <a:prstClr val="black"/>
                </a:solidFill>
              </a:rPr>
              <a:t>The “TempBudg” column has </a:t>
            </a:r>
            <a:r>
              <a:rPr lang="nl-NL" dirty="0">
                <a:solidFill>
                  <a:prstClr val="black"/>
                </a:solidFill>
              </a:rPr>
              <a:t>been removed </a:t>
            </a:r>
            <a:r>
              <a:rPr lang="nl-NL" dirty="0" smtClean="0">
                <a:solidFill>
                  <a:prstClr val="black"/>
                </a:solidFill>
              </a:rPr>
              <a:t>from the </a:t>
            </a:r>
            <a:r>
              <a:rPr lang="nl-NL" dirty="0">
                <a:solidFill>
                  <a:prstClr val="black"/>
                </a:solidFill>
              </a:rPr>
              <a:t>new reports.  </a:t>
            </a:r>
            <a:r>
              <a:rPr lang="nl-NL" dirty="0" smtClean="0">
                <a:solidFill>
                  <a:prstClr val="black"/>
                </a:solidFill>
              </a:rPr>
              <a:t> The “Actuals” </a:t>
            </a:r>
            <a:r>
              <a:rPr lang="nl-NL" dirty="0">
                <a:solidFill>
                  <a:prstClr val="black"/>
                </a:solidFill>
              </a:rPr>
              <a:t>column was renamed </a:t>
            </a:r>
            <a:r>
              <a:rPr lang="nl-NL" dirty="0" smtClean="0">
                <a:solidFill>
                  <a:prstClr val="black"/>
                </a:solidFill>
              </a:rPr>
              <a:t>“YTD Actuals”.</a:t>
            </a:r>
            <a:endParaRPr lang="en-US" dirty="0">
              <a:solidFill>
                <a:prstClr val="black"/>
              </a:solidFill>
            </a:endParaRPr>
          </a:p>
        </p:txBody>
      </p:sp>
    </p:spTree>
    <p:custDataLst>
      <p:tags r:id="rId1"/>
    </p:custDataLst>
    <p:extLst>
      <p:ext uri="{BB962C8B-B14F-4D97-AF65-F5344CB8AC3E}">
        <p14:creationId xmlns:p14="http://schemas.microsoft.com/office/powerpoint/2010/main" val="404245461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39" y="152681"/>
            <a:ext cx="8019761" cy="914680"/>
          </a:xfrm>
        </p:spPr>
        <p:txBody>
          <a:bodyPr/>
          <a:lstStyle/>
          <a:p>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Transaction Verification</a:t>
            </a:r>
            <a:endParaRPr lang="en-US" sz="28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115194744"/>
              </p:ext>
            </p:extLst>
          </p:nvPr>
        </p:nvGraphicFramePr>
        <p:xfrm>
          <a:off x="853440" y="2383126"/>
          <a:ext cx="7421880" cy="2844800"/>
        </p:xfrm>
        <a:graphic>
          <a:graphicData uri="http://schemas.openxmlformats.org/drawingml/2006/table">
            <a:tbl>
              <a:tblPr firstRow="1" bandRow="1">
                <a:tableStyleId>{5C22544A-7EE6-4342-B048-85BDC9FD1C3A}</a:tableStyleId>
              </a:tblPr>
              <a:tblGrid>
                <a:gridCol w="2160693"/>
                <a:gridCol w="5261187"/>
              </a:tblGrid>
              <a:tr h="370840">
                <a:tc>
                  <a:txBody>
                    <a:bodyPr/>
                    <a:lstStyle/>
                    <a:p>
                      <a:r>
                        <a:rPr lang="nl-NL" sz="1600" u="none" dirty="0" smtClean="0">
                          <a:solidFill>
                            <a:schemeClr val="tx1"/>
                          </a:solidFill>
                          <a:latin typeface="Calibri" pitchFamily="34" charset="0"/>
                          <a:cs typeface="Calibri" pitchFamily="34" charset="0"/>
                        </a:rPr>
                        <a:t>Original</a:t>
                      </a:r>
                      <a:r>
                        <a:rPr lang="nl-NL" sz="1600" u="none" baseline="0" dirty="0" smtClean="0">
                          <a:solidFill>
                            <a:schemeClr val="tx1"/>
                          </a:solidFill>
                          <a:latin typeface="Calibri" pitchFamily="34" charset="0"/>
                          <a:cs typeface="Calibri" pitchFamily="34" charset="0"/>
                        </a:rPr>
                        <a:t> </a:t>
                      </a:r>
                      <a:r>
                        <a:rPr lang="nl-NL" sz="1600" u="none" dirty="0" smtClean="0">
                          <a:solidFill>
                            <a:schemeClr val="tx1"/>
                          </a:solidFill>
                          <a:latin typeface="Calibri" pitchFamily="34" charset="0"/>
                          <a:cs typeface="Calibri" pitchFamily="34" charset="0"/>
                        </a:rPr>
                        <a:t>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0391" rtl="0" eaLnBrk="1" fontAlgn="auto" latinLnBrk="0" hangingPunct="1">
                        <a:lnSpc>
                          <a:spcPct val="100000"/>
                        </a:lnSpc>
                        <a:spcBef>
                          <a:spcPts val="0"/>
                        </a:spcBef>
                        <a:spcAft>
                          <a:spcPts val="0"/>
                        </a:spcAft>
                        <a:buClrTx/>
                        <a:buSzTx/>
                        <a:buFontTx/>
                        <a:buNone/>
                        <a:tabLst/>
                        <a:defRPr/>
                      </a:pPr>
                      <a:r>
                        <a:rPr lang="nl-NL" sz="1600" b="1" kern="1200" dirty="0" smtClean="0">
                          <a:solidFill>
                            <a:schemeClr val="tx1"/>
                          </a:solidFill>
                          <a:latin typeface="Calibri" pitchFamily="34" charset="0"/>
                          <a:ea typeface="+mn-ea"/>
                          <a:cs typeface="Calibri" pitchFamily="34" charset="0"/>
                        </a:rPr>
                        <a:t>GL Detail</a:t>
                      </a:r>
                      <a:r>
                        <a:rPr lang="nl-NL" sz="1600" b="1" kern="1200" baseline="0" dirty="0" smtClean="0">
                          <a:solidFill>
                            <a:schemeClr val="tx1"/>
                          </a:solidFill>
                          <a:latin typeface="Calibri" pitchFamily="34" charset="0"/>
                          <a:ea typeface="+mn-ea"/>
                          <a:cs typeface="Calibri" pitchFamily="34" charset="0"/>
                        </a:rPr>
                        <a:t> </a:t>
                      </a:r>
                      <a:r>
                        <a:rPr lang="nl-NL" sz="1600" b="1" kern="1200" baseline="0" smtClean="0">
                          <a:solidFill>
                            <a:schemeClr val="tx1"/>
                          </a:solidFill>
                          <a:latin typeface="Calibri" pitchFamily="34" charset="0"/>
                          <a:ea typeface="+mn-ea"/>
                          <a:cs typeface="Calibri" pitchFamily="34" charset="0"/>
                        </a:rPr>
                        <a:t>Transaction Verification</a:t>
                      </a:r>
                      <a:endParaRPr lang="nl-NL" sz="1600" baseline="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nl-NL" sz="1600" b="1" u="none"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solidFill>
                            <a:schemeClr val="tx1"/>
                          </a:solidFill>
                          <a:latin typeface="Calibri" pitchFamily="34" charset="0"/>
                          <a:cs typeface="Calibri" pitchFamily="34" charset="0"/>
                        </a:rPr>
                        <a:t>Can contain transactions posted to your </a:t>
                      </a:r>
                      <a:r>
                        <a:rPr lang="en-US" sz="1400" b="0" dirty="0" err="1" smtClean="0">
                          <a:solidFill>
                            <a:schemeClr val="tx1"/>
                          </a:solidFill>
                          <a:latin typeface="Calibri" pitchFamily="34" charset="0"/>
                          <a:cs typeface="Calibri" pitchFamily="34" charset="0"/>
                        </a:rPr>
                        <a:t>Dept</a:t>
                      </a:r>
                      <a:r>
                        <a:rPr lang="en-US" sz="1400" b="0" baseline="0" dirty="0" smtClean="0">
                          <a:solidFill>
                            <a:schemeClr val="tx1"/>
                          </a:solidFill>
                          <a:latin typeface="Calibri" pitchFamily="34" charset="0"/>
                          <a:cs typeface="Calibri" pitchFamily="34" charset="0"/>
                        </a:rPr>
                        <a:t> IDs</a:t>
                      </a:r>
                      <a:r>
                        <a:rPr lang="en-US" sz="1400" b="0" dirty="0" smtClean="0">
                          <a:solidFill>
                            <a:schemeClr val="tx1"/>
                          </a:solidFill>
                          <a:latin typeface="Calibri" pitchFamily="34" charset="0"/>
                          <a:cs typeface="Calibri" pitchFamily="34" charset="0"/>
                        </a:rPr>
                        <a:t> by another processing unit, including recharges, grant/gift appropriations, and errors prepared in another department using your </a:t>
                      </a:r>
                      <a:r>
                        <a:rPr lang="en-US" sz="1400" b="0" dirty="0" err="1" smtClean="0">
                          <a:solidFill>
                            <a:schemeClr val="tx1"/>
                          </a:solidFill>
                          <a:latin typeface="Calibri" pitchFamily="34" charset="0"/>
                          <a:cs typeface="Calibri" pitchFamily="34" charset="0"/>
                        </a:rPr>
                        <a:t>Dept</a:t>
                      </a:r>
                      <a:r>
                        <a:rPr lang="en-US" sz="1400" b="0" dirty="0" smtClean="0">
                          <a:solidFill>
                            <a:schemeClr val="tx1"/>
                          </a:solidFill>
                          <a:latin typeface="Calibri" pitchFamily="34" charset="0"/>
                          <a:cs typeface="Calibri" pitchFamily="34" charset="0"/>
                        </a:rPr>
                        <a:t> ID. This report can provide your own processing unit's </a:t>
                      </a:r>
                      <a:r>
                        <a:rPr lang="en-US" sz="1400" b="0" dirty="0" err="1" smtClean="0">
                          <a:solidFill>
                            <a:schemeClr val="tx1"/>
                          </a:solidFill>
                          <a:latin typeface="Calibri" pitchFamily="34" charset="0"/>
                          <a:cs typeface="Calibri" pitchFamily="34" charset="0"/>
                        </a:rPr>
                        <a:t>PCard</a:t>
                      </a:r>
                      <a:r>
                        <a:rPr lang="en-US" sz="1400" b="0" dirty="0" smtClean="0">
                          <a:solidFill>
                            <a:schemeClr val="tx1"/>
                          </a:solidFill>
                          <a:latin typeface="Calibri" pitchFamily="34" charset="0"/>
                          <a:cs typeface="Calibri" pitchFamily="34" charset="0"/>
                        </a:rPr>
                        <a:t> transactions as well. </a:t>
                      </a:r>
                    </a:p>
                    <a:p>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Account</a:t>
                      </a:r>
                      <a:r>
                        <a:rPr lang="en-US" sz="1400" b="0" baseline="0" dirty="0" smtClean="0">
                          <a:solidFill>
                            <a:schemeClr val="tx1"/>
                          </a:solidFill>
                          <a:latin typeface="Calibri" pitchFamily="34" charset="0"/>
                          <a:cs typeface="Calibri" pitchFamily="34" charset="0"/>
                        </a:rPr>
                        <a:t> Dropdown “All Rev, </a:t>
                      </a:r>
                      <a:r>
                        <a:rPr lang="en-US" sz="1400" b="0" baseline="0" dirty="0" err="1" smtClean="0">
                          <a:solidFill>
                            <a:schemeClr val="tx1"/>
                          </a:solidFill>
                          <a:latin typeface="Calibri" pitchFamily="34" charset="0"/>
                          <a:cs typeface="Calibri" pitchFamily="34" charset="0"/>
                        </a:rPr>
                        <a:t>OpTrans</a:t>
                      </a:r>
                      <a:r>
                        <a:rPr lang="en-US" sz="1400" b="0" baseline="0" dirty="0" smtClean="0">
                          <a:solidFill>
                            <a:schemeClr val="tx1"/>
                          </a:solidFill>
                          <a:latin typeface="Calibri" pitchFamily="34" charset="0"/>
                          <a:cs typeface="Calibri" pitchFamily="34" charset="0"/>
                        </a:rPr>
                        <a:t>, Exp, &amp; </a:t>
                      </a:r>
                      <a:r>
                        <a:rPr lang="en-US" sz="1400" b="0" baseline="0" dirty="0" err="1" smtClean="0">
                          <a:solidFill>
                            <a:schemeClr val="tx1"/>
                          </a:solidFill>
                          <a:latin typeface="Calibri" pitchFamily="34" charset="0"/>
                          <a:cs typeface="Calibri" pitchFamily="34" charset="0"/>
                        </a:rPr>
                        <a:t>FundBal</a:t>
                      </a:r>
                      <a:r>
                        <a:rPr lang="en-US" sz="1400" b="0" baseline="0" dirty="0" smtClean="0">
                          <a:solidFill>
                            <a:schemeClr val="tx1"/>
                          </a:solidFill>
                          <a:latin typeface="Calibri" pitchFamily="34" charset="0"/>
                          <a:cs typeface="Calibri" pitchFamily="34" charset="0"/>
                        </a:rPr>
                        <a:t>” added to dashboard for accurate non-contract and grant current fund transaction verification</a:t>
                      </a: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u="none" dirty="0" smtClean="0">
                          <a:solidFill>
                            <a:schemeClr val="tx1"/>
                          </a:solidFill>
                          <a:latin typeface="Calibri" pitchFamily="34" charset="0"/>
                          <a:cs typeface="Calibri" pitchFamily="34" charset="0"/>
                        </a:rPr>
                        <a:t>Updated Reports:</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Detail</a:t>
                      </a:r>
                      <a:r>
                        <a:rPr lang="en-US" sz="1400" baseline="0" dirty="0" smtClean="0">
                          <a:solidFill>
                            <a:schemeClr val="tx1"/>
                          </a:solidFill>
                          <a:latin typeface="Calibri" pitchFamily="34" charset="0"/>
                          <a:cs typeface="Calibri" pitchFamily="34" charset="0"/>
                        </a:rPr>
                        <a:t> Transaction Verification Mod</a:t>
                      </a:r>
                      <a:endParaRPr lang="en-US" sz="1400" b="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462527881"/>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6" y="2336958"/>
            <a:ext cx="4040400" cy="2359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489" y="2337117"/>
            <a:ext cx="4006532" cy="235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17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0" name="Straight Arrow Connector 29"/>
          <p:cNvCxnSpPr/>
          <p:nvPr/>
        </p:nvCxnSpPr>
        <p:spPr>
          <a:xfrm flipV="1">
            <a:off x="4486275" y="3724276"/>
            <a:ext cx="1771650" cy="1317624"/>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971800" y="3724276"/>
            <a:ext cx="1514476" cy="1317624"/>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3" name="Rounded Rectangle 22"/>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4" name="Rectangle 23"/>
          <p:cNvSpPr/>
          <p:nvPr/>
        </p:nvSpPr>
        <p:spPr>
          <a:xfrm>
            <a:off x="250490" y="1265376"/>
            <a:ext cx="5062604"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Detail Transaction Verification mod</a:t>
            </a:r>
            <a:endParaRPr lang="en-US" sz="2400" dirty="0">
              <a:latin typeface="Calibri" pitchFamily="34" charset="0"/>
              <a:ea typeface="Times New Roman"/>
              <a:cs typeface="Calibri" pitchFamily="34" charset="0"/>
            </a:endParaRPr>
          </a:p>
        </p:txBody>
      </p:sp>
      <p:sp>
        <p:nvSpPr>
          <p:cNvPr id="35" name="Text Box 2"/>
          <p:cNvSpPr txBox="1">
            <a:spLocks noChangeArrowheads="1"/>
          </p:cNvSpPr>
          <p:nvPr/>
        </p:nvSpPr>
        <p:spPr bwMode="auto">
          <a:xfrm>
            <a:off x="1028700" y="5070475"/>
            <a:ext cx="7150100" cy="1562099"/>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a:t>The BAIRS report query </a:t>
            </a:r>
            <a:r>
              <a:rPr lang="nl-NL" dirty="0" smtClean="0"/>
              <a:t>window structure </a:t>
            </a:r>
            <a:r>
              <a:rPr lang="nl-NL" dirty="0"/>
              <a:t>stays the same.</a:t>
            </a:r>
            <a:endParaRPr lang="en-US" dirty="0"/>
          </a:p>
          <a:p>
            <a:r>
              <a:rPr lang="nl-NL" dirty="0"/>
              <a:t>Account drop down lists will add “All Rev, OpTrans, Exp &amp; Fund Bal</a:t>
            </a:r>
            <a:r>
              <a:rPr lang="nl-NL" dirty="0" smtClean="0"/>
              <a:t>” and        “</a:t>
            </a:r>
            <a:r>
              <a:rPr lang="nl-NL" dirty="0"/>
              <a:t>7 – Operating </a:t>
            </a:r>
            <a:r>
              <a:rPr lang="nl-NL" dirty="0" smtClean="0"/>
              <a:t>Transfers</a:t>
            </a:r>
            <a:r>
              <a:rPr lang="en-US" dirty="0" smtClean="0"/>
              <a:t>”.</a:t>
            </a:r>
            <a:endParaRPr lang="en-US" dirty="0"/>
          </a:p>
          <a:p>
            <a:r>
              <a:rPr lang="nl-NL" dirty="0"/>
              <a:t> </a:t>
            </a:r>
            <a:r>
              <a:rPr lang="nl-NL" dirty="0" smtClean="0"/>
              <a:t>Fiscal </a:t>
            </a:r>
            <a:r>
              <a:rPr lang="nl-NL" dirty="0"/>
              <a:t>Year will be limited to </a:t>
            </a:r>
            <a:r>
              <a:rPr lang="nl-NL" dirty="0" smtClean="0"/>
              <a:t>FY12-13 </a:t>
            </a:r>
            <a:r>
              <a:rPr lang="nl-NL" dirty="0"/>
              <a:t>and </a:t>
            </a:r>
            <a:r>
              <a:rPr lang="nl-NL" dirty="0" smtClean="0"/>
              <a:t>future fiscal years.</a:t>
            </a:r>
            <a:endParaRPr lang="en-US" dirty="0"/>
          </a:p>
        </p:txBody>
      </p:sp>
      <p:sp>
        <p:nvSpPr>
          <p:cNvPr id="25" name="Title 1"/>
          <p:cNvSpPr>
            <a:spLocks noGrp="1"/>
          </p:cNvSpPr>
          <p:nvPr>
            <p:ph type="title"/>
            <p:custDataLst>
              <p:tags r:id="rId2"/>
            </p:custDataLst>
          </p:nvPr>
        </p:nvSpPr>
        <p:spPr>
          <a:xfrm>
            <a:off x="1124239" y="152681"/>
            <a:ext cx="7895069" cy="914680"/>
          </a:xfrm>
        </p:spPr>
        <p:txBody>
          <a:bodyPr/>
          <a:lstStyle/>
          <a:p>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Transaction Verification (Cont’d)</a:t>
            </a:r>
            <a:endParaRPr lang="en-US" sz="280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69201352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61" y="3128672"/>
            <a:ext cx="8420964" cy="701315"/>
          </a:xfrm>
        </p:spPr>
        <p:txBody>
          <a:bodyPr/>
          <a:lstStyle/>
          <a:p>
            <a:r>
              <a:rPr lang="en-US" dirty="0" smtClean="0"/>
              <a:t>‘All Current </a:t>
            </a:r>
            <a:r>
              <a:rPr lang="en-US" dirty="0" err="1" smtClean="0"/>
              <a:t>FundS’</a:t>
            </a:r>
            <a:r>
              <a:rPr lang="en-US" dirty="0" smtClean="0"/>
              <a:t> Reporting</a:t>
            </a:r>
            <a:endParaRPr lang="en-US" dirty="0"/>
          </a:p>
        </p:txBody>
      </p:sp>
      <p:sp>
        <p:nvSpPr>
          <p:cNvPr id="3" name="Text Placeholder 2"/>
          <p:cNvSpPr>
            <a:spLocks noGrp="1"/>
          </p:cNvSpPr>
          <p:nvPr>
            <p:ph type="body" idx="1"/>
          </p:nvPr>
        </p:nvSpPr>
        <p:spPr>
          <a:xfrm>
            <a:off x="723037" y="4635047"/>
            <a:ext cx="8121418" cy="670328"/>
          </a:xfrm>
        </p:spPr>
        <p:txBody>
          <a:bodyPr/>
          <a:lstStyle/>
          <a:p>
            <a:r>
              <a:rPr lang="en-US" dirty="0" smtClean="0"/>
              <a:t>New reports to facilitate reporting on Contracts &amp; Grants and Non-Contracts </a:t>
            </a:r>
            <a:r>
              <a:rPr lang="en-US" dirty="0"/>
              <a:t>&amp; Grants </a:t>
            </a:r>
            <a:r>
              <a:rPr lang="en-US" dirty="0" smtClean="0"/>
              <a:t>Current Funds in a single report</a:t>
            </a:r>
            <a:endParaRPr lang="en-US"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alibri" pitchFamily="34" charset="0"/>
                <a:cs typeface="Calibri" pitchFamily="34" charset="0"/>
              </a:rPr>
              <a:t>Summary:  GL Reports (All Current Funds New 07-01-2012) </a:t>
            </a:r>
            <a:endParaRPr lang="en-US" sz="2800" dirty="0">
              <a:latin typeface="Calibri" pitchFamily="34" charset="0"/>
              <a:cs typeface="Calibri" pitchFamily="34" charset="0"/>
            </a:endParaRPr>
          </a:p>
        </p:txBody>
      </p:sp>
      <p:sp>
        <p:nvSpPr>
          <p:cNvPr id="6" name="Rectangle 5"/>
          <p:cNvSpPr/>
          <p:nvPr/>
        </p:nvSpPr>
        <p:spPr>
          <a:xfrm>
            <a:off x="399825" y="1215821"/>
            <a:ext cx="8554989" cy="7909858"/>
          </a:xfrm>
          <a:prstGeom prst="rect">
            <a:avLst/>
          </a:prstGeom>
        </p:spPr>
        <p:txBody>
          <a:bodyPr wrap="square">
            <a:spAutoFit/>
          </a:bodyPr>
          <a:lstStyle/>
          <a:p>
            <a:pPr algn="l"/>
            <a:r>
              <a:rPr lang="en-US" sz="2000" dirty="0" smtClean="0">
                <a:latin typeface="Calibri" pitchFamily="34" charset="0"/>
                <a:cs typeface="Calibri" pitchFamily="34" charset="0"/>
              </a:rPr>
              <a:t>New Reports are now available for reporting on both Contracts &amp; Grants and non-Contracts &amp; Grants current funds.</a:t>
            </a:r>
          </a:p>
          <a:p>
            <a:pPr lvl="1" algn="l"/>
            <a:endParaRPr lang="en-US" b="0" dirty="0" smtClean="0">
              <a:latin typeface="Calibri" pitchFamily="34" charset="0"/>
              <a:cs typeface="Calibri" pitchFamily="34" charset="0"/>
            </a:endParaRPr>
          </a:p>
          <a:p>
            <a:pPr marL="742842" lvl="1" indent="-285750" algn="l">
              <a:buFont typeface="Arial" pitchFamily="34" charset="0"/>
              <a:buChar char="•"/>
            </a:pPr>
            <a:r>
              <a:rPr lang="en-US" sz="1800" b="0" dirty="0" smtClean="0">
                <a:latin typeface="Calibri" pitchFamily="34" charset="0"/>
                <a:cs typeface="Calibri" pitchFamily="34" charset="0"/>
              </a:rPr>
              <a:t>Reports can contain</a:t>
            </a:r>
            <a:r>
              <a:rPr lang="en-US" sz="1800" b="0" dirty="0">
                <a:latin typeface="Calibri" pitchFamily="34" charset="0"/>
                <a:cs typeface="Calibri" pitchFamily="34" charset="0"/>
              </a:rPr>
              <a:t>: </a:t>
            </a:r>
            <a:endParaRPr lang="en-US" sz="1800" b="0" dirty="0" smtClean="0">
              <a:latin typeface="Calibri" pitchFamily="34" charset="0"/>
              <a:cs typeface="Calibri" pitchFamily="34" charset="0"/>
            </a:endParaRPr>
          </a:p>
          <a:p>
            <a:pPr lvl="1" algn="l"/>
            <a:r>
              <a:rPr lang="en-US" sz="1800" b="0" dirty="0">
                <a:latin typeface="Calibri" pitchFamily="34" charset="0"/>
                <a:cs typeface="Calibri" pitchFamily="34" charset="0"/>
              </a:rPr>
              <a:t>	</a:t>
            </a:r>
            <a:r>
              <a:rPr lang="en-US" sz="1800" b="0" dirty="0" smtClean="0">
                <a:latin typeface="Calibri" pitchFamily="34" charset="0"/>
                <a:cs typeface="Calibri" pitchFamily="34" charset="0"/>
              </a:rPr>
              <a:t>Contracts </a:t>
            </a:r>
            <a:r>
              <a:rPr lang="en-US" sz="1800" b="0" dirty="0">
                <a:latin typeface="Calibri" pitchFamily="34" charset="0"/>
                <a:cs typeface="Calibri" pitchFamily="34" charset="0"/>
              </a:rPr>
              <a:t>&amp; Grants </a:t>
            </a:r>
            <a:r>
              <a:rPr lang="en-US" sz="1800" b="0" dirty="0" smtClean="0">
                <a:latin typeface="Calibri" pitchFamily="34" charset="0"/>
                <a:cs typeface="Calibri" pitchFamily="34" charset="0"/>
              </a:rPr>
              <a:t>funds:  </a:t>
            </a:r>
            <a:r>
              <a:rPr lang="en-US" sz="1800" b="0" dirty="0" err="1" smtClean="0">
                <a:latin typeface="Calibri" pitchFamily="34" charset="0"/>
                <a:cs typeface="Calibri" pitchFamily="34" charset="0"/>
              </a:rPr>
              <a:t>TempBudg</a:t>
            </a:r>
            <a:r>
              <a:rPr lang="en-US" sz="1800" b="0" dirty="0" smtClean="0">
                <a:latin typeface="Calibri" pitchFamily="34" charset="0"/>
                <a:cs typeface="Calibri" pitchFamily="34" charset="0"/>
              </a:rPr>
              <a:t> and Actual data    </a:t>
            </a:r>
            <a:r>
              <a:rPr lang="en-US" sz="1800" dirty="0" smtClean="0">
                <a:latin typeface="Calibri" pitchFamily="34" charset="0"/>
                <a:cs typeface="Calibri" pitchFamily="34" charset="0"/>
              </a:rPr>
              <a:t>AND</a:t>
            </a:r>
          </a:p>
          <a:p>
            <a:pPr lvl="1" algn="l"/>
            <a:r>
              <a:rPr lang="en-US" sz="1800" b="0" dirty="0">
                <a:latin typeface="Calibri" pitchFamily="34" charset="0"/>
                <a:cs typeface="Calibri" pitchFamily="34" charset="0"/>
              </a:rPr>
              <a:t>	Non- Contracts &amp; Grants </a:t>
            </a:r>
            <a:r>
              <a:rPr lang="en-US" sz="1800" b="0" dirty="0" smtClean="0">
                <a:latin typeface="Calibri" pitchFamily="34" charset="0"/>
                <a:cs typeface="Calibri" pitchFamily="34" charset="0"/>
              </a:rPr>
              <a:t>Current funds:  </a:t>
            </a:r>
            <a:r>
              <a:rPr lang="en-US" sz="1800" b="0" dirty="0" err="1" smtClean="0">
                <a:latin typeface="Calibri" pitchFamily="34" charset="0"/>
                <a:cs typeface="Calibri" pitchFamily="34" charset="0"/>
              </a:rPr>
              <a:t>Actuals</a:t>
            </a:r>
            <a:r>
              <a:rPr lang="en-US" sz="1800" b="0" dirty="0" smtClean="0">
                <a:latin typeface="Calibri" pitchFamily="34" charset="0"/>
                <a:cs typeface="Calibri" pitchFamily="34" charset="0"/>
              </a:rPr>
              <a:t>, including Transfers data</a:t>
            </a:r>
          </a:p>
          <a:p>
            <a:pPr lvl="1" algn="l"/>
            <a:endParaRPr lang="en-US" b="0" dirty="0" smtClean="0">
              <a:latin typeface="Calibri" pitchFamily="34" charset="0"/>
              <a:cs typeface="Calibri" pitchFamily="34" charset="0"/>
            </a:endParaRPr>
          </a:p>
          <a:p>
            <a:pPr marL="742842" lvl="1" indent="-285750" algn="l">
              <a:buFont typeface="Arial" pitchFamily="34" charset="0"/>
              <a:buChar char="•"/>
            </a:pPr>
            <a:r>
              <a:rPr lang="en-US" sz="1800" b="0" dirty="0" smtClean="0">
                <a:latin typeface="Calibri" pitchFamily="34" charset="0"/>
                <a:cs typeface="Calibri" pitchFamily="34" charset="0"/>
              </a:rPr>
              <a:t>Users can filter if only  “Contracts &amp; Grants Funds” or “Non-Contracts &amp; Grants Funds” are desired.  Please note:   Ignoring the filter retrieves all current funds.</a:t>
            </a:r>
          </a:p>
          <a:p>
            <a:pPr lvl="1" algn="l"/>
            <a:endParaRPr lang="en-US"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400" b="0" dirty="0" smtClean="0">
              <a:latin typeface="+mj-lt"/>
              <a:cs typeface="Calibri" pitchFamily="34" charset="0"/>
            </a:endParaRPr>
          </a:p>
          <a:p>
            <a:pPr lvl="1" algn="l"/>
            <a:endParaRPr lang="en-US" sz="1400" b="0" dirty="0" smtClean="0">
              <a:latin typeface="+mj-lt"/>
              <a:cs typeface="Calibri" pitchFamily="34" charset="0"/>
            </a:endParaRPr>
          </a:p>
          <a:p>
            <a:pPr marL="742842" lvl="1" indent="-285750" algn="l">
              <a:buFont typeface="Arial" pitchFamily="34" charset="0"/>
              <a:buChar char="•"/>
            </a:pPr>
            <a:r>
              <a:rPr lang="en-US" sz="1800" b="0" dirty="0" smtClean="0">
                <a:latin typeface="Calibri" pitchFamily="34" charset="0"/>
                <a:cs typeface="Calibri" pitchFamily="34" charset="0"/>
              </a:rPr>
              <a:t>Reports allow users to look at both the “Department” and “All” levels for Revenue, Operating Transfers, Expenses and Fund Balances.</a:t>
            </a:r>
          </a:p>
          <a:p>
            <a:pPr lvl="2" algn="l">
              <a:buFont typeface="Arial" pitchFamily="34" charset="0"/>
              <a:buChar char="•"/>
            </a:pPr>
            <a:r>
              <a:rPr lang="en-US" sz="1600" b="0" dirty="0" smtClean="0">
                <a:latin typeface="Calibri" pitchFamily="34" charset="0"/>
                <a:cs typeface="Calibri" pitchFamily="34" charset="0"/>
              </a:rPr>
              <a:t> Dept contains C+G:  5xxxx accounts + Non-C&amp;G: 3xxxx. 4xxxx, 5xxxx, 7xxxx  accounts</a:t>
            </a:r>
          </a:p>
          <a:p>
            <a:pPr lvl="2" algn="l">
              <a:buFont typeface="Arial" pitchFamily="34" charset="0"/>
              <a:buChar char="•"/>
            </a:pPr>
            <a:r>
              <a:rPr lang="en-US" sz="1600" b="0" dirty="0" smtClean="0">
                <a:latin typeface="Calibri" pitchFamily="34" charset="0"/>
                <a:cs typeface="Calibri" pitchFamily="34" charset="0"/>
              </a:rPr>
              <a:t> All contains C+G: 4xxxx, 5xxxx accounts + Non-C&amp;G: 3xxxx. 4xxxx, 5xxxx, 7xxxx  accounts</a:t>
            </a:r>
          </a:p>
          <a:p>
            <a:pPr lvl="2" algn="l"/>
            <a:endParaRPr lang="en-US" sz="1800" b="0" dirty="0" smtClean="0">
              <a:latin typeface="Calibri" pitchFamily="34" charset="0"/>
              <a:cs typeface="Calibri" pitchFamily="34" charset="0"/>
            </a:endParaRPr>
          </a:p>
          <a:p>
            <a:pPr lvl="2" algn="l"/>
            <a:endParaRPr lang="en-US" sz="1800" b="0" dirty="0" smtClean="0">
              <a:latin typeface="Calibri" pitchFamily="34" charset="0"/>
              <a:cs typeface="Calibri" pitchFamily="34" charset="0"/>
            </a:endParaRPr>
          </a:p>
          <a:p>
            <a:pPr lvl="2"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lvl="1" algn="l"/>
            <a:endParaRPr lang="en-US" sz="1800" b="0" dirty="0" smtClean="0">
              <a:latin typeface="Calibri" pitchFamily="34" charset="0"/>
              <a:cs typeface="Calibri" pitchFamily="34" charset="0"/>
            </a:endParaRPr>
          </a:p>
          <a:p>
            <a:pPr marL="0" lvl="1" algn="l"/>
            <a:endParaRPr lang="en-US" sz="1800" b="0" dirty="0" smtClean="0">
              <a:latin typeface="Calibri" pitchFamily="34" charset="0"/>
              <a:cs typeface="Calibri" pitchFamily="34" charset="0"/>
            </a:endParaRPr>
          </a:p>
          <a:p>
            <a:pPr marL="0" lvl="1" algn="l"/>
            <a:endParaRPr lang="en-US" sz="1800" b="0" dirty="0" smtClean="0">
              <a:latin typeface="Calibri" pitchFamily="34" charset="0"/>
              <a:cs typeface="Calibri" pitchFamily="34" charset="0"/>
            </a:endParaRPr>
          </a:p>
          <a:p>
            <a:pPr algn="l"/>
            <a:endParaRPr lang="en-US" b="0" dirty="0" smtClean="0">
              <a:latin typeface="Calibri" pitchFamily="34" charset="0"/>
              <a:cs typeface="Calibri" pitchFamily="34" charset="0"/>
            </a:endParaRPr>
          </a:p>
        </p:txBody>
      </p:sp>
      <p:pic>
        <p:nvPicPr>
          <p:cNvPr id="1028" name="Picture 4"/>
          <p:cNvPicPr>
            <a:picLocks noChangeAspect="1" noChangeArrowheads="1"/>
          </p:cNvPicPr>
          <p:nvPr/>
        </p:nvPicPr>
        <p:blipFill>
          <a:blip r:embed="rId3" cstate="print"/>
          <a:srcRect l="733" t="38103" r="74052" b="41207"/>
          <a:stretch>
            <a:fillRect/>
          </a:stretch>
        </p:blipFill>
        <p:spPr bwMode="auto">
          <a:xfrm>
            <a:off x="2254498" y="3547235"/>
            <a:ext cx="4058052" cy="2081051"/>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78208184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167" y="3673868"/>
            <a:ext cx="6877050" cy="268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2800" dirty="0" smtClean="0">
                <a:latin typeface="Calibri" pitchFamily="34" charset="0"/>
                <a:cs typeface="Calibri" pitchFamily="34" charset="0"/>
              </a:rPr>
              <a:t>Summary: GL Reports (All Current Funds New 07-01-2012) </a:t>
            </a:r>
            <a:endParaRPr lang="en-US" sz="2800" dirty="0">
              <a:latin typeface="Calibri" pitchFamily="34" charset="0"/>
              <a:cs typeface="Calibri" pitchFamily="34" charset="0"/>
            </a:endParaRPr>
          </a:p>
        </p:txBody>
      </p:sp>
      <p:sp>
        <p:nvSpPr>
          <p:cNvPr id="6" name="Rectangle 5"/>
          <p:cNvSpPr/>
          <p:nvPr/>
        </p:nvSpPr>
        <p:spPr>
          <a:xfrm>
            <a:off x="399825" y="1294651"/>
            <a:ext cx="8271735" cy="2185214"/>
          </a:xfrm>
          <a:prstGeom prst="rect">
            <a:avLst/>
          </a:prstGeom>
        </p:spPr>
        <p:txBody>
          <a:bodyPr wrap="square">
            <a:spAutoFit/>
          </a:bodyPr>
          <a:lstStyle/>
          <a:p>
            <a:pPr algn="l"/>
            <a:r>
              <a:rPr lang="en-US" sz="2000" dirty="0">
                <a:latin typeface="Calibri" pitchFamily="34" charset="0"/>
                <a:cs typeface="Calibri" pitchFamily="34" charset="0"/>
              </a:rPr>
              <a:t>The </a:t>
            </a:r>
            <a:r>
              <a:rPr lang="en-US" sz="2000" dirty="0" smtClean="0">
                <a:latin typeface="Calibri" pitchFamily="34" charset="0"/>
                <a:cs typeface="Calibri" pitchFamily="34" charset="0"/>
              </a:rPr>
              <a:t>new/updated versions of reports are located in BAIRS at:</a:t>
            </a:r>
          </a:p>
          <a:p>
            <a:pPr lvl="1" algn="l"/>
            <a:endParaRPr lang="en-US" b="0" dirty="0" smtClean="0">
              <a:latin typeface="Calibri" pitchFamily="34" charset="0"/>
              <a:cs typeface="Calibri" pitchFamily="34" charset="0"/>
            </a:endParaRPr>
          </a:p>
          <a:p>
            <a:pPr lvl="1" algn="l"/>
            <a:r>
              <a:rPr lang="en-US" sz="1800" b="0" dirty="0" smtClean="0">
                <a:latin typeface="Calibri" pitchFamily="34" charset="0"/>
                <a:cs typeface="Calibri" pitchFamily="34" charset="0"/>
              </a:rPr>
              <a:t>http://rptportal.berkeley.edu/ in a new Financial Reports folder named, </a:t>
            </a:r>
          </a:p>
          <a:p>
            <a:pPr lvl="1" algn="l"/>
            <a:r>
              <a:rPr lang="en-US" sz="1800" b="0" dirty="0" smtClean="0">
                <a:latin typeface="Calibri" pitchFamily="34" charset="0"/>
                <a:cs typeface="Calibri" pitchFamily="34" charset="0"/>
              </a:rPr>
              <a:t>“</a:t>
            </a:r>
            <a:r>
              <a:rPr lang="en-US" sz="1800" dirty="0" smtClean="0">
                <a:latin typeface="Calibri" pitchFamily="34" charset="0"/>
                <a:cs typeface="Calibri" pitchFamily="34" charset="0"/>
              </a:rPr>
              <a:t>GL </a:t>
            </a:r>
            <a:r>
              <a:rPr lang="en-US" sz="1800" dirty="0">
                <a:latin typeface="Calibri" pitchFamily="34" charset="0"/>
                <a:cs typeface="Calibri" pitchFamily="34" charset="0"/>
              </a:rPr>
              <a:t>Reports </a:t>
            </a:r>
            <a:r>
              <a:rPr lang="en-US" sz="1800" dirty="0" smtClean="0">
                <a:latin typeface="Calibri" pitchFamily="34" charset="0"/>
                <a:cs typeface="Calibri" pitchFamily="34" charset="0"/>
              </a:rPr>
              <a:t>(All Current Funds New </a:t>
            </a:r>
            <a:r>
              <a:rPr lang="en-US" sz="1800" dirty="0">
                <a:latin typeface="Calibri" pitchFamily="34" charset="0"/>
                <a:cs typeface="Calibri" pitchFamily="34" charset="0"/>
              </a:rPr>
              <a:t>07-01-2012</a:t>
            </a:r>
            <a:r>
              <a:rPr lang="en-US" sz="1800" dirty="0" smtClean="0">
                <a:latin typeface="Calibri" pitchFamily="34" charset="0"/>
                <a:cs typeface="Calibri" pitchFamily="34" charset="0"/>
              </a:rPr>
              <a:t>)</a:t>
            </a:r>
            <a:r>
              <a:rPr lang="en-US" sz="1800" b="0" dirty="0" smtClean="0">
                <a:latin typeface="Calibri" pitchFamily="34" charset="0"/>
                <a:cs typeface="Calibri" pitchFamily="34" charset="0"/>
              </a:rPr>
              <a:t>.”</a:t>
            </a:r>
          </a:p>
          <a:p>
            <a:pPr lvl="1" algn="l"/>
            <a:endParaRPr lang="en-US" b="0" dirty="0">
              <a:latin typeface="Calibri" pitchFamily="34" charset="0"/>
              <a:cs typeface="Calibri" pitchFamily="34" charset="0"/>
            </a:endParaRPr>
          </a:p>
          <a:p>
            <a:pPr lvl="1" algn="l"/>
            <a:r>
              <a:rPr lang="en-US" sz="1800" b="0" dirty="0" smtClean="0">
                <a:latin typeface="Calibri" pitchFamily="34" charset="0"/>
                <a:cs typeface="Calibri" pitchFamily="34" charset="0"/>
              </a:rPr>
              <a:t>New reports include “_All </a:t>
            </a:r>
            <a:r>
              <a:rPr lang="en-US" sz="1800" b="0" dirty="0" err="1" smtClean="0">
                <a:latin typeface="Calibri" pitchFamily="34" charset="0"/>
                <a:cs typeface="Calibri" pitchFamily="34" charset="0"/>
              </a:rPr>
              <a:t>Curr</a:t>
            </a:r>
            <a:r>
              <a:rPr lang="en-US" sz="1800" b="0" dirty="0" smtClean="0">
                <a:latin typeface="Calibri" pitchFamily="34" charset="0"/>
                <a:cs typeface="Calibri" pitchFamily="34" charset="0"/>
              </a:rPr>
              <a:t> Funds Mod” </a:t>
            </a:r>
            <a:r>
              <a:rPr lang="en-US" sz="1800" b="0" dirty="0">
                <a:latin typeface="Calibri" pitchFamily="34" charset="0"/>
                <a:cs typeface="Calibri" pitchFamily="34" charset="0"/>
              </a:rPr>
              <a:t>as a suffix at the </a:t>
            </a:r>
            <a:r>
              <a:rPr lang="en-US" sz="1800" b="0" dirty="0" smtClean="0">
                <a:latin typeface="Calibri" pitchFamily="34" charset="0"/>
                <a:cs typeface="Calibri" pitchFamily="34" charset="0"/>
              </a:rPr>
              <a:t>end of each report name.</a:t>
            </a:r>
            <a:endParaRPr lang="en-US" sz="1800" b="0" dirty="0">
              <a:latin typeface="Calibri" pitchFamily="34" charset="0"/>
              <a:cs typeface="Calibri" pitchFamily="34" charset="0"/>
            </a:endParaRPr>
          </a:p>
          <a:p>
            <a:pPr algn="l"/>
            <a:endParaRPr lang="en-US" b="0" dirty="0">
              <a:latin typeface="Calibri" pitchFamily="34" charset="0"/>
              <a:cs typeface="Calibri" pitchFamily="34" charset="0"/>
            </a:endParaRPr>
          </a:p>
          <a:p>
            <a:pPr algn="l"/>
            <a:r>
              <a:rPr lang="en-US" sz="2000" dirty="0" smtClean="0">
                <a:latin typeface="Calibri" pitchFamily="34" charset="0"/>
                <a:cs typeface="Calibri" pitchFamily="34" charset="0"/>
              </a:rPr>
              <a:t>The </a:t>
            </a:r>
            <a:r>
              <a:rPr lang="en-US" sz="2000" dirty="0">
                <a:latin typeface="Calibri" pitchFamily="34" charset="0"/>
                <a:cs typeface="Calibri" pitchFamily="34" charset="0"/>
              </a:rPr>
              <a:t>new/updated BAIRS reports are</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
        <p:nvSpPr>
          <p:cNvPr id="7" name="Rectangle 6"/>
          <p:cNvSpPr/>
          <p:nvPr/>
        </p:nvSpPr>
        <p:spPr bwMode="auto">
          <a:xfrm>
            <a:off x="3530602" y="3965640"/>
            <a:ext cx="3679823" cy="1730310"/>
          </a:xfrm>
          <a:prstGeom prst="rect">
            <a:avLst/>
          </a:prstGeom>
          <a:ln w="28575">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n-lt"/>
            </a:endParaRPr>
          </a:p>
        </p:txBody>
      </p:sp>
    </p:spTree>
    <p:custDataLst>
      <p:tags r:id="rId1"/>
    </p:custDataLst>
    <p:extLst>
      <p:ext uri="{BB962C8B-B14F-4D97-AF65-F5344CB8AC3E}">
        <p14:creationId xmlns:p14="http://schemas.microsoft.com/office/powerpoint/2010/main" val="78208184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smtClean="0">
                <a:latin typeface="Calibri" pitchFamily="34" charset="0"/>
                <a:cs typeface="Calibri" pitchFamily="34" charset="0"/>
              </a:rPr>
              <a:t>Table of contents</a:t>
            </a:r>
            <a:endParaRPr lang="en-US" sz="2800" dirty="0">
              <a:latin typeface="Calibri" pitchFamily="34" charset="0"/>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516356259"/>
              </p:ext>
            </p:extLst>
          </p:nvPr>
        </p:nvGraphicFramePr>
        <p:xfrm>
          <a:off x="1333500" y="1368425"/>
          <a:ext cx="6096000" cy="4546600"/>
        </p:xfrm>
        <a:graphic>
          <a:graphicData uri="http://schemas.openxmlformats.org/drawingml/2006/table">
            <a:tbl>
              <a:tblPr firstRow="1" bandRow="1">
                <a:tableStyleId>{5C22544A-7EE6-4342-B048-85BDC9FD1C3A}</a:tableStyleId>
              </a:tblPr>
              <a:tblGrid>
                <a:gridCol w="5353050"/>
                <a:gridCol w="742950"/>
              </a:tblGrid>
              <a:tr h="298450">
                <a:tc>
                  <a:txBody>
                    <a:bodyPr/>
                    <a:lstStyle/>
                    <a:p>
                      <a:endParaRPr lang="en-US" dirty="0"/>
                    </a:p>
                  </a:txBody>
                  <a:tcPr/>
                </a:tc>
                <a:tc>
                  <a:txBody>
                    <a:bodyPr/>
                    <a:lstStyle/>
                    <a:p>
                      <a:r>
                        <a:rPr lang="en-US" dirty="0" smtClean="0"/>
                        <a:t>Page</a:t>
                      </a:r>
                      <a:endParaRPr lang="en-US" dirty="0"/>
                    </a:p>
                  </a:txBody>
                  <a:tcPr/>
                </a:tc>
              </a:tr>
              <a:tr h="260985">
                <a:tc>
                  <a:txBody>
                    <a:bodyPr/>
                    <a:lstStyle/>
                    <a:p>
                      <a:pPr marL="0" marR="0" lvl="1" indent="0" algn="l" defTabSz="820391"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New BAIRS</a:t>
                      </a:r>
                      <a:r>
                        <a:rPr lang="en-US" sz="1200" b="1" baseline="0" dirty="0" smtClean="0">
                          <a:latin typeface="Calibri" pitchFamily="34" charset="0"/>
                          <a:cs typeface="Calibri" pitchFamily="34" charset="0"/>
                        </a:rPr>
                        <a:t> </a:t>
                      </a:r>
                      <a:r>
                        <a:rPr lang="en-US" sz="1200" b="1" dirty="0" smtClean="0">
                          <a:latin typeface="Calibri" pitchFamily="34" charset="0"/>
                          <a:cs typeface="Calibri" pitchFamily="34" charset="0"/>
                        </a:rPr>
                        <a:t>Directory Structure</a:t>
                      </a:r>
                    </a:p>
                  </a:txBody>
                  <a:tcPr/>
                </a:tc>
                <a:tc>
                  <a:txBody>
                    <a:bodyPr/>
                    <a:lstStyle/>
                    <a:p>
                      <a:pPr algn="r"/>
                      <a:r>
                        <a:rPr lang="en-US" sz="1200" dirty="0" smtClean="0"/>
                        <a:t>4</a:t>
                      </a:r>
                      <a:endParaRPr lang="en-US" sz="1200" dirty="0"/>
                    </a:p>
                  </a:txBody>
                  <a:tcPr/>
                </a:tc>
              </a:tr>
              <a:tr h="262890">
                <a:tc>
                  <a:txBody>
                    <a:bodyPr/>
                    <a:lstStyle/>
                    <a:p>
                      <a:r>
                        <a:rPr lang="en-US" sz="1200" b="1" dirty="0" smtClean="0">
                          <a:latin typeface="Calibri" pitchFamily="34" charset="0"/>
                          <a:cs typeface="Calibri" pitchFamily="34" charset="0"/>
                        </a:rPr>
                        <a:t>Non-Contracts &amp; Grant</a:t>
                      </a:r>
                      <a:r>
                        <a:rPr lang="en-US" sz="1200" b="1" baseline="0" dirty="0" smtClean="0">
                          <a:latin typeface="Calibri" pitchFamily="34" charset="0"/>
                          <a:cs typeface="Calibri" pitchFamily="34" charset="0"/>
                        </a:rPr>
                        <a:t>s Current Funds Reporting</a:t>
                      </a:r>
                      <a:endParaRPr lang="en-US" sz="1200" b="1"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6</a:t>
                      </a:r>
                      <a:endParaRPr lang="en-US" sz="1200" dirty="0">
                        <a:latin typeface="Calibri" pitchFamily="34" charset="0"/>
                        <a:cs typeface="Calibri" pitchFamily="34" charset="0"/>
                      </a:endParaRPr>
                    </a:p>
                  </a:txBody>
                  <a:tcPr/>
                </a:tc>
              </a:tr>
              <a:tr h="233680">
                <a:tc>
                  <a:txBody>
                    <a:bodyPr/>
                    <a:lstStyle/>
                    <a:p>
                      <a:r>
                        <a:rPr lang="en-US" sz="1200" dirty="0" smtClean="0">
                          <a:latin typeface="Calibri" pitchFamily="34" charset="0"/>
                          <a:cs typeface="Calibri" pitchFamily="34" charset="0"/>
                        </a:rPr>
                        <a:t>    GL Detail Expanded</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8</a:t>
                      </a:r>
                      <a:endParaRPr lang="en-US" sz="1200" dirty="0">
                        <a:latin typeface="Calibri" pitchFamily="34" charset="0"/>
                        <a:cs typeface="Calibri" pitchFamily="34" charset="0"/>
                      </a:endParaRPr>
                    </a:p>
                  </a:txBody>
                  <a:tcPr/>
                </a:tc>
              </a:tr>
              <a:tr h="273685">
                <a:tc>
                  <a:txBody>
                    <a:bodyPr/>
                    <a:lstStyle/>
                    <a:p>
                      <a:r>
                        <a:rPr lang="en-US" sz="1200" dirty="0" smtClean="0">
                          <a:latin typeface="Calibri" pitchFamily="34" charset="0"/>
                          <a:cs typeface="Calibri" pitchFamily="34" charset="0"/>
                        </a:rPr>
                        <a:t>     GL Customer Report (Non-C&amp;G Current Funds</a:t>
                      </a:r>
                      <a:r>
                        <a:rPr lang="en-US" sz="1200" baseline="0" dirty="0" smtClean="0">
                          <a:latin typeface="Calibri" pitchFamily="34" charset="0"/>
                          <a:cs typeface="Calibri" pitchFamily="34" charset="0"/>
                        </a:rPr>
                        <a:t> version)</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12</a:t>
                      </a:r>
                      <a:endParaRPr lang="en-US" sz="1200" dirty="0">
                        <a:latin typeface="Calibri" pitchFamily="34" charset="0"/>
                        <a:cs typeface="Calibri" pitchFamily="34" charset="0"/>
                      </a:endParaRPr>
                    </a:p>
                  </a:txBody>
                  <a:tcPr/>
                </a:tc>
              </a:tr>
              <a:tr h="247015">
                <a:tc>
                  <a:txBody>
                    <a:bodyPr/>
                    <a:lstStyle/>
                    <a:p>
                      <a:r>
                        <a:rPr lang="en-US" sz="1200" dirty="0" smtClean="0">
                          <a:latin typeface="Calibri" pitchFamily="34" charset="0"/>
                          <a:cs typeface="Calibri" pitchFamily="34" charset="0"/>
                        </a:rPr>
                        <a:t>     </a:t>
                      </a:r>
                      <a:r>
                        <a:rPr lang="nl-NL" sz="1200" dirty="0" smtClean="0">
                          <a:latin typeface="Calibri" pitchFamily="34" charset="0"/>
                          <a:cs typeface="Calibri" pitchFamily="34" charset="0"/>
                        </a:rPr>
                        <a:t>GL Sum Fund Overdraft Report</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16</a:t>
                      </a:r>
                      <a:endParaRPr lang="en-US" sz="1200" dirty="0">
                        <a:latin typeface="Calibri" pitchFamily="34" charset="0"/>
                        <a:cs typeface="Calibri" pitchFamily="34" charset="0"/>
                      </a:endParaRPr>
                    </a:p>
                  </a:txBody>
                  <a:tcPr/>
                </a:tc>
              </a:tr>
              <a:tr h="258445">
                <a:tc>
                  <a:txBody>
                    <a:bodyPr/>
                    <a:lstStyle/>
                    <a:p>
                      <a:r>
                        <a:rPr lang="en-US" sz="1200" dirty="0" smtClean="0">
                          <a:latin typeface="Calibri" pitchFamily="34" charset="0"/>
                          <a:cs typeface="Calibri" pitchFamily="34" charset="0"/>
                        </a:rPr>
                        <a:t>     </a:t>
                      </a:r>
                      <a:r>
                        <a:rPr lang="nl-NL" sz="1200" dirty="0" smtClean="0">
                          <a:latin typeface="Calibri" pitchFamily="34" charset="0"/>
                          <a:cs typeface="Calibri" pitchFamily="34" charset="0"/>
                        </a:rPr>
                        <a:t>GL Sum By Five Chartfields</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19</a:t>
                      </a:r>
                      <a:endParaRPr lang="en-US" sz="1200" dirty="0">
                        <a:latin typeface="Calibri" pitchFamily="34" charset="0"/>
                        <a:cs typeface="Calibri" pitchFamily="34" charset="0"/>
                      </a:endParaRPr>
                    </a:p>
                  </a:txBody>
                  <a:tcPr/>
                </a:tc>
              </a:tr>
              <a:tr h="241300">
                <a:tc>
                  <a:txBody>
                    <a:bodyPr/>
                    <a:lstStyle/>
                    <a:p>
                      <a:r>
                        <a:rPr lang="en-US" sz="1200" dirty="0" smtClean="0">
                          <a:latin typeface="Calibri" pitchFamily="34" charset="0"/>
                          <a:cs typeface="Calibri" pitchFamily="34" charset="0"/>
                        </a:rPr>
                        <a:t>     </a:t>
                      </a:r>
                      <a:r>
                        <a:rPr lang="nl-NL" sz="1200" dirty="0" smtClean="0">
                          <a:latin typeface="Calibri" pitchFamily="34" charset="0"/>
                          <a:cs typeface="Calibri" pitchFamily="34" charset="0"/>
                        </a:rPr>
                        <a:t>GL Detail Transaction Verification </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25</a:t>
                      </a:r>
                      <a:endParaRPr lang="en-US" sz="1200" dirty="0">
                        <a:latin typeface="Calibri" pitchFamily="34" charset="0"/>
                        <a:cs typeface="Calibri" pitchFamily="34" charset="0"/>
                      </a:endParaRPr>
                    </a:p>
                  </a:txBody>
                  <a:tcPr/>
                </a:tc>
              </a:tr>
              <a:tr h="26225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All Current Funds</a:t>
                      </a:r>
                      <a:r>
                        <a:rPr lang="en-US" sz="1200" b="1" baseline="0" dirty="0" smtClean="0">
                          <a:latin typeface="Calibri" pitchFamily="34" charset="0"/>
                          <a:cs typeface="Calibri" pitchFamily="34" charset="0"/>
                        </a:rPr>
                        <a:t> </a:t>
                      </a:r>
                      <a:r>
                        <a:rPr lang="en-US" sz="1200" b="1" dirty="0" smtClean="0">
                          <a:latin typeface="Calibri" pitchFamily="34" charset="0"/>
                          <a:cs typeface="Calibri" pitchFamily="34" charset="0"/>
                        </a:rPr>
                        <a:t>Reporting</a:t>
                      </a:r>
                    </a:p>
                  </a:txBody>
                  <a:tcPr/>
                </a:tc>
                <a:tc>
                  <a:txBody>
                    <a:bodyPr/>
                    <a:lstStyle/>
                    <a:p>
                      <a:pPr algn="r"/>
                      <a:r>
                        <a:rPr lang="en-US" sz="1200" dirty="0" smtClean="0">
                          <a:latin typeface="Calibri" pitchFamily="34" charset="0"/>
                          <a:cs typeface="Calibri" pitchFamily="34" charset="0"/>
                        </a:rPr>
                        <a:t>27</a:t>
                      </a:r>
                      <a:endParaRPr lang="en-US" sz="1200" dirty="0">
                        <a:latin typeface="Calibri" pitchFamily="34" charset="0"/>
                        <a:cs typeface="Calibri" pitchFamily="34" charset="0"/>
                      </a:endParaRPr>
                    </a:p>
                  </a:txBody>
                  <a:tcPr/>
                </a:tc>
              </a:tr>
              <a:tr h="235585">
                <a:tc>
                  <a:txBody>
                    <a:bodyPr/>
                    <a:lstStyle/>
                    <a:p>
                      <a:r>
                        <a:rPr lang="en-US" sz="1200" dirty="0" smtClean="0">
                          <a:latin typeface="Calibri" pitchFamily="34" charset="0"/>
                          <a:cs typeface="Calibri" pitchFamily="34" charset="0"/>
                        </a:rPr>
                        <a:t>     </a:t>
                      </a:r>
                      <a:r>
                        <a:rPr lang="nl-NL" sz="1200" dirty="0" smtClean="0">
                          <a:latin typeface="Calibri" pitchFamily="34" charset="0"/>
                          <a:cs typeface="Calibri" pitchFamily="34" charset="0"/>
                        </a:rPr>
                        <a:t>GL Customer Report</a:t>
                      </a:r>
                      <a:r>
                        <a:rPr lang="nl-NL" sz="1200" baseline="0" dirty="0" smtClean="0">
                          <a:latin typeface="Calibri" pitchFamily="34" charset="0"/>
                          <a:cs typeface="Calibri" pitchFamily="34" charset="0"/>
                        </a:rPr>
                        <a:t> (All Current Funds version)</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30</a:t>
                      </a:r>
                      <a:endParaRPr lang="en-US" sz="1200" dirty="0">
                        <a:latin typeface="Calibri" pitchFamily="34" charset="0"/>
                        <a:cs typeface="Calibri" pitchFamily="34" charset="0"/>
                      </a:endParaRPr>
                    </a:p>
                  </a:txBody>
                  <a:tcPr/>
                </a:tc>
              </a:tr>
              <a:tr h="256540">
                <a:tc>
                  <a:txBody>
                    <a:bodyPr/>
                    <a:lstStyle/>
                    <a:p>
                      <a:r>
                        <a:rPr lang="en-US" sz="1200" dirty="0" smtClean="0">
                          <a:latin typeface="Calibri" pitchFamily="34" charset="0"/>
                          <a:cs typeface="Calibri" pitchFamily="34" charset="0"/>
                        </a:rPr>
                        <a:t>     </a:t>
                      </a:r>
                      <a:r>
                        <a:rPr lang="nl-NL" sz="1200" dirty="0" smtClean="0">
                          <a:latin typeface="Calibri" pitchFamily="34" charset="0"/>
                          <a:cs typeface="Calibri" pitchFamily="34" charset="0"/>
                        </a:rPr>
                        <a:t>GL Sum By Five Chartfields </a:t>
                      </a:r>
                      <a:r>
                        <a:rPr lang="nl-NL" sz="1200" baseline="0" dirty="0" smtClean="0">
                          <a:latin typeface="Calibri" pitchFamily="34" charset="0"/>
                          <a:cs typeface="Calibri" pitchFamily="34" charset="0"/>
                        </a:rPr>
                        <a:t>(All Current Funds version)</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33</a:t>
                      </a:r>
                      <a:endParaRPr lang="en-US" sz="1200" dirty="0">
                        <a:latin typeface="Calibri" pitchFamily="34" charset="0"/>
                        <a:cs typeface="Calibri" pitchFamily="34" charset="0"/>
                      </a:endParaRPr>
                    </a:p>
                  </a:txBody>
                  <a:tcPr/>
                </a:tc>
              </a:tr>
              <a:tr h="239395">
                <a:tc>
                  <a:txBody>
                    <a:bodyPr/>
                    <a:lstStyle/>
                    <a:p>
                      <a:r>
                        <a:rPr lang="en-US" sz="1200" dirty="0" smtClean="0">
                          <a:latin typeface="Calibri" pitchFamily="34" charset="0"/>
                          <a:cs typeface="Calibri" pitchFamily="34" charset="0"/>
                        </a:rPr>
                        <a:t>     GL Sum Monthly Expense</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36</a:t>
                      </a:r>
                      <a:endParaRPr lang="en-US" sz="1200" dirty="0">
                        <a:latin typeface="Calibri" pitchFamily="34" charset="0"/>
                        <a:cs typeface="Calibri" pitchFamily="34" charset="0"/>
                      </a:endParaRPr>
                    </a:p>
                  </a:txBody>
                  <a:tcPr/>
                </a:tc>
              </a:tr>
              <a:tr h="241300">
                <a:tc>
                  <a:txBody>
                    <a:bodyPr/>
                    <a:lstStyle/>
                    <a:p>
                      <a:r>
                        <a:rPr lang="en-US" sz="1200" dirty="0" smtClean="0">
                          <a:latin typeface="Calibri" pitchFamily="34" charset="0"/>
                          <a:cs typeface="Calibri" pitchFamily="34" charset="0"/>
                        </a:rPr>
                        <a:t>     GL</a:t>
                      </a:r>
                      <a:r>
                        <a:rPr lang="en-US" sz="1200" baseline="0" dirty="0" smtClean="0">
                          <a:latin typeface="Calibri" pitchFamily="34" charset="0"/>
                          <a:cs typeface="Calibri" pitchFamily="34" charset="0"/>
                        </a:rPr>
                        <a:t> Detail Expanded</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39</a:t>
                      </a:r>
                      <a:endParaRPr lang="en-US" sz="1200" dirty="0">
                        <a:latin typeface="Calibri" pitchFamily="34" charset="0"/>
                        <a:cs typeface="Calibri" pitchFamily="34" charset="0"/>
                      </a:endParaRPr>
                    </a:p>
                  </a:txBody>
                  <a:tcPr/>
                </a:tc>
              </a:tr>
              <a:tr h="241300">
                <a:tc>
                  <a:txBody>
                    <a:bodyPr/>
                    <a:lstStyle/>
                    <a:p>
                      <a:r>
                        <a:rPr lang="en-US" sz="1200" dirty="0" smtClean="0">
                          <a:latin typeface="Calibri" pitchFamily="34" charset="0"/>
                          <a:cs typeface="Calibri" pitchFamily="34" charset="0"/>
                        </a:rPr>
                        <a:t>     GL Detail Standard</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42</a:t>
                      </a:r>
                      <a:endParaRPr lang="en-US" sz="1200" dirty="0">
                        <a:latin typeface="Calibri" pitchFamily="34" charset="0"/>
                        <a:cs typeface="Calibri" pitchFamily="34" charset="0"/>
                      </a:endParaRPr>
                    </a:p>
                  </a:txBody>
                  <a:tcPr/>
                </a:tc>
              </a:tr>
              <a:tr h="241300">
                <a:tc>
                  <a:txBody>
                    <a:bodyPr/>
                    <a:lstStyle/>
                    <a:p>
                      <a:r>
                        <a:rPr lang="en-US" sz="1200" dirty="0" smtClean="0">
                          <a:latin typeface="Calibri" pitchFamily="34" charset="0"/>
                          <a:cs typeface="Calibri" pitchFamily="34" charset="0"/>
                        </a:rPr>
                        <a:t>     </a:t>
                      </a:r>
                      <a:r>
                        <a:rPr lang="nl-NL" sz="1200" dirty="0" smtClean="0">
                          <a:latin typeface="Calibri" pitchFamily="34" charset="0"/>
                          <a:cs typeface="Calibri" pitchFamily="34" charset="0"/>
                        </a:rPr>
                        <a:t>GL Department Fund Summary</a:t>
                      </a:r>
                      <a:endParaRPr lang="en-US" sz="1200"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45</a:t>
                      </a:r>
                      <a:endParaRPr lang="en-US" sz="1200" dirty="0">
                        <a:latin typeface="Calibri" pitchFamily="34" charset="0"/>
                        <a:cs typeface="Calibri" pitchFamily="34" charset="0"/>
                      </a:endParaRPr>
                    </a:p>
                  </a:txBody>
                  <a:tcPr/>
                </a:tc>
              </a:tr>
              <a:tr h="370840">
                <a:tc>
                  <a:txBody>
                    <a:bodyPr/>
                    <a:lstStyle/>
                    <a:p>
                      <a:r>
                        <a:rPr lang="en-US" sz="1200" b="1" dirty="0" smtClean="0">
                          <a:latin typeface="Calibri" pitchFamily="34" charset="0"/>
                          <a:cs typeface="Calibri" pitchFamily="34" charset="0"/>
                        </a:rPr>
                        <a:t>Questions and Feedback</a:t>
                      </a:r>
                      <a:endParaRPr lang="en-US" sz="1200" b="1" dirty="0">
                        <a:latin typeface="Calibri" pitchFamily="34" charset="0"/>
                        <a:cs typeface="Calibri" pitchFamily="34" charset="0"/>
                      </a:endParaRPr>
                    </a:p>
                  </a:txBody>
                  <a:tcPr/>
                </a:tc>
                <a:tc>
                  <a:txBody>
                    <a:bodyPr/>
                    <a:lstStyle/>
                    <a:p>
                      <a:pPr algn="r"/>
                      <a:r>
                        <a:rPr lang="en-US" sz="1200" dirty="0" smtClean="0">
                          <a:latin typeface="Calibri" pitchFamily="34" charset="0"/>
                          <a:cs typeface="Calibri" pitchFamily="34" charset="0"/>
                        </a:rPr>
                        <a:t>50</a:t>
                      </a:r>
                      <a:endParaRPr lang="en-US" sz="1200" dirty="0">
                        <a:latin typeface="Calibri" pitchFamily="34" charset="0"/>
                        <a:cs typeface="Calibri" pitchFamily="34" charset="0"/>
                      </a:endParaRPr>
                    </a:p>
                  </a:txBody>
                  <a:tcPr/>
                </a:tc>
              </a:tr>
            </a:tbl>
          </a:graphicData>
        </a:graphic>
      </p:graphicFrame>
    </p:spTree>
    <p:custDataLst>
      <p:tags r:id="rId1"/>
    </p:custDataLst>
    <p:extLst>
      <p:ext uri="{BB962C8B-B14F-4D97-AF65-F5344CB8AC3E}">
        <p14:creationId xmlns:p14="http://schemas.microsoft.com/office/powerpoint/2010/main" val="4152064480"/>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449509152"/>
              </p:ext>
            </p:extLst>
          </p:nvPr>
        </p:nvGraphicFramePr>
        <p:xfrm>
          <a:off x="878543" y="2383127"/>
          <a:ext cx="7377951" cy="4145388"/>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Customer</a:t>
                      </a:r>
                      <a:r>
                        <a:rPr lang="nl-NL" sz="1600" baseline="0" dirty="0" smtClean="0">
                          <a:solidFill>
                            <a:schemeClr val="tx1"/>
                          </a:solidFill>
                          <a:latin typeface="Calibri" pitchFamily="34" charset="0"/>
                          <a:cs typeface="Calibri" pitchFamily="34" charset="0"/>
                        </a:rPr>
                        <a:t> Reports</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Customer reports provide transaction level detail and summary information about chart of account activity. </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latin typeface="Calibri" pitchFamily="34" charset="0"/>
                          <a:cs typeface="Calibri" pitchFamily="34" charset="0"/>
                        </a:rPr>
                        <a:t>Changed “Current Expense Activity” to “Current Actuals Activity”</a:t>
                      </a:r>
                    </a:p>
                    <a:p>
                      <a:pPr marL="171450" lvl="0" indent="-171450" algn="l">
                        <a:buFont typeface="Arial" pitchFamily="34" charset="0"/>
                        <a:buChar char="•"/>
                      </a:pPr>
                      <a:r>
                        <a:rPr lang="en-US" sz="1400" b="0" dirty="0" smtClean="0">
                          <a:latin typeface="Calibri" pitchFamily="34" charset="0"/>
                          <a:cs typeface="Calibri" pitchFamily="34" charset="0"/>
                        </a:rPr>
                        <a:t>Changed “Total Expenses” to  “YTD Actuals”</a:t>
                      </a:r>
                      <a:endParaRPr lang="en-US" sz="1400" b="0" dirty="0" smtClean="0">
                        <a:solidFill>
                          <a:schemeClr val="tx1"/>
                        </a:solidFill>
                        <a:latin typeface="Calibri" pitchFamily="34" charset="0"/>
                        <a:cs typeface="Calibri" pitchFamily="34" charset="0"/>
                      </a:endParaRP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the new Fund</a:t>
                      </a:r>
                      <a:r>
                        <a:rPr lang="en-US" sz="1400" b="0" baseline="0" dirty="0" smtClean="0">
                          <a:solidFill>
                            <a:schemeClr val="tx1"/>
                          </a:solidFill>
                          <a:latin typeface="Calibri" pitchFamily="34" charset="0"/>
                          <a:cs typeface="Calibri" pitchFamily="34" charset="0"/>
                        </a:rPr>
                        <a:t> Type filter to select between C&amp;G and Non-C&amp;G funds</a:t>
                      </a:r>
                    </a:p>
                    <a:p>
                      <a:pPr marL="171450" lvl="0" indent="-171450" algn="l">
                        <a:buFont typeface="Arial" pitchFamily="34" charset="0"/>
                        <a:buChar char="•"/>
                      </a:pP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56184">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Rpt Chartfield 2 7 </a:t>
                      </a:r>
                      <a:r>
                        <a:rPr lang="en-US" sz="1400" dirty="0" err="1" smtClean="0">
                          <a:solidFill>
                            <a:schemeClr val="tx1"/>
                          </a:solidFill>
                          <a:latin typeface="Calibri" pitchFamily="34" charset="0"/>
                          <a:cs typeface="Calibri" pitchFamily="34" charset="0"/>
                        </a:rPr>
                        <a:t>col</a:t>
                      </a:r>
                      <a:r>
                        <a:rPr lang="en-US" sz="1400" dirty="0" smtClean="0">
                          <a:solidFill>
                            <a:schemeClr val="tx1"/>
                          </a:solidFill>
                          <a:latin typeface="Calibri" pitchFamily="34" charset="0"/>
                          <a:cs typeface="Calibri" pitchFamily="34" charset="0"/>
                        </a:rPr>
                        <a:t>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Rpt Chartfield 2 9 col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Fund 7 col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Customer </a:t>
                      </a:r>
                      <a:r>
                        <a:rPr lang="en-US" sz="1400" dirty="0" err="1" smtClean="0">
                          <a:solidFill>
                            <a:schemeClr val="tx1"/>
                          </a:solidFill>
                          <a:latin typeface="Calibri" pitchFamily="34" charset="0"/>
                          <a:cs typeface="Calibri" pitchFamily="34" charset="0"/>
                        </a:rPr>
                        <a:t>Rpt</a:t>
                      </a:r>
                      <a:r>
                        <a:rPr lang="en-US" sz="1400" dirty="0" smtClean="0">
                          <a:solidFill>
                            <a:schemeClr val="tx1"/>
                          </a:solidFill>
                          <a:latin typeface="Calibri" pitchFamily="34" charset="0"/>
                          <a:cs typeface="Calibri" pitchFamily="34" charset="0"/>
                        </a:rPr>
                        <a:t> Fund 9 col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p>
                      <a:pPr marL="0" marR="0" lvl="0" indent="0" algn="l" defTabSz="820391" rtl="0" eaLnBrk="1" fontAlgn="auto" latinLnBrk="0" hangingPunct="1">
                        <a:lnSpc>
                          <a:spcPct val="100000"/>
                        </a:lnSpc>
                        <a:spcBef>
                          <a:spcPts val="0"/>
                        </a:spcBef>
                        <a:spcAft>
                          <a:spcPts val="0"/>
                        </a:spcAft>
                        <a:buClrTx/>
                        <a:buSzTx/>
                        <a:buFont typeface="Arial" pitchFamily="34" charset="0"/>
                        <a:buNone/>
                        <a:tabLst/>
                        <a:defRPr/>
                      </a:pPr>
                      <a:endParaRPr lang="en-US" sz="14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19067008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5" cstate="print"/>
          <a:srcRect r="4492" b="23725"/>
          <a:stretch>
            <a:fillRect/>
          </a:stretch>
        </p:blipFill>
        <p:spPr bwMode="auto">
          <a:xfrm>
            <a:off x="94596" y="2385555"/>
            <a:ext cx="4369763" cy="2359866"/>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b="39797"/>
          <a:stretch>
            <a:fillRect/>
          </a:stretch>
        </p:blipFill>
        <p:spPr bwMode="auto">
          <a:xfrm>
            <a:off x="4534443" y="2380593"/>
            <a:ext cx="4514964" cy="2364829"/>
          </a:xfrm>
          <a:prstGeom prst="rect">
            <a:avLst/>
          </a:prstGeom>
          <a:noFill/>
          <a:ln w="9525">
            <a:noFill/>
            <a:miter lim="800000"/>
            <a:headEnd/>
            <a:tailEnd/>
          </a:ln>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79" y="4240924"/>
            <a:ext cx="805246"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7217489"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Customer Rpt Chartfield 2 7 col All Curr Funds Mod*</a:t>
            </a:r>
            <a:endParaRPr lang="en-US" sz="2400" dirty="0">
              <a:latin typeface="Calibri" pitchFamily="34" charset="0"/>
              <a:ea typeface="Times New Roman"/>
              <a:cs typeface="Calibri" pitchFamily="34" charset="0"/>
            </a:endParaRPr>
          </a:p>
        </p:txBody>
      </p:sp>
      <p:sp>
        <p:nvSpPr>
          <p:cNvPr id="3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“_All </a:t>
            </a:r>
            <a:r>
              <a:rPr lang="en-US" sz="1400" dirty="0" err="1" smtClean="0"/>
              <a:t>Curr</a:t>
            </a:r>
            <a:r>
              <a:rPr lang="en-US" sz="1400" dirty="0" smtClean="0"/>
              <a:t> Funds Mod” suffix have been similarly modified.</a:t>
            </a:r>
            <a:endParaRPr lang="en-US" sz="1400" dirty="0"/>
          </a:p>
        </p:txBody>
      </p:sp>
      <p:sp>
        <p:nvSpPr>
          <p:cNvPr id="45" name="Text Box 2"/>
          <p:cNvSpPr txBox="1">
            <a:spLocks noChangeArrowheads="1"/>
          </p:cNvSpPr>
          <p:nvPr/>
        </p:nvSpPr>
        <p:spPr bwMode="auto">
          <a:xfrm>
            <a:off x="882650" y="4861560"/>
            <a:ext cx="7727950"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“All Rev, OpTrans, Exp &amp; Fund Bal”, </a:t>
            </a:r>
            <a:r>
              <a:rPr lang="nl-NL" dirty="0" smtClean="0"/>
              <a:t>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years</a:t>
            </a:r>
            <a:r>
              <a:rPr lang="nl-NL" dirty="0" smtClean="0"/>
              <a:t>.</a:t>
            </a:r>
          </a:p>
          <a:p>
            <a:pPr>
              <a:spcBef>
                <a:spcPts val="0"/>
              </a:spcBef>
            </a:pPr>
            <a:r>
              <a:rPr lang="nl-NL" dirty="0" smtClean="0"/>
              <a:t>Reports contain the new Fund Type filter.</a:t>
            </a:r>
            <a:endParaRPr lang="en-US" dirty="0"/>
          </a:p>
        </p:txBody>
      </p:sp>
      <p:cxnSp>
        <p:nvCxnSpPr>
          <p:cNvPr id="21" name="Straight Arrow Connector 20"/>
          <p:cNvCxnSpPr>
            <a:stCxn id="45" idx="0"/>
          </p:cNvCxnSpPr>
          <p:nvPr/>
        </p:nvCxnSpPr>
        <p:spPr>
          <a:xfrm flipV="1">
            <a:off x="4746625" y="4177862"/>
            <a:ext cx="802837"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92013529"/>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5" cstate="print"/>
          <a:srcRect/>
          <a:stretch>
            <a:fillRect/>
          </a:stretch>
        </p:blipFill>
        <p:spPr bwMode="auto">
          <a:xfrm>
            <a:off x="4677269" y="2325453"/>
            <a:ext cx="4230247" cy="3152138"/>
          </a:xfrm>
          <a:prstGeom prst="rect">
            <a:avLst/>
          </a:prstGeom>
          <a:noFill/>
          <a:ln w="9525">
            <a:noFill/>
            <a:miter lim="800000"/>
            <a:headEnd/>
            <a:tailEnd/>
          </a:ln>
        </p:spPr>
      </p:pic>
      <p:pic>
        <p:nvPicPr>
          <p:cNvPr id="19" name="Picture 2"/>
          <p:cNvPicPr>
            <a:picLocks noChangeAspect="1" noChangeArrowheads="1"/>
          </p:cNvPicPr>
          <p:nvPr/>
        </p:nvPicPr>
        <p:blipFill>
          <a:blip r:embed="rId6" cstate="print"/>
          <a:srcRect/>
          <a:stretch>
            <a:fillRect/>
          </a:stretch>
        </p:blipFill>
        <p:spPr bwMode="auto">
          <a:xfrm>
            <a:off x="252248" y="2243483"/>
            <a:ext cx="4319754" cy="2950436"/>
          </a:xfrm>
          <a:prstGeom prst="rect">
            <a:avLst/>
          </a:prstGeom>
          <a:noFill/>
          <a:ln w="9525">
            <a:noFill/>
            <a:miter lim="800000"/>
            <a:headEnd/>
            <a:tailEnd/>
          </a:ln>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Customer </a:t>
            </a:r>
            <a:r>
              <a:rPr lang="nl-NL" sz="2800" dirty="0" smtClean="0">
                <a:latin typeface="Calibri" pitchFamily="34" charset="0"/>
                <a:cs typeface="Calibri" pitchFamily="34" charset="0"/>
              </a:rPr>
              <a:t>Reports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79" y="4240924"/>
            <a:ext cx="805246"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7217489"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Customer Rpt Chartfield 2 7 col All Curr Funds Mod*</a:t>
            </a:r>
            <a:endParaRPr lang="en-US" sz="2400" dirty="0">
              <a:latin typeface="Calibri" pitchFamily="34" charset="0"/>
              <a:ea typeface="Times New Roman"/>
              <a:cs typeface="Calibri" pitchFamily="34" charset="0"/>
            </a:endParaRPr>
          </a:p>
        </p:txBody>
      </p:sp>
      <p:sp>
        <p:nvSpPr>
          <p:cNvPr id="3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“_All </a:t>
            </a:r>
            <a:r>
              <a:rPr lang="en-US" sz="1400" dirty="0" err="1" smtClean="0"/>
              <a:t>Curr</a:t>
            </a:r>
            <a:r>
              <a:rPr lang="en-US" sz="1400" dirty="0" smtClean="0"/>
              <a:t> Funds Mod” suffix have been similarly modified.</a:t>
            </a:r>
            <a:endParaRPr lang="en-US" sz="1400" dirty="0"/>
          </a:p>
        </p:txBody>
      </p:sp>
      <p:sp>
        <p:nvSpPr>
          <p:cNvPr id="45" name="Text Box 2"/>
          <p:cNvSpPr txBox="1">
            <a:spLocks noChangeArrowheads="1"/>
          </p:cNvSpPr>
          <p:nvPr/>
        </p:nvSpPr>
        <p:spPr bwMode="auto">
          <a:xfrm>
            <a:off x="882650" y="4861560"/>
            <a:ext cx="7727950"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“All Rev, OpTrans, Exp &amp; Fund Bal”, </a:t>
            </a:r>
            <a:r>
              <a:rPr lang="nl-NL" dirty="0" smtClean="0"/>
              <a:t>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years</a:t>
            </a:r>
            <a:r>
              <a:rPr lang="nl-NL" dirty="0" smtClean="0"/>
              <a:t>.</a:t>
            </a:r>
          </a:p>
          <a:p>
            <a:pPr>
              <a:spcBef>
                <a:spcPts val="0"/>
              </a:spcBef>
            </a:pPr>
            <a:r>
              <a:rPr lang="nl-NL" dirty="0" smtClean="0"/>
              <a:t>Reports containt the new Fund Type filter.</a:t>
            </a:r>
            <a:endParaRPr lang="en-US" dirty="0"/>
          </a:p>
        </p:txBody>
      </p:sp>
      <p:cxnSp>
        <p:nvCxnSpPr>
          <p:cNvPr id="21" name="Straight Arrow Connector 20"/>
          <p:cNvCxnSpPr>
            <a:stCxn id="45" idx="0"/>
          </p:cNvCxnSpPr>
          <p:nvPr/>
        </p:nvCxnSpPr>
        <p:spPr>
          <a:xfrm flipV="1">
            <a:off x="4746625" y="4177862"/>
            <a:ext cx="802837"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9201352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a:latin typeface="Calibri" pitchFamily="34" charset="0"/>
                <a:cs typeface="Calibri" pitchFamily="34" charset="0"/>
              </a:rPr>
              <a:t>GL </a:t>
            </a:r>
            <a:r>
              <a:rPr lang="nl-NL" sz="2800" dirty="0" smtClean="0">
                <a:latin typeface="Calibri" pitchFamily="34" charset="0"/>
                <a:cs typeface="Calibri" pitchFamily="34" charset="0"/>
              </a:rPr>
              <a:t>Sum by Five Chartfields</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895219484"/>
              </p:ext>
            </p:extLst>
          </p:nvPr>
        </p:nvGraphicFramePr>
        <p:xfrm>
          <a:off x="878543" y="2383127"/>
          <a:ext cx="7377951" cy="3932028"/>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Sum by Five Chartfields</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Summary report that display</a:t>
                      </a:r>
                      <a:r>
                        <a:rPr lang="en-US" sz="1400" b="0" baseline="0" dirty="0" smtClean="0">
                          <a:latin typeface="Calibri" pitchFamily="34" charset="0"/>
                          <a:cs typeface="Calibri" pitchFamily="34" charset="0"/>
                        </a:rPr>
                        <a:t> variations of the five </a:t>
                      </a:r>
                      <a:r>
                        <a:rPr lang="en-US" sz="1400" b="0" baseline="0" dirty="0" err="1" smtClean="0">
                          <a:latin typeface="Calibri" pitchFamily="34" charset="0"/>
                          <a:cs typeface="Calibri" pitchFamily="34" charset="0"/>
                        </a:rPr>
                        <a:t>chartfields</a:t>
                      </a:r>
                      <a:r>
                        <a:rPr lang="en-US" sz="1400" b="0" baseline="0" dirty="0" smtClean="0">
                          <a:latin typeface="Calibri" pitchFamily="34" charset="0"/>
                          <a:cs typeface="Calibri" pitchFamily="34" charset="0"/>
                        </a:rPr>
                        <a:t> </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latin typeface="Calibri" pitchFamily="34" charset="0"/>
                          <a:cs typeface="Calibri" pitchFamily="34" charset="0"/>
                        </a:rPr>
                        <a:t>Changed “Total Expenses” to  “YTD Actuals”</a:t>
                      </a:r>
                      <a:endParaRPr lang="en-US" sz="1400" b="0" dirty="0" smtClean="0">
                        <a:solidFill>
                          <a:schemeClr val="tx1"/>
                        </a:solidFill>
                        <a:latin typeface="Calibri" pitchFamily="34" charset="0"/>
                        <a:cs typeface="Calibri" pitchFamily="34" charset="0"/>
                      </a:endParaRP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the new Fund</a:t>
                      </a:r>
                      <a:r>
                        <a:rPr lang="en-US" sz="1400" b="0" baseline="0" dirty="0" smtClean="0">
                          <a:solidFill>
                            <a:schemeClr val="tx1"/>
                          </a:solidFill>
                          <a:latin typeface="Calibri" pitchFamily="34" charset="0"/>
                          <a:cs typeface="Calibri" pitchFamily="34" charset="0"/>
                        </a:rPr>
                        <a:t> Type filter to select between C&amp;G and Non-C&amp;G funds</a:t>
                      </a:r>
                    </a:p>
                    <a:p>
                      <a:pPr marL="171450" lvl="0" indent="-171450" algn="l">
                        <a:buFont typeface="Arial" pitchFamily="34" charset="0"/>
                        <a:buChar char="•"/>
                      </a:pP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56184">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Sum by Five </a:t>
                      </a:r>
                      <a:r>
                        <a:rPr lang="en-US" sz="1400" dirty="0" err="1" smtClean="0">
                          <a:solidFill>
                            <a:schemeClr val="tx1"/>
                          </a:solidFill>
                          <a:latin typeface="Calibri" pitchFamily="34" charset="0"/>
                          <a:cs typeface="Calibri" pitchFamily="34" charset="0"/>
                        </a:rPr>
                        <a:t>Chartfields</a:t>
                      </a:r>
                      <a:r>
                        <a:rPr lang="en-US" sz="1400" dirty="0" smtClean="0">
                          <a:solidFill>
                            <a:schemeClr val="tx1"/>
                          </a:solidFill>
                          <a:latin typeface="Calibri" pitchFamily="34" charset="0"/>
                          <a:cs typeface="Calibri" pitchFamily="34" charset="0"/>
                        </a:rPr>
                        <a:t>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02431875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5" y="2354700"/>
            <a:ext cx="4456430" cy="238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6" y="2375217"/>
            <a:ext cx="4391593" cy="232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a:t>
            </a:r>
            <a:r>
              <a:rPr lang="nl-NL" sz="2800" dirty="0" smtClean="0">
                <a:latin typeface="Calibri" pitchFamily="34" charset="0"/>
                <a:cs typeface="Calibri" pitchFamily="34" charset="0"/>
              </a:rPr>
              <a:t>Sum by Five Chartfields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80" y="4240924"/>
            <a:ext cx="678404"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6233053"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Sum by Five Chartfields All Curr Funds Mod*</a:t>
            </a:r>
            <a:endParaRPr lang="en-US" sz="2400" dirty="0">
              <a:latin typeface="Calibri" pitchFamily="34" charset="0"/>
              <a:ea typeface="Times New Roman"/>
              <a:cs typeface="Calibri" pitchFamily="34" charset="0"/>
            </a:endParaRPr>
          </a:p>
        </p:txBody>
      </p:sp>
      <p:sp>
        <p:nvSpPr>
          <p:cNvPr id="3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a:t>
            </a:r>
            <a:endParaRPr lang="en-US" sz="1400" dirty="0"/>
          </a:p>
        </p:txBody>
      </p:sp>
      <p:sp>
        <p:nvSpPr>
          <p:cNvPr id="45" name="Text Box 2"/>
          <p:cNvSpPr txBox="1">
            <a:spLocks noChangeArrowheads="1"/>
          </p:cNvSpPr>
          <p:nvPr/>
        </p:nvSpPr>
        <p:spPr bwMode="auto">
          <a:xfrm>
            <a:off x="267017" y="4861560"/>
            <a:ext cx="8705533"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t>
            </a:r>
            <a:r>
              <a:rPr lang="nl-NL" dirty="0" smtClean="0"/>
              <a:t>“All </a:t>
            </a:r>
            <a:r>
              <a:rPr lang="nl-NL" dirty="0"/>
              <a:t>Rev, OpTrans, Exp &amp; Fund Bal”, “Dept Rev, OpTrans, Exp &amp; Fund </a:t>
            </a:r>
            <a:r>
              <a:rPr lang="nl-NL" dirty="0" smtClean="0"/>
              <a:t>Bal”,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years</a:t>
            </a:r>
            <a:r>
              <a:rPr lang="nl-NL" dirty="0" smtClean="0"/>
              <a:t>.</a:t>
            </a:r>
          </a:p>
          <a:p>
            <a:pPr>
              <a:spcBef>
                <a:spcPts val="0"/>
              </a:spcBef>
            </a:pPr>
            <a:r>
              <a:rPr lang="nl-NL" dirty="0" smtClean="0"/>
              <a:t>Reports contain the new Fund Type filter.</a:t>
            </a:r>
            <a:endParaRPr lang="en-US" dirty="0"/>
          </a:p>
        </p:txBody>
      </p:sp>
      <p:cxnSp>
        <p:nvCxnSpPr>
          <p:cNvPr id="21" name="Straight Arrow Connector 20"/>
          <p:cNvCxnSpPr>
            <a:stCxn id="45" idx="0"/>
          </p:cNvCxnSpPr>
          <p:nvPr/>
        </p:nvCxnSpPr>
        <p:spPr>
          <a:xfrm flipV="1">
            <a:off x="4619784" y="4177862"/>
            <a:ext cx="929678"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868046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704"/>
          <a:stretch/>
        </p:blipFill>
        <p:spPr bwMode="auto">
          <a:xfrm>
            <a:off x="4641850" y="2471994"/>
            <a:ext cx="4276176" cy="1768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a:t>
            </a:r>
            <a:r>
              <a:rPr lang="nl-NL" sz="2800" dirty="0" smtClean="0">
                <a:latin typeface="Calibri" pitchFamily="34" charset="0"/>
                <a:cs typeface="Calibri" pitchFamily="34" charset="0"/>
              </a:rPr>
              <a:t>Sum by Five Chartfields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79" y="4240924"/>
            <a:ext cx="805246"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6233053"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Sum by Five Chartfields All Curr Funds Mod*</a:t>
            </a:r>
            <a:endParaRPr lang="en-US" sz="2400" dirty="0">
              <a:latin typeface="Calibri" pitchFamily="34" charset="0"/>
              <a:ea typeface="Times New Roman"/>
              <a:cs typeface="Calibri" pitchFamily="34" charset="0"/>
            </a:endParaRPr>
          </a:p>
        </p:txBody>
      </p:sp>
      <p:sp>
        <p:nvSpPr>
          <p:cNvPr id="45" name="Text Box 2"/>
          <p:cNvSpPr txBox="1">
            <a:spLocks noChangeArrowheads="1"/>
          </p:cNvSpPr>
          <p:nvPr/>
        </p:nvSpPr>
        <p:spPr bwMode="auto">
          <a:xfrm>
            <a:off x="882650" y="4861560"/>
            <a:ext cx="7727950" cy="748665"/>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en-US" dirty="0" smtClean="0"/>
              <a:t>Full </a:t>
            </a:r>
            <a:r>
              <a:rPr lang="en-US" dirty="0" err="1" smtClean="0"/>
              <a:t>chartfield</a:t>
            </a:r>
            <a:r>
              <a:rPr lang="en-US" dirty="0" smtClean="0"/>
              <a:t> is displayed.  Additional 3 new report views available to subtotal by Program Code.</a:t>
            </a:r>
            <a:endParaRPr lang="en-US" dirty="0"/>
          </a:p>
        </p:txBody>
      </p:sp>
      <p:cxnSp>
        <p:nvCxnSpPr>
          <p:cNvPr id="21" name="Straight Arrow Connector 20"/>
          <p:cNvCxnSpPr>
            <a:stCxn id="45" idx="0"/>
          </p:cNvCxnSpPr>
          <p:nvPr/>
        </p:nvCxnSpPr>
        <p:spPr>
          <a:xfrm flipV="1">
            <a:off x="4746625" y="4177862"/>
            <a:ext cx="802837"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384" y="2471994"/>
            <a:ext cx="4326616" cy="1658522"/>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920629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Sum Monthly Expense</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34902994"/>
              </p:ext>
            </p:extLst>
          </p:nvPr>
        </p:nvGraphicFramePr>
        <p:xfrm>
          <a:off x="878543" y="2383127"/>
          <a:ext cx="7377951" cy="3915356"/>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Sum Monthly Expense</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Detail report that </a:t>
                      </a:r>
                      <a:r>
                        <a:rPr lang="en-US" sz="1400" b="0" kern="1200" dirty="0" smtClean="0">
                          <a:solidFill>
                            <a:schemeClr val="dk1"/>
                          </a:solidFill>
                          <a:latin typeface="Calibri" pitchFamily="34" charset="0"/>
                          <a:ea typeface="+mn-ea"/>
                          <a:cs typeface="Calibri" pitchFamily="34" charset="0"/>
                        </a:rPr>
                        <a:t>displays </a:t>
                      </a:r>
                      <a:r>
                        <a:rPr lang="en-US" sz="1400" b="0" kern="1200" dirty="0" err="1" smtClean="0">
                          <a:solidFill>
                            <a:schemeClr val="dk1"/>
                          </a:solidFill>
                          <a:latin typeface="Calibri" pitchFamily="34" charset="0"/>
                          <a:ea typeface="+mn-ea"/>
                          <a:cs typeface="Calibri" pitchFamily="34" charset="0"/>
                        </a:rPr>
                        <a:t>actuals</a:t>
                      </a:r>
                      <a:r>
                        <a:rPr lang="en-US" sz="1400" b="0" kern="1200" dirty="0" smtClean="0">
                          <a:solidFill>
                            <a:schemeClr val="dk1"/>
                          </a:solidFill>
                          <a:latin typeface="Calibri" pitchFamily="34" charset="0"/>
                          <a:ea typeface="+mn-ea"/>
                          <a:cs typeface="Calibri" pitchFamily="34" charset="0"/>
                        </a:rPr>
                        <a:t> (expenses, revenues, transfers) broken out for each month of the fiscal year. Available by Dept ID, Fund, ChartField2, ChartField1, etc.</a:t>
                      </a:r>
                      <a:endParaRPr lang="en-US" sz="1400" b="0" kern="1200" dirty="0">
                        <a:solidFill>
                          <a:schemeClr val="dk1"/>
                        </a:solidFill>
                        <a:latin typeface="Calibri"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the new Fund</a:t>
                      </a:r>
                      <a:r>
                        <a:rPr lang="en-US" sz="1400" b="0" baseline="0" dirty="0" smtClean="0">
                          <a:solidFill>
                            <a:schemeClr val="tx1"/>
                          </a:solidFill>
                          <a:latin typeface="Calibri" pitchFamily="34" charset="0"/>
                          <a:cs typeface="Calibri" pitchFamily="34" charset="0"/>
                        </a:rPr>
                        <a:t> Type filter to select between C&amp;G and Non-C&amp;G funds</a:t>
                      </a:r>
                    </a:p>
                    <a:p>
                      <a:pPr marL="171450" lvl="0" indent="-171450" algn="l">
                        <a:buFont typeface="Arial" pitchFamily="34" charset="0"/>
                        <a:buChar char="•"/>
                      </a:pP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56184">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Sum Monthly</a:t>
                      </a:r>
                      <a:r>
                        <a:rPr lang="en-US" sz="1400" baseline="0" dirty="0" smtClean="0">
                          <a:solidFill>
                            <a:schemeClr val="tx1"/>
                          </a:solidFill>
                          <a:latin typeface="Calibri" pitchFamily="34" charset="0"/>
                          <a:cs typeface="Calibri" pitchFamily="34" charset="0"/>
                        </a:rPr>
                        <a:t> Expense </a:t>
                      </a:r>
                      <a:r>
                        <a:rPr lang="en-US" sz="1400" dirty="0" smtClean="0">
                          <a:solidFill>
                            <a:schemeClr val="tx1"/>
                          </a:solidFill>
                          <a:latin typeface="Calibri" pitchFamily="34" charset="0"/>
                          <a:cs typeface="Calibri" pitchFamily="34" charset="0"/>
                        </a:rPr>
                        <a:t>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2994852613"/>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490" y="2415135"/>
            <a:ext cx="4158540" cy="221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0895" y="2400847"/>
            <a:ext cx="4158295" cy="222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a:t>
            </a:r>
            <a:r>
              <a:rPr lang="nl-NL" sz="2800" dirty="0" smtClean="0">
                <a:latin typeface="Calibri" pitchFamily="34" charset="0"/>
                <a:cs typeface="Calibri" pitchFamily="34" charset="0"/>
              </a:rPr>
              <a:t>Sum Monthly Expense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80" y="4240924"/>
            <a:ext cx="678404"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6096862" cy="461665"/>
          </a:xfrm>
          <a:prstGeom prst="rect">
            <a:avLst/>
          </a:prstGeom>
        </p:spPr>
        <p:txBody>
          <a:bodyPr wrap="none">
            <a:spAutoFit/>
          </a:bodyPr>
          <a:lstStyle/>
          <a:p>
            <a:pPr algn="l">
              <a:spcBef>
                <a:spcPts val="0"/>
              </a:spcBef>
              <a:spcAft>
                <a:spcPts val="0"/>
              </a:spcAft>
            </a:pPr>
            <a:r>
              <a:rPr lang="nl-NL" sz="2400" dirty="0">
                <a:latin typeface="Calibri" pitchFamily="34" charset="0"/>
                <a:cs typeface="Calibri" pitchFamily="34" charset="0"/>
              </a:rPr>
              <a:t>GL </a:t>
            </a:r>
            <a:r>
              <a:rPr lang="nl-NL" sz="2400" dirty="0" smtClean="0">
                <a:latin typeface="Calibri" pitchFamily="34" charset="0"/>
                <a:cs typeface="Calibri" pitchFamily="34" charset="0"/>
              </a:rPr>
              <a:t>Sum Monthly Expense </a:t>
            </a:r>
            <a:r>
              <a:rPr lang="nl-NL" sz="2400" dirty="0" smtClean="0">
                <a:latin typeface="Calibri" pitchFamily="34" charset="0"/>
                <a:ea typeface="Times New Roman"/>
                <a:cs typeface="Calibri" pitchFamily="34" charset="0"/>
              </a:rPr>
              <a:t>All Curr Funds Mod*</a:t>
            </a:r>
            <a:endParaRPr lang="en-US" sz="2400" dirty="0">
              <a:latin typeface="Calibri" pitchFamily="34" charset="0"/>
              <a:ea typeface="Times New Roman"/>
              <a:cs typeface="Calibri" pitchFamily="34" charset="0"/>
            </a:endParaRPr>
          </a:p>
        </p:txBody>
      </p:sp>
      <p:sp>
        <p:nvSpPr>
          <p:cNvPr id="45" name="Text Box 2"/>
          <p:cNvSpPr txBox="1">
            <a:spLocks noChangeArrowheads="1"/>
          </p:cNvSpPr>
          <p:nvPr/>
        </p:nvSpPr>
        <p:spPr bwMode="auto">
          <a:xfrm>
            <a:off x="267017" y="4861560"/>
            <a:ext cx="8705533"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t>
            </a:r>
            <a:r>
              <a:rPr lang="nl-NL" dirty="0" smtClean="0"/>
              <a:t>“All </a:t>
            </a:r>
            <a:r>
              <a:rPr lang="nl-NL" dirty="0"/>
              <a:t>Rev, OpTrans, Exp &amp; Fund Bal”, “Dept Rev, OpTrans, Exp &amp; Fund </a:t>
            </a:r>
            <a:r>
              <a:rPr lang="nl-NL" dirty="0" smtClean="0"/>
              <a:t>Bal”,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a:t>
            </a:r>
            <a:r>
              <a:rPr lang="nl-NL" dirty="0" smtClean="0"/>
              <a:t>years.</a:t>
            </a:r>
          </a:p>
          <a:p>
            <a:pPr>
              <a:spcBef>
                <a:spcPts val="0"/>
              </a:spcBef>
            </a:pPr>
            <a:r>
              <a:rPr lang="nl-NL" dirty="0" smtClean="0"/>
              <a:t>Reports contain the new Fund Type filter.</a:t>
            </a:r>
            <a:endParaRPr lang="en-US" dirty="0"/>
          </a:p>
        </p:txBody>
      </p:sp>
      <p:cxnSp>
        <p:nvCxnSpPr>
          <p:cNvPr id="21" name="Straight Arrow Connector 20"/>
          <p:cNvCxnSpPr>
            <a:stCxn id="45" idx="0"/>
          </p:cNvCxnSpPr>
          <p:nvPr/>
        </p:nvCxnSpPr>
        <p:spPr>
          <a:xfrm flipV="1">
            <a:off x="4619784" y="4177862"/>
            <a:ext cx="929678"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2223978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5" y="2471993"/>
            <a:ext cx="4403693" cy="21481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95" y="2471993"/>
            <a:ext cx="4522595" cy="204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a:t>
            </a:r>
            <a:r>
              <a:rPr lang="nl-NL" sz="2800" dirty="0" smtClean="0">
                <a:latin typeface="Calibri" pitchFamily="34" charset="0"/>
                <a:cs typeface="Calibri" pitchFamily="34" charset="0"/>
              </a:rPr>
              <a:t>Sum Monthly Expense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79" y="4240924"/>
            <a:ext cx="805246"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6096862"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a:t>
            </a:r>
            <a:r>
              <a:rPr lang="nl-NL" sz="2400" dirty="0" smtClean="0">
                <a:latin typeface="Calibri" pitchFamily="34" charset="0"/>
                <a:cs typeface="Calibri" pitchFamily="34" charset="0"/>
              </a:rPr>
              <a:t>Sum Monthly Expense </a:t>
            </a:r>
            <a:r>
              <a:rPr lang="nl-NL" sz="2400" dirty="0" smtClean="0">
                <a:latin typeface="Calibri" pitchFamily="34" charset="0"/>
                <a:ea typeface="Times New Roman"/>
                <a:cs typeface="Calibri" pitchFamily="34" charset="0"/>
              </a:rPr>
              <a:t>All Curr Funds Mod*</a:t>
            </a:r>
            <a:endParaRPr lang="en-US" sz="2400" dirty="0">
              <a:latin typeface="Calibri" pitchFamily="34" charset="0"/>
              <a:ea typeface="Times New Roman"/>
              <a:cs typeface="Calibri" pitchFamily="34" charset="0"/>
            </a:endParaRPr>
          </a:p>
        </p:txBody>
      </p:sp>
      <p:sp>
        <p:nvSpPr>
          <p:cNvPr id="45" name="Text Box 2"/>
          <p:cNvSpPr txBox="1">
            <a:spLocks noChangeArrowheads="1"/>
          </p:cNvSpPr>
          <p:nvPr/>
        </p:nvSpPr>
        <p:spPr bwMode="auto">
          <a:xfrm>
            <a:off x="882650" y="4861560"/>
            <a:ext cx="7727950" cy="748665"/>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en-US" dirty="0" smtClean="0"/>
              <a:t>No changes to prior report formats.</a:t>
            </a:r>
            <a:endParaRPr lang="en-US" dirty="0"/>
          </a:p>
        </p:txBody>
      </p:sp>
      <p:cxnSp>
        <p:nvCxnSpPr>
          <p:cNvPr id="21" name="Straight Arrow Connector 20"/>
          <p:cNvCxnSpPr>
            <a:stCxn id="45" idx="0"/>
          </p:cNvCxnSpPr>
          <p:nvPr/>
        </p:nvCxnSpPr>
        <p:spPr>
          <a:xfrm flipV="1">
            <a:off x="4746625" y="4177862"/>
            <a:ext cx="802837"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3150404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Expanded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037869721"/>
              </p:ext>
            </p:extLst>
          </p:nvPr>
        </p:nvGraphicFramePr>
        <p:xfrm>
          <a:off x="878543" y="2383127"/>
          <a:ext cx="7377951" cy="3718668"/>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Detail Expanded</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Detail report that displays</a:t>
                      </a:r>
                      <a:r>
                        <a:rPr lang="en-US" sz="1400" b="0" baseline="0" dirty="0" smtClean="0">
                          <a:latin typeface="Calibri" pitchFamily="34" charset="0"/>
                          <a:cs typeface="Calibri" pitchFamily="34" charset="0"/>
                        </a:rPr>
                        <a:t> details of the transaction</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the new Fund</a:t>
                      </a:r>
                      <a:r>
                        <a:rPr lang="en-US" sz="1400" b="0" baseline="0" dirty="0" smtClean="0">
                          <a:solidFill>
                            <a:schemeClr val="tx1"/>
                          </a:solidFill>
                          <a:latin typeface="Calibri" pitchFamily="34" charset="0"/>
                          <a:cs typeface="Calibri" pitchFamily="34" charset="0"/>
                        </a:rPr>
                        <a:t> Type filter to select between C&amp;G and Non-C&amp;G funds</a:t>
                      </a:r>
                    </a:p>
                    <a:p>
                      <a:pPr marL="171450" lvl="0" indent="-171450" algn="l">
                        <a:buFont typeface="Arial" pitchFamily="34" charset="0"/>
                        <a:buChar char="•"/>
                      </a:pP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56184">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Detail Expanded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358143435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dirty="0" smtClean="0"/>
              <a:t>Directory Structure:  What is changing in FY13?</a:t>
            </a:r>
          </a:p>
        </p:txBody>
      </p:sp>
      <p:sp>
        <p:nvSpPr>
          <p:cNvPr id="3" name="Content Placeholder 2"/>
          <p:cNvSpPr>
            <a:spLocks noGrp="1"/>
          </p:cNvSpPr>
          <p:nvPr>
            <p:ph idx="1"/>
            <p:custDataLst>
              <p:tags r:id="rId3"/>
            </p:custDataLst>
          </p:nvPr>
        </p:nvSpPr>
        <p:spPr>
          <a:xfrm>
            <a:off x="163801" y="1091045"/>
            <a:ext cx="8816398" cy="5583382"/>
          </a:xfrm>
        </p:spPr>
        <p:txBody>
          <a:bodyPr/>
          <a:lstStyle/>
          <a:p>
            <a:pPr marL="0" lvl="0" indent="0">
              <a:buNone/>
            </a:pPr>
            <a:r>
              <a:rPr lang="nl-NL" sz="1600" b="1" dirty="0" smtClean="0">
                <a:latin typeface="Calibri" pitchFamily="34" charset="0"/>
                <a:cs typeface="Calibri" pitchFamily="34" charset="0"/>
              </a:rPr>
              <a:t>New </a:t>
            </a:r>
            <a:r>
              <a:rPr lang="nl-NL" sz="1600" b="1" dirty="0">
                <a:latin typeface="Calibri" pitchFamily="34" charset="0"/>
                <a:cs typeface="Calibri" pitchFamily="34" charset="0"/>
              </a:rPr>
              <a:t>Directory Structure</a:t>
            </a:r>
            <a:endParaRPr lang="en-US" sz="1600" dirty="0">
              <a:latin typeface="Calibri" pitchFamily="34" charset="0"/>
              <a:cs typeface="Calibri" pitchFamily="34" charset="0"/>
            </a:endParaRPr>
          </a:p>
          <a:p>
            <a:pPr marL="0" indent="0">
              <a:buNone/>
            </a:pPr>
            <a:r>
              <a:rPr lang="en-US" sz="1600" dirty="0" smtClean="0">
                <a:latin typeface="Calibri" pitchFamily="34" charset="0"/>
                <a:cs typeface="Calibri" pitchFamily="34" charset="0"/>
              </a:rPr>
              <a:t>The Financial </a:t>
            </a:r>
            <a:r>
              <a:rPr lang="en-US" sz="1600" dirty="0">
                <a:latin typeface="Calibri" pitchFamily="34" charset="0"/>
                <a:cs typeface="Calibri" pitchFamily="34" charset="0"/>
              </a:rPr>
              <a:t>Reports directory </a:t>
            </a:r>
            <a:r>
              <a:rPr lang="en-US" sz="1600" dirty="0" smtClean="0">
                <a:latin typeface="Calibri" pitchFamily="34" charset="0"/>
                <a:cs typeface="Calibri" pitchFamily="34" charset="0"/>
              </a:rPr>
              <a:t>structure </a:t>
            </a:r>
            <a:r>
              <a:rPr lang="en-US" sz="1600" dirty="0">
                <a:latin typeface="Calibri" pitchFamily="34" charset="0"/>
                <a:cs typeface="Calibri" pitchFamily="34" charset="0"/>
              </a:rPr>
              <a:t>has </a:t>
            </a:r>
            <a:r>
              <a:rPr lang="en-US" sz="1600" dirty="0" smtClean="0">
                <a:latin typeface="Calibri" pitchFamily="34" charset="0"/>
                <a:cs typeface="Calibri" pitchFamily="34" charset="0"/>
              </a:rPr>
              <a:t>been modified to include two new folders that contain the new reports.</a:t>
            </a:r>
          </a:p>
          <a:p>
            <a:pPr marL="0" indent="0">
              <a:buNone/>
            </a:pPr>
            <a:endParaRPr lang="en-US" sz="800" dirty="0" smtClean="0">
              <a:latin typeface="Calibri" pitchFamily="34" charset="0"/>
              <a:cs typeface="Calibri" pitchFamily="34" charset="0"/>
            </a:endParaRPr>
          </a:p>
          <a:p>
            <a:pPr marL="0" indent="0">
              <a:buNone/>
            </a:pPr>
            <a:r>
              <a:rPr lang="en-US" sz="1400" b="1" u="sng" dirty="0" smtClean="0">
                <a:latin typeface="Calibri" pitchFamily="34" charset="0"/>
                <a:cs typeface="Calibri" pitchFamily="34" charset="0"/>
              </a:rPr>
              <a:t>Existing Folders</a:t>
            </a:r>
            <a:r>
              <a:rPr lang="en-US" sz="1400" b="1" u="sng" dirty="0" smtClean="0">
                <a:latin typeface="Calibri" pitchFamily="34" charset="0"/>
                <a:cs typeface="Calibri" pitchFamily="34" charset="0"/>
                <a:sym typeface="Wingdings" pitchFamily="2" charset="2"/>
              </a:rPr>
              <a:t>:</a:t>
            </a:r>
            <a:endParaRPr lang="en-US" sz="1400" b="1" u="sng" dirty="0" smtClean="0">
              <a:latin typeface="Calibri" pitchFamily="34" charset="0"/>
              <a:cs typeface="Calibri" pitchFamily="34" charset="0"/>
            </a:endParaRPr>
          </a:p>
          <a:p>
            <a:pPr marL="403225" indent="-169863">
              <a:buFont typeface="Arial" pitchFamily="34" charset="0"/>
              <a:buChar char="•"/>
            </a:pPr>
            <a:r>
              <a:rPr lang="en-US" sz="1400" b="1" dirty="0" smtClean="0">
                <a:latin typeface="Calibri" pitchFamily="34" charset="0"/>
                <a:cs typeface="Calibri" pitchFamily="34" charset="0"/>
              </a:rPr>
              <a:t>GL Detail</a:t>
            </a:r>
            <a:endParaRPr lang="en-US" sz="1400" dirty="0" smtClean="0">
              <a:solidFill>
                <a:srgbClr val="C00000"/>
              </a:solidFill>
              <a:latin typeface="Calibri" pitchFamily="34" charset="0"/>
              <a:cs typeface="Calibri" pitchFamily="34" charset="0"/>
            </a:endParaRPr>
          </a:p>
          <a:p>
            <a:pPr marL="403225" indent="-169863">
              <a:buFont typeface="Arial" pitchFamily="34" charset="0"/>
              <a:buChar char="•"/>
            </a:pPr>
            <a:r>
              <a:rPr lang="en-US" sz="1400" b="1" dirty="0" smtClean="0">
                <a:latin typeface="Calibri" pitchFamily="34" charset="0"/>
                <a:cs typeface="Calibri" pitchFamily="34" charset="0"/>
              </a:rPr>
              <a:t>GL Summary</a:t>
            </a:r>
            <a:endParaRPr lang="en-US" sz="1400" dirty="0">
              <a:solidFill>
                <a:srgbClr val="C00000"/>
              </a:solidFill>
              <a:latin typeface="Calibri" pitchFamily="34" charset="0"/>
              <a:cs typeface="Calibri" pitchFamily="34" charset="0"/>
            </a:endParaRPr>
          </a:p>
          <a:p>
            <a:pPr marL="233362" indent="0">
              <a:buNone/>
            </a:pPr>
            <a:r>
              <a:rPr lang="en-US" sz="1400" b="1" dirty="0" smtClean="0">
                <a:latin typeface="Calibri" pitchFamily="34" charset="0"/>
                <a:cs typeface="Calibri" pitchFamily="34" charset="0"/>
                <a:sym typeface="Wingdings" pitchFamily="2" charset="2"/>
              </a:rPr>
              <a:t>Items to note:</a:t>
            </a:r>
          </a:p>
          <a:p>
            <a:pPr marL="741270" lvl="1" indent="-342900">
              <a:buFont typeface="+mj-lt"/>
              <a:buAutoNum type="arabicPeriod"/>
            </a:pPr>
            <a:r>
              <a:rPr lang="en-US" sz="1400" dirty="0" smtClean="0">
                <a:latin typeface="Calibri" pitchFamily="34" charset="0"/>
                <a:cs typeface="Calibri" pitchFamily="34" charset="0"/>
                <a:sym typeface="Wingdings" pitchFamily="2" charset="2"/>
              </a:rPr>
              <a:t>The reports in these folders </a:t>
            </a:r>
            <a:r>
              <a:rPr lang="en-US" sz="1400" dirty="0">
                <a:latin typeface="Calibri" pitchFamily="34" charset="0"/>
                <a:cs typeface="Calibri" pitchFamily="34" charset="0"/>
                <a:sym typeface="Wingdings" pitchFamily="2" charset="2"/>
              </a:rPr>
              <a:t>will continue to exist and </a:t>
            </a:r>
            <a:r>
              <a:rPr lang="en-US" sz="1400" dirty="0" smtClean="0">
                <a:latin typeface="Calibri" pitchFamily="34" charset="0"/>
                <a:cs typeface="Calibri" pitchFamily="34" charset="0"/>
                <a:sym typeface="Wingdings" pitchFamily="2" charset="2"/>
              </a:rPr>
              <a:t>be operational </a:t>
            </a:r>
            <a:r>
              <a:rPr lang="en-US" sz="1400" dirty="0">
                <a:latin typeface="Calibri" pitchFamily="34" charset="0"/>
                <a:cs typeface="Calibri" pitchFamily="34" charset="0"/>
                <a:sym typeface="Wingdings" pitchFamily="2" charset="2"/>
              </a:rPr>
              <a:t>to all </a:t>
            </a:r>
            <a:r>
              <a:rPr lang="en-US" sz="1400" dirty="0" smtClean="0">
                <a:latin typeface="Calibri" pitchFamily="34" charset="0"/>
                <a:cs typeface="Calibri" pitchFamily="34" charset="0"/>
                <a:sym typeface="Wingdings" pitchFamily="2" charset="2"/>
              </a:rPr>
              <a:t>users.</a:t>
            </a:r>
          </a:p>
          <a:p>
            <a:pPr marL="741270" lvl="1" indent="-342900">
              <a:buFont typeface="+mj-lt"/>
              <a:buAutoNum type="arabicPeriod"/>
            </a:pPr>
            <a:r>
              <a:rPr lang="en-US" sz="1400" dirty="0">
                <a:latin typeface="Calibri" pitchFamily="34" charset="0"/>
                <a:cs typeface="Calibri" pitchFamily="34" charset="0"/>
              </a:rPr>
              <a:t>Underlying data views in many of these reports have changed to now include 3xxxx and 7xxxx accounts.  Historical results will be unchanged, so bear in mind that departmental activity in 3xxxx and 7xxxx accounts will not be </a:t>
            </a:r>
            <a:r>
              <a:rPr lang="en-US" sz="1400" dirty="0" smtClean="0">
                <a:latin typeface="Calibri" pitchFamily="34" charset="0"/>
                <a:cs typeface="Calibri" pitchFamily="34" charset="0"/>
              </a:rPr>
              <a:t>present prior </a:t>
            </a:r>
            <a:r>
              <a:rPr lang="en-US" sz="1400" dirty="0">
                <a:latin typeface="Calibri" pitchFamily="34" charset="0"/>
                <a:cs typeface="Calibri" pitchFamily="34" charset="0"/>
              </a:rPr>
              <a:t>to 7/1/2012</a:t>
            </a:r>
            <a:r>
              <a:rPr lang="en-US" sz="1400" dirty="0" smtClean="0">
                <a:latin typeface="Calibri" pitchFamily="34" charset="0"/>
                <a:cs typeface="Calibri" pitchFamily="34" charset="0"/>
                <a:sym typeface="Wingdings" pitchFamily="2" charset="2"/>
              </a:rPr>
              <a:t>.</a:t>
            </a:r>
          </a:p>
          <a:p>
            <a:pPr marL="0" indent="0">
              <a:buNone/>
            </a:pPr>
            <a:endParaRPr lang="en-US" sz="800" b="1" u="sng" dirty="0">
              <a:latin typeface="Calibri" pitchFamily="34" charset="0"/>
              <a:cs typeface="Calibri" pitchFamily="34" charset="0"/>
              <a:sym typeface="Wingdings" pitchFamily="2" charset="2"/>
            </a:endParaRPr>
          </a:p>
          <a:p>
            <a:pPr marL="0" indent="0">
              <a:buNone/>
            </a:pPr>
            <a:r>
              <a:rPr lang="en-US" sz="1400" b="1" u="sng" dirty="0" smtClean="0">
                <a:latin typeface="Calibri" pitchFamily="34" charset="0"/>
                <a:cs typeface="Calibri" pitchFamily="34" charset="0"/>
              </a:rPr>
              <a:t>Newly </a:t>
            </a:r>
            <a:r>
              <a:rPr lang="en-US" sz="1400" b="1" u="sng" dirty="0">
                <a:latin typeface="Calibri" pitchFamily="34" charset="0"/>
                <a:cs typeface="Calibri" pitchFamily="34" charset="0"/>
              </a:rPr>
              <a:t>Created </a:t>
            </a:r>
            <a:r>
              <a:rPr lang="en-US" sz="1400" b="1" u="sng" dirty="0" smtClean="0">
                <a:latin typeface="Calibri" pitchFamily="34" charset="0"/>
                <a:cs typeface="Calibri" pitchFamily="34" charset="0"/>
              </a:rPr>
              <a:t>Folders:</a:t>
            </a:r>
            <a:endParaRPr lang="en-US" sz="1400" b="1" dirty="0">
              <a:solidFill>
                <a:srgbClr val="0070C0"/>
              </a:solidFill>
              <a:latin typeface="Calibri" pitchFamily="34" charset="0"/>
              <a:cs typeface="Calibri" pitchFamily="34" charset="0"/>
            </a:endParaRPr>
          </a:p>
          <a:p>
            <a:pPr marL="457200" lvl="1" indent="-287338">
              <a:buFont typeface="Arial" pitchFamily="34" charset="0"/>
              <a:buChar char="•"/>
            </a:pPr>
            <a:r>
              <a:rPr lang="en-US" sz="1400" b="1" dirty="0">
                <a:latin typeface="Calibri" pitchFamily="34" charset="0"/>
                <a:cs typeface="Calibri" pitchFamily="34" charset="0"/>
              </a:rPr>
              <a:t>GL Reports (Non-C&amp;G Current </a:t>
            </a:r>
            <a:r>
              <a:rPr lang="en-US" sz="1400" b="1" dirty="0" err="1">
                <a:latin typeface="Calibri" pitchFamily="34" charset="0"/>
                <a:cs typeface="Calibri" pitchFamily="34" charset="0"/>
              </a:rPr>
              <a:t>Funds__New</a:t>
            </a:r>
            <a:r>
              <a:rPr lang="en-US" sz="1400" b="1" dirty="0">
                <a:latin typeface="Calibri" pitchFamily="34" charset="0"/>
                <a:cs typeface="Calibri" pitchFamily="34" charset="0"/>
              </a:rPr>
              <a:t> 07-01-2012)</a:t>
            </a:r>
            <a:r>
              <a:rPr lang="en-US" sz="1400" b="1" dirty="0" smtClean="0">
                <a:latin typeface="Calibri" pitchFamily="34" charset="0"/>
                <a:ea typeface="+mn-ea"/>
                <a:cs typeface="Calibri" pitchFamily="34" charset="0"/>
              </a:rPr>
              <a:t>:  </a:t>
            </a:r>
            <a:r>
              <a:rPr lang="en-US" sz="1400" b="1" dirty="0" smtClean="0">
                <a:solidFill>
                  <a:srgbClr val="0070C0"/>
                </a:solidFill>
                <a:latin typeface="Calibri" pitchFamily="34" charset="0"/>
                <a:cs typeface="Calibri" pitchFamily="34" charset="0"/>
              </a:rPr>
              <a:t>Limited to non-Contract and Grants Current funds</a:t>
            </a:r>
            <a:endParaRPr lang="en-US" sz="1400" b="1" dirty="0" smtClean="0">
              <a:latin typeface="Calibri" pitchFamily="34" charset="0"/>
              <a:ea typeface="+mn-ea"/>
              <a:cs typeface="Calibri" pitchFamily="34" charset="0"/>
            </a:endParaRPr>
          </a:p>
          <a:p>
            <a:pPr marL="914185" lvl="2" indent="0">
              <a:buNone/>
            </a:pPr>
            <a:endParaRPr lang="en-US" sz="1200" dirty="0" smtClean="0">
              <a:latin typeface="Calibri" pitchFamily="34" charset="0"/>
              <a:cs typeface="Calibri" pitchFamily="34" charset="0"/>
            </a:endParaRPr>
          </a:p>
          <a:p>
            <a:pPr marL="457200" lvl="1" indent="-287338">
              <a:buFont typeface="Arial" pitchFamily="34" charset="0"/>
              <a:buChar char="•"/>
            </a:pPr>
            <a:r>
              <a:rPr lang="en-US" sz="1400" b="1" dirty="0">
                <a:latin typeface="Calibri" pitchFamily="34" charset="0"/>
                <a:cs typeface="Calibri" pitchFamily="34" charset="0"/>
              </a:rPr>
              <a:t>GL Reports (All Current </a:t>
            </a:r>
            <a:r>
              <a:rPr lang="en-US" sz="1400" b="1" dirty="0" err="1">
                <a:latin typeface="Calibri" pitchFamily="34" charset="0"/>
                <a:cs typeface="Calibri" pitchFamily="34" charset="0"/>
              </a:rPr>
              <a:t>Funds__New</a:t>
            </a:r>
            <a:r>
              <a:rPr lang="en-US" sz="1400" b="1" dirty="0">
                <a:latin typeface="Calibri" pitchFamily="34" charset="0"/>
                <a:cs typeface="Calibri" pitchFamily="34" charset="0"/>
              </a:rPr>
              <a:t> 07-01-2012</a:t>
            </a:r>
            <a:r>
              <a:rPr lang="en-US" sz="1400" b="1" dirty="0" smtClean="0">
                <a:latin typeface="Calibri" pitchFamily="34" charset="0"/>
                <a:cs typeface="Calibri" pitchFamily="34" charset="0"/>
              </a:rPr>
              <a:t>)</a:t>
            </a:r>
            <a:r>
              <a:rPr lang="en-US" sz="1400" b="1" dirty="0" smtClean="0">
                <a:latin typeface="Calibri" pitchFamily="34" charset="0"/>
                <a:ea typeface="+mn-ea"/>
                <a:cs typeface="Calibri" pitchFamily="34" charset="0"/>
              </a:rPr>
              <a:t> :  </a:t>
            </a:r>
            <a:r>
              <a:rPr lang="en-US" sz="1400" b="1" dirty="0" smtClean="0">
                <a:solidFill>
                  <a:srgbClr val="0070C0"/>
                </a:solidFill>
                <a:latin typeface="Calibri" pitchFamily="34" charset="0"/>
                <a:ea typeface="+mn-ea"/>
                <a:cs typeface="Calibri" pitchFamily="34" charset="0"/>
              </a:rPr>
              <a:t>Allows for single report output that includes Contract and Grants and Non-Contracts and Grants funds</a:t>
            </a:r>
            <a:endParaRPr lang="en-US" sz="1400" b="1" dirty="0" smtClean="0">
              <a:latin typeface="Calibri" pitchFamily="34" charset="0"/>
              <a:ea typeface="+mn-ea"/>
              <a:cs typeface="Calibri" pitchFamily="34" charset="0"/>
            </a:endParaRPr>
          </a:p>
          <a:p>
            <a:pPr marL="457200" lvl="1" indent="-287338">
              <a:buNone/>
            </a:pPr>
            <a:r>
              <a:rPr lang="en-US" sz="1100" dirty="0" smtClean="0">
                <a:latin typeface="Calibri" pitchFamily="34" charset="0"/>
                <a:cs typeface="Calibri" pitchFamily="34" charset="0"/>
              </a:rPr>
              <a:t>		</a:t>
            </a:r>
            <a:r>
              <a:rPr lang="en-US" sz="1200" dirty="0" smtClean="0">
                <a:latin typeface="Calibri" pitchFamily="34" charset="0"/>
                <a:cs typeface="Calibri" pitchFamily="34" charset="0"/>
              </a:rPr>
              <a:t>These folders contain:</a:t>
            </a:r>
          </a:p>
          <a:p>
            <a:pPr lvl="2"/>
            <a:r>
              <a:rPr lang="en-US" sz="1200" dirty="0" smtClean="0">
                <a:latin typeface="Calibri" pitchFamily="34" charset="0"/>
                <a:cs typeface="Calibri" pitchFamily="34" charset="0"/>
              </a:rPr>
              <a:t>Newly </a:t>
            </a:r>
            <a:r>
              <a:rPr lang="en-US" sz="1200" dirty="0">
                <a:latin typeface="Calibri" pitchFamily="34" charset="0"/>
                <a:cs typeface="Calibri" pitchFamily="34" charset="0"/>
              </a:rPr>
              <a:t>created </a:t>
            </a:r>
            <a:r>
              <a:rPr lang="en-US" sz="1200" dirty="0" smtClean="0">
                <a:latin typeface="Calibri" pitchFamily="34" charset="0"/>
                <a:cs typeface="Calibri" pitchFamily="34" charset="0"/>
              </a:rPr>
              <a:t>versions of old reports</a:t>
            </a:r>
          </a:p>
          <a:p>
            <a:pPr lvl="2"/>
            <a:r>
              <a:rPr lang="en-US" sz="1200" dirty="0" smtClean="0">
                <a:latin typeface="Calibri" pitchFamily="34" charset="0"/>
                <a:cs typeface="Calibri" pitchFamily="34" charset="0"/>
              </a:rPr>
              <a:t>Newly created reports (coming soon)</a:t>
            </a:r>
            <a:endParaRPr lang="en-US" sz="1200" dirty="0">
              <a:latin typeface="Calibri" pitchFamily="34" charset="0"/>
              <a:cs typeface="Calibri" pitchFamily="34" charset="0"/>
            </a:endParaRPr>
          </a:p>
          <a:p>
            <a:pPr marL="457200" lvl="1" indent="55563">
              <a:buNone/>
            </a:pPr>
            <a:r>
              <a:rPr lang="en-US" sz="1200" dirty="0" smtClean="0">
                <a:latin typeface="Calibri" pitchFamily="34" charset="0"/>
                <a:cs typeface="Calibri" pitchFamily="34" charset="0"/>
              </a:rPr>
              <a:t>Note: Permissions </a:t>
            </a:r>
            <a:r>
              <a:rPr lang="en-US" sz="1200" dirty="0">
                <a:latin typeface="Calibri" pitchFamily="34" charset="0"/>
                <a:cs typeface="Calibri" pitchFamily="34" charset="0"/>
              </a:rPr>
              <a:t>to access GL Reports will remain the </a:t>
            </a:r>
            <a:r>
              <a:rPr lang="en-US" sz="1200" dirty="0" smtClean="0">
                <a:latin typeface="Calibri" pitchFamily="34" charset="0"/>
                <a:cs typeface="Calibri" pitchFamily="34" charset="0"/>
              </a:rPr>
              <a:t>same.</a:t>
            </a:r>
          </a:p>
          <a:p>
            <a:pPr marL="58830" indent="55563">
              <a:buNone/>
            </a:pPr>
            <a:endParaRPr lang="en-US" sz="1200" dirty="0">
              <a:latin typeface="Calibri" pitchFamily="34" charset="0"/>
              <a:cs typeface="Calibri" pitchFamily="34" charset="0"/>
            </a:endParaRPr>
          </a:p>
        </p:txBody>
      </p:sp>
      <p:sp>
        <p:nvSpPr>
          <p:cNvPr id="4" name="Down Arrow 3"/>
          <p:cNvSpPr/>
          <p:nvPr/>
        </p:nvSpPr>
        <p:spPr bwMode="auto">
          <a:xfrm>
            <a:off x="5562599" y="5559425"/>
            <a:ext cx="3581401" cy="889000"/>
          </a:xfrm>
          <a:prstGeom prst="downArrow">
            <a:avLst>
              <a:gd name="adj1" fmla="val 7147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endParaRPr lang="en-US" sz="1600" b="0">
              <a:latin typeface="Calibri" pitchFamily="34" charset="0"/>
              <a:cs typeface="Calibri" pitchFamily="34" charset="0"/>
            </a:endParaRPr>
          </a:p>
        </p:txBody>
      </p:sp>
      <p:sp>
        <p:nvSpPr>
          <p:cNvPr id="5" name="Rectangle 4"/>
          <p:cNvSpPr/>
          <p:nvPr/>
        </p:nvSpPr>
        <p:spPr>
          <a:xfrm>
            <a:off x="5810894" y="5592914"/>
            <a:ext cx="3022600" cy="584775"/>
          </a:xfrm>
          <a:prstGeom prst="rect">
            <a:avLst/>
          </a:prstGeom>
        </p:spPr>
        <p:txBody>
          <a:bodyPr wrap="square">
            <a:spAutoFit/>
          </a:bodyPr>
          <a:lstStyle/>
          <a:p>
            <a:r>
              <a:rPr lang="en-US" sz="1600" b="0" dirty="0" smtClean="0">
                <a:latin typeface="Calibri" pitchFamily="34" charset="0"/>
                <a:cs typeface="Calibri" pitchFamily="34" charset="0"/>
              </a:rPr>
              <a:t>See screen shot </a:t>
            </a:r>
            <a:r>
              <a:rPr lang="en-US" sz="1600" b="0" dirty="0">
                <a:latin typeface="Calibri" pitchFamily="34" charset="0"/>
                <a:cs typeface="Calibri" pitchFamily="34" charset="0"/>
              </a:rPr>
              <a:t>of folder structure on </a:t>
            </a:r>
            <a:r>
              <a:rPr lang="en-US" sz="1600" b="0" dirty="0" smtClean="0">
                <a:latin typeface="Calibri" pitchFamily="34" charset="0"/>
                <a:cs typeface="Calibri" pitchFamily="34" charset="0"/>
              </a:rPr>
              <a:t>the next slide</a:t>
            </a:r>
            <a:endParaRPr lang="en-US" sz="1600" b="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val="33584471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5" y="2375217"/>
            <a:ext cx="4351655" cy="230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017" y="2400847"/>
            <a:ext cx="4316933" cy="225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Detail Expanded </a:t>
            </a:r>
            <a:r>
              <a:rPr lang="nl-NL" sz="2800" dirty="0" smtClean="0">
                <a:latin typeface="Calibri" pitchFamily="34" charset="0"/>
                <a:cs typeface="Calibri" pitchFamily="34" charset="0"/>
              </a:rPr>
              <a:t>(Cont’d)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80" y="4240924"/>
            <a:ext cx="678404"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5334794" cy="461665"/>
          </a:xfrm>
          <a:prstGeom prst="rect">
            <a:avLst/>
          </a:prstGeom>
        </p:spPr>
        <p:txBody>
          <a:bodyPr wrap="none">
            <a:spAutoFit/>
          </a:bodyPr>
          <a:lstStyle/>
          <a:p>
            <a:pPr algn="l">
              <a:spcBef>
                <a:spcPts val="0"/>
              </a:spcBef>
              <a:spcAft>
                <a:spcPts val="0"/>
              </a:spcAft>
            </a:pPr>
            <a:r>
              <a:rPr lang="nl-NL" sz="2400" dirty="0">
                <a:latin typeface="Calibri" pitchFamily="34" charset="0"/>
                <a:cs typeface="Calibri" pitchFamily="34" charset="0"/>
              </a:rPr>
              <a:t>GL Detail Expanded </a:t>
            </a:r>
            <a:r>
              <a:rPr lang="nl-NL" sz="2400" dirty="0" smtClean="0">
                <a:latin typeface="Calibri" pitchFamily="34" charset="0"/>
                <a:ea typeface="Times New Roman"/>
                <a:cs typeface="Calibri" pitchFamily="34" charset="0"/>
              </a:rPr>
              <a:t>All Curr Funds Mod*</a:t>
            </a:r>
            <a:endParaRPr lang="en-US" sz="2400" dirty="0">
              <a:latin typeface="Calibri" pitchFamily="34" charset="0"/>
              <a:ea typeface="Times New Roman"/>
              <a:cs typeface="Calibri" pitchFamily="34" charset="0"/>
            </a:endParaRPr>
          </a:p>
        </p:txBody>
      </p:sp>
      <p:sp>
        <p:nvSpPr>
          <p:cNvPr id="45" name="Text Box 2"/>
          <p:cNvSpPr txBox="1">
            <a:spLocks noChangeArrowheads="1"/>
          </p:cNvSpPr>
          <p:nvPr/>
        </p:nvSpPr>
        <p:spPr bwMode="auto">
          <a:xfrm>
            <a:off x="267017" y="4861560"/>
            <a:ext cx="8705533"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t>
            </a:r>
            <a:r>
              <a:rPr lang="nl-NL" dirty="0" smtClean="0"/>
              <a:t>“All </a:t>
            </a:r>
            <a:r>
              <a:rPr lang="nl-NL" dirty="0"/>
              <a:t>Rev, OpTrans, Exp &amp; Fund Bal”, “Dept Rev, OpTrans, Exp &amp; Fund </a:t>
            </a:r>
            <a:r>
              <a:rPr lang="nl-NL" dirty="0" smtClean="0"/>
              <a:t>Bal”,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a:t>
            </a:r>
            <a:r>
              <a:rPr lang="nl-NL" dirty="0" smtClean="0"/>
              <a:t>years.</a:t>
            </a:r>
          </a:p>
          <a:p>
            <a:pPr>
              <a:spcBef>
                <a:spcPts val="0"/>
              </a:spcBef>
            </a:pPr>
            <a:r>
              <a:rPr lang="nl-NL" dirty="0" smtClean="0"/>
              <a:t>Reports contain the new Fund Type filter.</a:t>
            </a:r>
            <a:endParaRPr lang="en-US" dirty="0"/>
          </a:p>
        </p:txBody>
      </p:sp>
      <p:cxnSp>
        <p:nvCxnSpPr>
          <p:cNvPr id="21" name="Straight Arrow Connector 20"/>
          <p:cNvCxnSpPr>
            <a:stCxn id="45" idx="0"/>
          </p:cNvCxnSpPr>
          <p:nvPr/>
        </p:nvCxnSpPr>
        <p:spPr>
          <a:xfrm flipV="1">
            <a:off x="4619784" y="4177862"/>
            <a:ext cx="929678"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074289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4" y="2471994"/>
            <a:ext cx="4427855" cy="2207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471993"/>
            <a:ext cx="4595557" cy="2147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Detail </a:t>
            </a:r>
            <a:r>
              <a:rPr lang="nl-NL" sz="2800" dirty="0" smtClean="0">
                <a:latin typeface="Calibri" pitchFamily="34" charset="0"/>
                <a:cs typeface="Calibri" pitchFamily="34" charset="0"/>
              </a:rPr>
              <a:t>Expanded (</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79" y="4240924"/>
            <a:ext cx="805246"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5334794"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a:t>
            </a:r>
            <a:r>
              <a:rPr lang="nl-NL" sz="2400" dirty="0" smtClean="0">
                <a:latin typeface="Calibri" pitchFamily="34" charset="0"/>
                <a:cs typeface="Calibri" pitchFamily="34" charset="0"/>
              </a:rPr>
              <a:t>Detail </a:t>
            </a:r>
            <a:r>
              <a:rPr lang="nl-NL" sz="2400" dirty="0">
                <a:latin typeface="Calibri" pitchFamily="34" charset="0"/>
                <a:cs typeface="Calibri" pitchFamily="34" charset="0"/>
              </a:rPr>
              <a:t>Expanded </a:t>
            </a:r>
            <a:r>
              <a:rPr lang="nl-NL" sz="2400" dirty="0" smtClean="0">
                <a:latin typeface="Calibri" pitchFamily="34" charset="0"/>
                <a:ea typeface="Times New Roman"/>
                <a:cs typeface="Calibri" pitchFamily="34" charset="0"/>
              </a:rPr>
              <a:t>All Curr Funds Mod*</a:t>
            </a:r>
            <a:endParaRPr lang="en-US" sz="2400" dirty="0">
              <a:latin typeface="Calibri" pitchFamily="34" charset="0"/>
              <a:ea typeface="Times New Roman"/>
              <a:cs typeface="Calibri" pitchFamily="34" charset="0"/>
            </a:endParaRPr>
          </a:p>
        </p:txBody>
      </p:sp>
      <p:sp>
        <p:nvSpPr>
          <p:cNvPr id="3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“_All </a:t>
            </a:r>
            <a:r>
              <a:rPr lang="en-US" sz="1400" dirty="0" err="1" smtClean="0"/>
              <a:t>Curr</a:t>
            </a:r>
            <a:r>
              <a:rPr lang="en-US" sz="1400" dirty="0" smtClean="0"/>
              <a:t> Funds Mod” suffix have been similarly modified.</a:t>
            </a:r>
            <a:endParaRPr lang="en-US" sz="1400" dirty="0"/>
          </a:p>
        </p:txBody>
      </p:sp>
      <p:sp>
        <p:nvSpPr>
          <p:cNvPr id="45" name="Text Box 2"/>
          <p:cNvSpPr txBox="1">
            <a:spLocks noChangeArrowheads="1"/>
          </p:cNvSpPr>
          <p:nvPr/>
        </p:nvSpPr>
        <p:spPr bwMode="auto">
          <a:xfrm>
            <a:off x="882650" y="4861560"/>
            <a:ext cx="7727950" cy="748665"/>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en-US" dirty="0" smtClean="0"/>
              <a:t>Line detail is displayed.  No changes to prior report formats.</a:t>
            </a:r>
            <a:endParaRPr lang="en-US" dirty="0"/>
          </a:p>
        </p:txBody>
      </p:sp>
      <p:cxnSp>
        <p:nvCxnSpPr>
          <p:cNvPr id="21" name="Straight Arrow Connector 20"/>
          <p:cNvCxnSpPr>
            <a:stCxn id="45" idx="0"/>
          </p:cNvCxnSpPr>
          <p:nvPr/>
        </p:nvCxnSpPr>
        <p:spPr>
          <a:xfrm flipV="1">
            <a:off x="4746625" y="4177862"/>
            <a:ext cx="802837"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4996582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Standard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new/updated BAIRS reports can be summarized as follows:</a:t>
            </a:r>
            <a:r>
              <a:rPr lang="en-US" sz="2000" b="0" dirty="0">
                <a:latin typeface="Calibri" pitchFamily="34" charset="0"/>
                <a:cs typeface="Calibri" pitchFamily="34" charset="0"/>
              </a:rPr>
              <a:t> </a:t>
            </a:r>
            <a:r>
              <a:rPr lang="nl-NL"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1638783075"/>
              </p:ext>
            </p:extLst>
          </p:nvPr>
        </p:nvGraphicFramePr>
        <p:xfrm>
          <a:off x="878543" y="2383127"/>
          <a:ext cx="7377951" cy="3718668"/>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Detail Standard</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Detail report that displays</a:t>
                      </a:r>
                      <a:r>
                        <a:rPr lang="en-US" sz="1400" b="0" baseline="0" dirty="0" smtClean="0">
                          <a:latin typeface="Calibri" pitchFamily="34" charset="0"/>
                          <a:cs typeface="Calibri" pitchFamily="34" charset="0"/>
                        </a:rPr>
                        <a:t> details of the transaction</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functionality</a:t>
                      </a:r>
                      <a:r>
                        <a:rPr lang="en-US" sz="1400" b="0" baseline="0" dirty="0" smtClean="0">
                          <a:solidFill>
                            <a:schemeClr val="tx1"/>
                          </a:solidFill>
                          <a:latin typeface="Calibri" pitchFamily="34" charset="0"/>
                          <a:cs typeface="Calibri" pitchFamily="34" charset="0"/>
                        </a:rPr>
                        <a:t> to pull </a:t>
                      </a:r>
                      <a:r>
                        <a:rPr lang="en-US" sz="1400" b="0" dirty="0" smtClean="0">
                          <a:solidFill>
                            <a:schemeClr val="tx1"/>
                          </a:solidFill>
                          <a:latin typeface="Calibri" pitchFamily="34" charset="0"/>
                          <a:cs typeface="Calibri" pitchFamily="34" charset="0"/>
                        </a:rPr>
                        <a:t>3xxxx and 7xxxx accounts</a:t>
                      </a:r>
                    </a:p>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Added the new Fund</a:t>
                      </a:r>
                      <a:r>
                        <a:rPr lang="en-US" sz="1400" b="0" baseline="0" dirty="0" smtClean="0">
                          <a:solidFill>
                            <a:schemeClr val="tx1"/>
                          </a:solidFill>
                          <a:latin typeface="Calibri" pitchFamily="34" charset="0"/>
                          <a:cs typeface="Calibri" pitchFamily="34" charset="0"/>
                        </a:rPr>
                        <a:t> Type filter to select between C&amp;G and Non-C&amp;G funds</a:t>
                      </a:r>
                    </a:p>
                    <a:p>
                      <a:pPr marL="171450" lvl="0" indent="-171450" algn="l">
                        <a:buFont typeface="Arial" pitchFamily="34" charset="0"/>
                        <a:buChar char="•"/>
                      </a:pPr>
                      <a:endParaRPr lang="en-US" sz="1400" b="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56184">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20391" rtl="0" eaLnBrk="1" fontAlgn="auto" latinLnBrk="0" hangingPunct="1">
                        <a:lnSpc>
                          <a:spcPct val="100000"/>
                        </a:lnSpc>
                        <a:spcBef>
                          <a:spcPts val="0"/>
                        </a:spcBef>
                        <a:spcAft>
                          <a:spcPts val="0"/>
                        </a:spcAft>
                        <a:buClrTx/>
                        <a:buSzTx/>
                        <a:buFont typeface="Arial" pitchFamily="34" charset="0"/>
                        <a:buChar char="•"/>
                        <a:tabLst/>
                        <a:defRPr/>
                      </a:pPr>
                      <a:r>
                        <a:rPr lang="en-US" sz="1400" dirty="0" smtClean="0">
                          <a:solidFill>
                            <a:schemeClr val="tx1"/>
                          </a:solidFill>
                          <a:latin typeface="Calibri" pitchFamily="34" charset="0"/>
                          <a:cs typeface="Calibri" pitchFamily="34" charset="0"/>
                        </a:rPr>
                        <a:t>GL Detail Standard All </a:t>
                      </a:r>
                      <a:r>
                        <a:rPr lang="en-US" sz="1400" dirty="0" err="1" smtClean="0">
                          <a:solidFill>
                            <a:schemeClr val="tx1"/>
                          </a:solidFill>
                          <a:latin typeface="Calibri" pitchFamily="34" charset="0"/>
                          <a:cs typeface="Calibri" pitchFamily="34" charset="0"/>
                        </a:rPr>
                        <a:t>Curr</a:t>
                      </a:r>
                      <a:r>
                        <a:rPr lang="en-US" sz="1400" dirty="0" smtClean="0">
                          <a:solidFill>
                            <a:schemeClr val="tx1"/>
                          </a:solidFill>
                          <a:latin typeface="Calibri" pitchFamily="34" charset="0"/>
                          <a:cs typeface="Calibri" pitchFamily="34" charset="0"/>
                        </a:rPr>
                        <a:t> Funds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854585133"/>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5" y="2402751"/>
            <a:ext cx="4280358" cy="225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490" y="2402751"/>
            <a:ext cx="4283345" cy="223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Detail </a:t>
            </a:r>
            <a:r>
              <a:rPr lang="nl-NL" sz="2800" dirty="0" smtClean="0">
                <a:latin typeface="Calibri" pitchFamily="34" charset="0"/>
                <a:cs typeface="Calibri" pitchFamily="34" charset="0"/>
              </a:rPr>
              <a:t>Standard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80" y="4240924"/>
            <a:ext cx="678404"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5230214" cy="461665"/>
          </a:xfrm>
          <a:prstGeom prst="rect">
            <a:avLst/>
          </a:prstGeom>
        </p:spPr>
        <p:txBody>
          <a:bodyPr wrap="none">
            <a:spAutoFit/>
          </a:bodyPr>
          <a:lstStyle/>
          <a:p>
            <a:pPr algn="l">
              <a:spcBef>
                <a:spcPts val="0"/>
              </a:spcBef>
              <a:spcAft>
                <a:spcPts val="0"/>
              </a:spcAft>
            </a:pPr>
            <a:r>
              <a:rPr lang="nl-NL" sz="2400" dirty="0">
                <a:latin typeface="Calibri" pitchFamily="34" charset="0"/>
                <a:cs typeface="Calibri" pitchFamily="34" charset="0"/>
              </a:rPr>
              <a:t>GL Detail </a:t>
            </a:r>
            <a:r>
              <a:rPr lang="nl-NL" sz="2400" dirty="0" smtClean="0">
                <a:latin typeface="Calibri" pitchFamily="34" charset="0"/>
                <a:cs typeface="Calibri" pitchFamily="34" charset="0"/>
              </a:rPr>
              <a:t>Standard </a:t>
            </a:r>
            <a:r>
              <a:rPr lang="nl-NL" sz="2400" dirty="0" smtClean="0">
                <a:latin typeface="Calibri" pitchFamily="34" charset="0"/>
                <a:ea typeface="Times New Roman"/>
                <a:cs typeface="Calibri" pitchFamily="34" charset="0"/>
              </a:rPr>
              <a:t>All Curr Funds Mod*</a:t>
            </a:r>
            <a:endParaRPr lang="en-US" sz="2400" dirty="0">
              <a:latin typeface="Calibri" pitchFamily="34" charset="0"/>
              <a:ea typeface="Times New Roman"/>
              <a:cs typeface="Calibri" pitchFamily="34" charset="0"/>
            </a:endParaRPr>
          </a:p>
        </p:txBody>
      </p:sp>
      <p:sp>
        <p:nvSpPr>
          <p:cNvPr id="45" name="Text Box 2"/>
          <p:cNvSpPr txBox="1">
            <a:spLocks noChangeArrowheads="1"/>
          </p:cNvSpPr>
          <p:nvPr/>
        </p:nvSpPr>
        <p:spPr bwMode="auto">
          <a:xfrm>
            <a:off x="267017" y="4861560"/>
            <a:ext cx="8705533"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nl-NL" dirty="0"/>
              <a:t>The BAIRS report query window </a:t>
            </a:r>
            <a:r>
              <a:rPr lang="nl-NL" dirty="0" smtClean="0"/>
              <a:t>structure </a:t>
            </a:r>
            <a:r>
              <a:rPr lang="nl-NL" dirty="0"/>
              <a:t>stays the same.</a:t>
            </a:r>
            <a:endParaRPr lang="en-US" dirty="0"/>
          </a:p>
          <a:p>
            <a:pPr>
              <a:spcBef>
                <a:spcPts val="0"/>
              </a:spcBef>
            </a:pPr>
            <a:r>
              <a:rPr lang="nl-NL" dirty="0"/>
              <a:t>Account drop down lists will add </a:t>
            </a:r>
            <a:r>
              <a:rPr lang="nl-NL" dirty="0" smtClean="0"/>
              <a:t>“All </a:t>
            </a:r>
            <a:r>
              <a:rPr lang="nl-NL" dirty="0"/>
              <a:t>Rev, OpTrans, Exp &amp; Fund Bal”, “Dept Rev, OpTrans, Exp &amp; Fund </a:t>
            </a:r>
            <a:r>
              <a:rPr lang="nl-NL" dirty="0" smtClean="0"/>
              <a:t>Bal”, “</a:t>
            </a:r>
            <a:r>
              <a:rPr lang="nl-NL" dirty="0"/>
              <a:t>7 – Operating Transfers</a:t>
            </a:r>
            <a:r>
              <a:rPr lang="nl-NL" dirty="0" smtClean="0"/>
              <a:t>” and </a:t>
            </a:r>
            <a:r>
              <a:rPr lang="nl-NL" dirty="0"/>
              <a:t>“3 – Fund </a:t>
            </a:r>
            <a:r>
              <a:rPr lang="nl-NL" dirty="0" smtClean="0"/>
              <a:t>Balance Accounts.”</a:t>
            </a:r>
          </a:p>
          <a:p>
            <a:pPr>
              <a:spcBef>
                <a:spcPts val="0"/>
              </a:spcBef>
            </a:pPr>
            <a:r>
              <a:rPr lang="nl-NL" dirty="0" smtClean="0"/>
              <a:t>Fiscal </a:t>
            </a:r>
            <a:r>
              <a:rPr lang="nl-NL" dirty="0"/>
              <a:t>Year will be limited to </a:t>
            </a:r>
            <a:r>
              <a:rPr lang="nl-NL" dirty="0" smtClean="0"/>
              <a:t>FY12-13 </a:t>
            </a:r>
            <a:r>
              <a:rPr lang="nl-NL" dirty="0"/>
              <a:t>and future fiscal </a:t>
            </a:r>
            <a:r>
              <a:rPr lang="nl-NL" dirty="0" smtClean="0"/>
              <a:t>years.</a:t>
            </a:r>
          </a:p>
          <a:p>
            <a:pPr>
              <a:spcBef>
                <a:spcPts val="0"/>
              </a:spcBef>
            </a:pPr>
            <a:r>
              <a:rPr lang="nl-NL" dirty="0" smtClean="0"/>
              <a:t>Reports contain the new Fund Type filter.</a:t>
            </a:r>
            <a:endParaRPr lang="en-US" dirty="0"/>
          </a:p>
        </p:txBody>
      </p:sp>
      <p:cxnSp>
        <p:nvCxnSpPr>
          <p:cNvPr id="21" name="Straight Arrow Connector 20"/>
          <p:cNvCxnSpPr>
            <a:stCxn id="45" idx="0"/>
          </p:cNvCxnSpPr>
          <p:nvPr/>
        </p:nvCxnSpPr>
        <p:spPr>
          <a:xfrm flipV="1">
            <a:off x="4619784" y="4177862"/>
            <a:ext cx="929678"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408839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0895" y="2471993"/>
            <a:ext cx="4398769" cy="1768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a:latin typeface="Calibri" pitchFamily="34" charset="0"/>
                <a:cs typeface="Calibri" pitchFamily="34" charset="0"/>
              </a:rPr>
              <a:t>What Changed: </a:t>
            </a:r>
            <a:r>
              <a:rPr lang="nl-NL" sz="2800" dirty="0">
                <a:latin typeface="Calibri" pitchFamily="34" charset="0"/>
                <a:cs typeface="Calibri" pitchFamily="34" charset="0"/>
              </a:rPr>
              <a:t>GL Detail </a:t>
            </a:r>
            <a:r>
              <a:rPr lang="nl-NL" sz="2800" dirty="0" smtClean="0">
                <a:latin typeface="Calibri" pitchFamily="34" charset="0"/>
                <a:cs typeface="Calibri" pitchFamily="34" charset="0"/>
              </a:rPr>
              <a:t>Standard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2" name="Straight Arrow Connector 21"/>
          <p:cNvCxnSpPr>
            <a:stCxn id="45" idx="0"/>
          </p:cNvCxnSpPr>
          <p:nvPr/>
        </p:nvCxnSpPr>
        <p:spPr>
          <a:xfrm flipH="1" flipV="1">
            <a:off x="3941379" y="4240924"/>
            <a:ext cx="805246" cy="62063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5" name="Rounded Rectangle 24"/>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29" name="Rectangle 28"/>
          <p:cNvSpPr/>
          <p:nvPr/>
        </p:nvSpPr>
        <p:spPr>
          <a:xfrm>
            <a:off x="250490" y="1265376"/>
            <a:ext cx="5230214" cy="461665"/>
          </a:xfrm>
          <a:prstGeom prst="rect">
            <a:avLst/>
          </a:prstGeom>
        </p:spPr>
        <p:txBody>
          <a:bodyPr wrap="none">
            <a:spAutoFit/>
          </a:bodyPr>
          <a:lstStyle/>
          <a:p>
            <a:pPr algn="l">
              <a:spcBef>
                <a:spcPts val="0"/>
              </a:spcBef>
              <a:spcAft>
                <a:spcPts val="0"/>
              </a:spcAft>
            </a:pPr>
            <a:r>
              <a:rPr lang="nl-NL" sz="2400" dirty="0" smtClean="0">
                <a:latin typeface="Calibri" pitchFamily="34" charset="0"/>
                <a:ea typeface="Times New Roman"/>
                <a:cs typeface="Calibri" pitchFamily="34" charset="0"/>
              </a:rPr>
              <a:t>GL </a:t>
            </a:r>
            <a:r>
              <a:rPr lang="nl-NL" sz="2400" dirty="0" smtClean="0">
                <a:latin typeface="Calibri" pitchFamily="34" charset="0"/>
                <a:cs typeface="Calibri" pitchFamily="34" charset="0"/>
              </a:rPr>
              <a:t>Detail Standard </a:t>
            </a:r>
            <a:r>
              <a:rPr lang="nl-NL" sz="2400" dirty="0" smtClean="0">
                <a:latin typeface="Calibri" pitchFamily="34" charset="0"/>
                <a:ea typeface="Times New Roman"/>
                <a:cs typeface="Calibri" pitchFamily="34" charset="0"/>
              </a:rPr>
              <a:t>All Curr Funds Mod*</a:t>
            </a:r>
            <a:endParaRPr lang="en-US" sz="2400" dirty="0">
              <a:latin typeface="Calibri" pitchFamily="34" charset="0"/>
              <a:ea typeface="Times New Roman"/>
              <a:cs typeface="Calibri" pitchFamily="34" charset="0"/>
            </a:endParaRPr>
          </a:p>
        </p:txBody>
      </p:sp>
      <p:sp>
        <p:nvSpPr>
          <p:cNvPr id="30" name="Text Box 2"/>
          <p:cNvSpPr txBox="1">
            <a:spLocks noChangeArrowheads="1"/>
          </p:cNvSpPr>
          <p:nvPr/>
        </p:nvSpPr>
        <p:spPr bwMode="auto">
          <a:xfrm>
            <a:off x="0" y="6495134"/>
            <a:ext cx="8610600" cy="362865"/>
          </a:xfrm>
          <a:prstGeom prst="rect">
            <a:avLst/>
          </a:prstGeom>
          <a:solidFill>
            <a:schemeClr val="bg1"/>
          </a:solidFill>
          <a:ln w="19050">
            <a:noFill/>
            <a:miter lim="800000"/>
            <a:headEnd/>
            <a:tailEnd/>
          </a:ln>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en-US" sz="1400" dirty="0" smtClean="0"/>
              <a:t>*Note</a:t>
            </a:r>
            <a:r>
              <a:rPr lang="en-US" sz="1400" dirty="0"/>
              <a:t>: </a:t>
            </a:r>
            <a:r>
              <a:rPr lang="en-US" sz="1400" dirty="0" smtClean="0"/>
              <a:t>All </a:t>
            </a:r>
            <a:r>
              <a:rPr lang="en-US" sz="1400" dirty="0"/>
              <a:t>other GL Customer </a:t>
            </a:r>
            <a:r>
              <a:rPr lang="en-US" sz="1400" dirty="0" smtClean="0"/>
              <a:t>Reports ending with the “_All </a:t>
            </a:r>
            <a:r>
              <a:rPr lang="en-US" sz="1400" dirty="0" err="1" smtClean="0"/>
              <a:t>Curr</a:t>
            </a:r>
            <a:r>
              <a:rPr lang="en-US" sz="1400" dirty="0" smtClean="0"/>
              <a:t> Funds Mod” suffix have been similarly modified.</a:t>
            </a:r>
            <a:endParaRPr lang="en-US" sz="1400" dirty="0"/>
          </a:p>
        </p:txBody>
      </p:sp>
      <p:sp>
        <p:nvSpPr>
          <p:cNvPr id="45" name="Text Box 2"/>
          <p:cNvSpPr txBox="1">
            <a:spLocks noChangeArrowheads="1"/>
          </p:cNvSpPr>
          <p:nvPr/>
        </p:nvSpPr>
        <p:spPr bwMode="auto">
          <a:xfrm>
            <a:off x="882650" y="4861560"/>
            <a:ext cx="7727950" cy="748665"/>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spcBef>
                <a:spcPts val="0"/>
              </a:spcBef>
            </a:pPr>
            <a:r>
              <a:rPr lang="en-US" dirty="0" smtClean="0"/>
              <a:t>Line detail is displayed.  No changes to prior report formats.  However, </a:t>
            </a:r>
            <a:r>
              <a:rPr lang="en-US" dirty="0" err="1" smtClean="0"/>
              <a:t>Tempbudg</a:t>
            </a:r>
            <a:r>
              <a:rPr lang="en-US" dirty="0" smtClean="0"/>
              <a:t> column only contains data for Contracts &amp; Grants funds.</a:t>
            </a:r>
            <a:endParaRPr lang="en-US" dirty="0"/>
          </a:p>
        </p:txBody>
      </p:sp>
      <p:cxnSp>
        <p:nvCxnSpPr>
          <p:cNvPr id="21" name="Straight Arrow Connector 20"/>
          <p:cNvCxnSpPr>
            <a:stCxn id="45" idx="0"/>
          </p:cNvCxnSpPr>
          <p:nvPr/>
        </p:nvCxnSpPr>
        <p:spPr>
          <a:xfrm flipV="1">
            <a:off x="4746625" y="4177862"/>
            <a:ext cx="802837" cy="683698"/>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12" y="2471992"/>
            <a:ext cx="4433888" cy="140468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93393917"/>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nl-NL" sz="2800" dirty="0" smtClean="0">
                <a:latin typeface="Calibri" pitchFamily="34" charset="0"/>
                <a:cs typeface="Calibri" pitchFamily="34" charset="0"/>
              </a:rPr>
              <a:t>GL Department Fund Summary</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6" name="Rectangle 5"/>
          <p:cNvSpPr/>
          <p:nvPr/>
        </p:nvSpPr>
        <p:spPr>
          <a:xfrm>
            <a:off x="381871" y="1455618"/>
            <a:ext cx="8338781" cy="400110"/>
          </a:xfrm>
          <a:prstGeom prst="rect">
            <a:avLst/>
          </a:prstGeom>
          <a:noFill/>
          <a:ln>
            <a:noFill/>
          </a:ln>
        </p:spPr>
        <p:txBody>
          <a:bodyPr wrap="square">
            <a:spAutoFit/>
          </a:bodyPr>
          <a:lstStyle/>
          <a:p>
            <a:pPr eaLnBrk="0" fontAlgn="base" hangingPunct="0">
              <a:spcBef>
                <a:spcPct val="0"/>
              </a:spcBef>
              <a:spcAft>
                <a:spcPct val="0"/>
              </a:spcAft>
            </a:pPr>
            <a:r>
              <a:rPr lang="en-US" sz="2000" dirty="0">
                <a:solidFill>
                  <a:prstClr val="black"/>
                </a:solidFill>
                <a:latin typeface="Calibri" pitchFamily="34" charset="0"/>
                <a:cs typeface="Calibri" pitchFamily="34" charset="0"/>
              </a:rPr>
              <a:t>The </a:t>
            </a:r>
            <a:r>
              <a:rPr lang="en-US" sz="2000" dirty="0" smtClean="0">
                <a:solidFill>
                  <a:prstClr val="black"/>
                </a:solidFill>
                <a:latin typeface="Calibri" pitchFamily="34" charset="0"/>
                <a:cs typeface="Calibri" pitchFamily="34" charset="0"/>
              </a:rPr>
              <a:t>new </a:t>
            </a:r>
            <a:r>
              <a:rPr lang="en-US" sz="2000" dirty="0">
                <a:solidFill>
                  <a:prstClr val="black"/>
                </a:solidFill>
                <a:latin typeface="Calibri" pitchFamily="34" charset="0"/>
                <a:cs typeface="Calibri" pitchFamily="34" charset="0"/>
              </a:rPr>
              <a:t>BAIRS reports can be summarized as follows: </a:t>
            </a:r>
            <a:r>
              <a:rPr lang="nl-NL" sz="2000" dirty="0">
                <a:solidFill>
                  <a:prstClr val="black"/>
                </a:solidFill>
                <a:latin typeface="Calibri" pitchFamily="34" charset="0"/>
                <a:cs typeface="Calibri" pitchFamily="34" charset="0"/>
              </a:rPr>
              <a:t>	</a:t>
            </a:r>
            <a:endParaRPr lang="en-US" sz="2000" dirty="0">
              <a:solidFill>
                <a:prstClr val="black"/>
              </a:solidFill>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a:solidFill>
                <a:prstClr val="black"/>
              </a:solidFill>
              <a:latin typeface="Candara" pitchFamily="34" charset="0"/>
              <a:ea typeface="Times New Roman" pitchFamily="18" charset="0"/>
              <a:cs typeface="Arial" pitchFamily="34" charset="0"/>
            </a:endParaRPr>
          </a:p>
          <a:p>
            <a:pPr eaLnBrk="0" fontAlgn="base" hangingPunct="0">
              <a:spcBef>
                <a:spcPct val="0"/>
              </a:spcBef>
              <a:spcAft>
                <a:spcPct val="0"/>
              </a:spcAft>
            </a:pPr>
            <a:r>
              <a:rPr lang="en-US" sz="1200">
                <a:solidFill>
                  <a:prstClr val="black"/>
                </a:solidFill>
                <a:latin typeface="Candara"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384047001"/>
              </p:ext>
            </p:extLst>
          </p:nvPr>
        </p:nvGraphicFramePr>
        <p:xfrm>
          <a:off x="878543" y="2383127"/>
          <a:ext cx="7377951" cy="2807364"/>
        </p:xfrm>
        <a:graphic>
          <a:graphicData uri="http://schemas.openxmlformats.org/drawingml/2006/table">
            <a:tbl>
              <a:tblPr firstRow="1" bandRow="1">
                <a:tableStyleId>{5C22544A-7EE6-4342-B048-85BDC9FD1C3A}</a:tableStyleId>
              </a:tblPr>
              <a:tblGrid>
                <a:gridCol w="2127124"/>
                <a:gridCol w="5250827"/>
              </a:tblGrid>
              <a:tr h="382772">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nl-NL" sz="1600" dirty="0" smtClean="0">
                          <a:solidFill>
                            <a:schemeClr val="tx1"/>
                          </a:solidFill>
                          <a:latin typeface="Calibri" pitchFamily="34" charset="0"/>
                          <a:cs typeface="Calibri" pitchFamily="34" charset="0"/>
                        </a:rPr>
                        <a:t>GL Department Fund Summary</a:t>
                      </a:r>
                      <a:endParaRPr lang="en-US" sz="1600"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4832">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dirty="0" smtClean="0">
                          <a:latin typeface="Calibri" pitchFamily="34" charset="0"/>
                          <a:cs typeface="Calibri" pitchFamily="34" charset="0"/>
                        </a:rPr>
                        <a:t>Summary report that displays</a:t>
                      </a:r>
                      <a:r>
                        <a:rPr lang="en-US" sz="1400" b="0" baseline="0" dirty="0" smtClean="0">
                          <a:solidFill>
                            <a:srgbClr val="FF0000"/>
                          </a:solidFill>
                          <a:latin typeface="Calibri" pitchFamily="34" charset="0"/>
                          <a:cs typeface="Calibri" pitchFamily="34" charset="0"/>
                        </a:rPr>
                        <a:t> </a:t>
                      </a:r>
                      <a:r>
                        <a:rPr lang="en-US" sz="1400" b="0" baseline="0" dirty="0" err="1" smtClean="0">
                          <a:solidFill>
                            <a:schemeClr val="tx1"/>
                          </a:solidFill>
                          <a:latin typeface="Calibri" pitchFamily="34" charset="0"/>
                          <a:cs typeface="Calibri" pitchFamily="34" charset="0"/>
                        </a:rPr>
                        <a:t>Actuals</a:t>
                      </a:r>
                      <a:r>
                        <a:rPr lang="en-US" sz="1400" b="0" baseline="0" dirty="0" smtClean="0">
                          <a:solidFill>
                            <a:schemeClr val="tx1"/>
                          </a:solidFill>
                          <a:latin typeface="Calibri" pitchFamily="34" charset="0"/>
                          <a:cs typeface="Calibri" pitchFamily="34" charset="0"/>
                        </a:rPr>
                        <a:t> data with account groupings by fund or department at multiple levels.</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Features: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itchFamily="34" charset="0"/>
                        <a:buChar char="•"/>
                      </a:pPr>
                      <a:r>
                        <a:rPr lang="en-US" sz="1400" b="0" dirty="0" smtClean="0">
                          <a:solidFill>
                            <a:schemeClr val="tx1"/>
                          </a:solidFill>
                          <a:latin typeface="Calibri" pitchFamily="34" charset="0"/>
                          <a:cs typeface="Calibri" pitchFamily="34" charset="0"/>
                        </a:rPr>
                        <a:t>Combination</a:t>
                      </a:r>
                      <a:r>
                        <a:rPr lang="en-US" sz="1400" b="0" baseline="0" dirty="0" smtClean="0">
                          <a:solidFill>
                            <a:schemeClr val="tx1"/>
                          </a:solidFill>
                          <a:latin typeface="Calibri" pitchFamily="34" charset="0"/>
                          <a:cs typeface="Calibri" pitchFamily="34" charset="0"/>
                        </a:rPr>
                        <a:t> of both f</a:t>
                      </a:r>
                      <a:r>
                        <a:rPr lang="en-US" sz="1400" b="0" dirty="0" smtClean="0">
                          <a:solidFill>
                            <a:schemeClr val="tx1"/>
                          </a:solidFill>
                          <a:latin typeface="Calibri" pitchFamily="34" charset="0"/>
                          <a:cs typeface="Calibri" pitchFamily="34" charset="0"/>
                        </a:rPr>
                        <a:t>ormatted reports and pivot tables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0785">
                <a:tc>
                  <a:txBody>
                    <a:bodyPr/>
                    <a:lstStyle/>
                    <a:p>
                      <a:r>
                        <a:rPr lang="en-US" b="1" u="none" dirty="0" smtClean="0">
                          <a:solidFill>
                            <a:schemeClr val="tx1"/>
                          </a:solidFill>
                          <a:latin typeface="Calibri" pitchFamily="34" charset="0"/>
                          <a:cs typeface="Calibri" pitchFamily="34" charset="0"/>
                        </a:rPr>
                        <a:t>New Reports:</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77190" indent="-285750" eaLnBrk="0" fontAlgn="base" hangingPunct="0">
                        <a:spcBef>
                          <a:spcPts val="0"/>
                        </a:spcBef>
                        <a:buFont typeface="Arial" pitchFamily="34" charset="0"/>
                        <a:buChar char="•"/>
                      </a:pPr>
                      <a:r>
                        <a:rPr lang="en-US" dirty="0" smtClean="0">
                          <a:solidFill>
                            <a:schemeClr val="tx1"/>
                          </a:solidFill>
                          <a:latin typeface="Calibri" pitchFamily="34" charset="0"/>
                        </a:rPr>
                        <a:t>1 New Report by Fund and Account groupings</a:t>
                      </a:r>
                    </a:p>
                    <a:p>
                      <a:pPr marL="377190" marR="0" indent="-285750" algn="l" defTabSz="820391" rtl="0" eaLnBrk="0" fontAlgn="base" latinLnBrk="0" hangingPunct="0">
                        <a:lnSpc>
                          <a:spcPct val="100000"/>
                        </a:lnSpc>
                        <a:spcBef>
                          <a:spcPts val="0"/>
                        </a:spcBef>
                        <a:spcAft>
                          <a:spcPts val="0"/>
                        </a:spcAft>
                        <a:buClrTx/>
                        <a:buSzTx/>
                        <a:buFont typeface="Arial" pitchFamily="34" charset="0"/>
                        <a:buChar char="•"/>
                        <a:tabLst/>
                        <a:defRPr/>
                      </a:pPr>
                      <a:r>
                        <a:rPr lang="en-US" dirty="0" smtClean="0">
                          <a:solidFill>
                            <a:schemeClr val="tx1"/>
                          </a:solidFill>
                          <a:latin typeface="Calibri" pitchFamily="34" charset="0"/>
                        </a:rPr>
                        <a:t>3 New Reports by Org and Account  groupings</a:t>
                      </a:r>
                    </a:p>
                    <a:p>
                      <a:pPr marL="742950" lvl="1" indent="-285750" algn="l" eaLnBrk="0" fontAlgn="base" hangingPunct="0">
                        <a:buFont typeface="Arial" pitchFamily="34" charset="0"/>
                        <a:buChar char="•"/>
                      </a:pPr>
                      <a:r>
                        <a:rPr lang="en-US" sz="1600" b="0" dirty="0" smtClean="0">
                          <a:solidFill>
                            <a:schemeClr val="tx1"/>
                          </a:solidFill>
                          <a:latin typeface="Calibri" pitchFamily="34" charset="0"/>
                          <a:cs typeface="Calibri" pitchFamily="34" charset="0"/>
                        </a:rPr>
                        <a:t>High (Division) L3 Org</a:t>
                      </a:r>
                    </a:p>
                    <a:p>
                      <a:pPr marL="742950" lvl="1" indent="-285750" algn="l" eaLnBrk="0" fontAlgn="base" hangingPunct="0">
                        <a:buFont typeface="Arial" pitchFamily="34" charset="0"/>
                        <a:buChar char="•"/>
                      </a:pPr>
                      <a:r>
                        <a:rPr lang="en-US" sz="1600" b="0" dirty="0" smtClean="0">
                          <a:solidFill>
                            <a:schemeClr val="tx1"/>
                          </a:solidFill>
                          <a:latin typeface="Calibri" pitchFamily="34" charset="0"/>
                          <a:cs typeface="Calibri" pitchFamily="34" charset="0"/>
                        </a:rPr>
                        <a:t>Mid (Department) L4 Org</a:t>
                      </a:r>
                    </a:p>
                    <a:p>
                      <a:pPr marL="742950" lvl="1" indent="-285750" algn="l" eaLnBrk="0" fontAlgn="base" hangingPunct="0">
                        <a:buFont typeface="Arial" pitchFamily="34" charset="0"/>
                        <a:buChar char="•"/>
                      </a:pPr>
                      <a:r>
                        <a:rPr lang="en-US" sz="1600" b="0" dirty="0" smtClean="0">
                          <a:solidFill>
                            <a:schemeClr val="tx1"/>
                          </a:solidFill>
                          <a:latin typeface="Calibri" pitchFamily="34" charset="0"/>
                          <a:cs typeface="Calibri" pitchFamily="34" charset="0"/>
                        </a:rPr>
                        <a:t>Low (</a:t>
                      </a:r>
                      <a:r>
                        <a:rPr lang="en-US" sz="1600" b="0" dirty="0" err="1" smtClean="0">
                          <a:solidFill>
                            <a:schemeClr val="tx1"/>
                          </a:solidFill>
                          <a:latin typeface="Calibri" pitchFamily="34" charset="0"/>
                          <a:cs typeface="Calibri" pitchFamily="34" charset="0"/>
                        </a:rPr>
                        <a:t>DeptID</a:t>
                      </a:r>
                      <a:r>
                        <a:rPr lang="en-US" sz="1600" b="0" dirty="0" smtClean="0">
                          <a:solidFill>
                            <a:schemeClr val="tx1"/>
                          </a:solidFill>
                          <a:latin typeface="Calibri" pitchFamily="34" charset="0"/>
                          <a:cs typeface="Calibri" pitchFamily="34" charset="0"/>
                        </a:rPr>
                        <a:t>) L7 Org</a:t>
                      </a:r>
                      <a:endParaRPr lang="en-US" sz="1600" b="0"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123389477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813" y="1824512"/>
            <a:ext cx="5634037" cy="288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nl-NL" sz="2800" dirty="0" smtClean="0">
                <a:latin typeface="Calibri" pitchFamily="34" charset="0"/>
                <a:cs typeface="Calibri" pitchFamily="34" charset="0"/>
              </a:rPr>
              <a:t>GL Department Fund Summary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a:solidFill>
                <a:prstClr val="black"/>
              </a:solidFill>
              <a:latin typeface="Candara" pitchFamily="34" charset="0"/>
              <a:ea typeface="Times New Roman" pitchFamily="18" charset="0"/>
              <a:cs typeface="Arial" pitchFamily="34" charset="0"/>
            </a:endParaRPr>
          </a:p>
          <a:p>
            <a:pPr eaLnBrk="0" fontAlgn="base" hangingPunct="0">
              <a:spcBef>
                <a:spcPct val="0"/>
              </a:spcBef>
              <a:spcAft>
                <a:spcPct val="0"/>
              </a:spcAft>
            </a:pPr>
            <a:r>
              <a:rPr lang="en-US" sz="1200">
                <a:solidFill>
                  <a:prstClr val="black"/>
                </a:solidFill>
                <a:latin typeface="Candara"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sp>
        <p:nvSpPr>
          <p:cNvPr id="45" name="Text Box 2"/>
          <p:cNvSpPr txBox="1">
            <a:spLocks noChangeArrowheads="1"/>
          </p:cNvSpPr>
          <p:nvPr/>
        </p:nvSpPr>
        <p:spPr bwMode="auto">
          <a:xfrm>
            <a:off x="267017" y="4861560"/>
            <a:ext cx="8705533" cy="1633833"/>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algn="just" eaLnBrk="0" fontAlgn="base" hangingPunct="0">
              <a:spcBef>
                <a:spcPts val="0"/>
              </a:spcBef>
              <a:buFont typeface="Arial" pitchFamily="34" charset="0"/>
              <a:buChar char="•"/>
            </a:pPr>
            <a:r>
              <a:rPr lang="nl-NL" dirty="0" smtClean="0">
                <a:solidFill>
                  <a:prstClr val="black"/>
                </a:solidFill>
              </a:rPr>
              <a:t>  The BAIRS report query window structure stays the same.</a:t>
            </a:r>
            <a:endParaRPr lang="en-US" dirty="0" smtClean="0">
              <a:solidFill>
                <a:prstClr val="black"/>
              </a:solidFill>
            </a:endParaRPr>
          </a:p>
          <a:p>
            <a:pPr algn="just" eaLnBrk="0" fontAlgn="base" hangingPunct="0">
              <a:spcBef>
                <a:spcPts val="0"/>
              </a:spcBef>
              <a:buFont typeface="Arial" pitchFamily="34" charset="0"/>
              <a:buChar char="•"/>
            </a:pPr>
            <a:r>
              <a:rPr lang="nl-NL" dirty="0" smtClean="0">
                <a:solidFill>
                  <a:prstClr val="black"/>
                </a:solidFill>
              </a:rPr>
              <a:t>  Account selection removed.  By default, queries 3xxxx, 4xxxx, 5xxxx, 7xxxx</a:t>
            </a:r>
          </a:p>
          <a:p>
            <a:pPr algn="just" eaLnBrk="0" fontAlgn="base" hangingPunct="0">
              <a:spcBef>
                <a:spcPts val="0"/>
              </a:spcBef>
              <a:buFont typeface="Arial" pitchFamily="34" charset="0"/>
              <a:buChar char="•"/>
            </a:pPr>
            <a:r>
              <a:rPr lang="nl-NL" dirty="0" smtClean="0">
                <a:solidFill>
                  <a:prstClr val="black"/>
                </a:solidFill>
              </a:rPr>
              <a:t>  Fiscal Year will be limited to FY12-13 and future fiscal years.</a:t>
            </a:r>
          </a:p>
          <a:p>
            <a:pPr algn="just" eaLnBrk="0" fontAlgn="base" hangingPunct="0">
              <a:spcBef>
                <a:spcPts val="0"/>
              </a:spcBef>
              <a:buFont typeface="Arial" pitchFamily="34" charset="0"/>
              <a:buChar char="•"/>
            </a:pPr>
            <a:r>
              <a:rPr lang="nl-NL" dirty="0" smtClean="0">
                <a:solidFill>
                  <a:prstClr val="black"/>
                </a:solidFill>
              </a:rPr>
              <a:t>  Reports contain the new Fund Type filter.</a:t>
            </a:r>
            <a:endParaRPr lang="en-US" dirty="0">
              <a:solidFill>
                <a:prstClr val="black"/>
              </a:solidFill>
            </a:endParaRPr>
          </a:p>
        </p:txBody>
      </p:sp>
      <p:sp>
        <p:nvSpPr>
          <p:cNvPr id="6" name="Rectangle 5"/>
          <p:cNvSpPr/>
          <p:nvPr/>
        </p:nvSpPr>
        <p:spPr bwMode="auto">
          <a:xfrm>
            <a:off x="3962400" y="2438400"/>
            <a:ext cx="3219450" cy="914400"/>
          </a:xfrm>
          <a:prstGeom prst="rect">
            <a:avLst/>
          </a:prstGeom>
          <a:noFill/>
          <a:ln w="25400"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rebuchet MS" pitchFamily="34" charset="0"/>
            </a:endParaRPr>
          </a:p>
        </p:txBody>
      </p:sp>
    </p:spTree>
    <p:custDataLst>
      <p:tags r:id="rId1"/>
    </p:custDataLst>
    <p:extLst>
      <p:ext uri="{BB962C8B-B14F-4D97-AF65-F5344CB8AC3E}">
        <p14:creationId xmlns:p14="http://schemas.microsoft.com/office/powerpoint/2010/main" val="356459093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8019760" cy="914680"/>
          </a:xfrm>
        </p:spPr>
        <p:txBody>
          <a:bodyPr/>
          <a:lstStyle/>
          <a:p>
            <a:pPr lvl="0"/>
            <a:r>
              <a:rPr lang="nl-NL" sz="2800" dirty="0">
                <a:latin typeface="Calibri" pitchFamily="34" charset="0"/>
                <a:cs typeface="Calibri" pitchFamily="34" charset="0"/>
              </a:rPr>
              <a:t>GL Department Fund </a:t>
            </a:r>
            <a:r>
              <a:rPr lang="nl-NL" sz="2800" dirty="0" smtClean="0">
                <a:latin typeface="Calibri" pitchFamily="34" charset="0"/>
                <a:cs typeface="Calibri" pitchFamily="34" charset="0"/>
              </a:rPr>
              <a:t>Summary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a:solidFill>
                <a:prstClr val="black"/>
              </a:solidFill>
              <a:latin typeface="Candara" pitchFamily="34" charset="0"/>
              <a:ea typeface="Times New Roman" pitchFamily="18" charset="0"/>
              <a:cs typeface="Arial" pitchFamily="34" charset="0"/>
            </a:endParaRPr>
          </a:p>
          <a:p>
            <a:pPr eaLnBrk="0" fontAlgn="base" hangingPunct="0">
              <a:spcBef>
                <a:spcPct val="0"/>
              </a:spcBef>
              <a:spcAft>
                <a:spcPct val="0"/>
              </a:spcAft>
            </a:pPr>
            <a:r>
              <a:rPr lang="en-US" sz="1200">
                <a:solidFill>
                  <a:prstClr val="black"/>
                </a:solidFill>
                <a:latin typeface="Candara"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sp>
        <p:nvSpPr>
          <p:cNvPr id="45" name="Text Box 2"/>
          <p:cNvSpPr txBox="1">
            <a:spLocks noChangeArrowheads="1"/>
          </p:cNvSpPr>
          <p:nvPr/>
        </p:nvSpPr>
        <p:spPr bwMode="auto">
          <a:xfrm>
            <a:off x="817225" y="5015350"/>
            <a:ext cx="7274261" cy="1842650"/>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marL="377190" indent="-285750" eaLnBrk="0" fontAlgn="base" hangingPunct="0">
              <a:spcBef>
                <a:spcPts val="0"/>
              </a:spcBef>
              <a:buFont typeface="Arial" pitchFamily="34" charset="0"/>
              <a:buChar char="•"/>
            </a:pPr>
            <a:r>
              <a:rPr lang="en-US" dirty="0">
                <a:solidFill>
                  <a:prstClr val="black"/>
                </a:solidFill>
              </a:rPr>
              <a:t>New BAIRS report utilizing the </a:t>
            </a:r>
            <a:r>
              <a:rPr lang="en-US" dirty="0" err="1">
                <a:solidFill>
                  <a:prstClr val="black"/>
                </a:solidFill>
              </a:rPr>
              <a:t>CalPlan</a:t>
            </a:r>
            <a:r>
              <a:rPr lang="en-US" dirty="0">
                <a:solidFill>
                  <a:prstClr val="black"/>
                </a:solidFill>
              </a:rPr>
              <a:t> Fund Hierarchy to report on Actuals by Account Groupings</a:t>
            </a:r>
            <a:endParaRPr lang="en-US" strike="sngStrike" dirty="0">
              <a:solidFill>
                <a:prstClr val="black"/>
              </a:solidFill>
            </a:endParaRPr>
          </a:p>
          <a:p>
            <a:pPr marL="377190" indent="-285750" eaLnBrk="0" fontAlgn="base" hangingPunct="0">
              <a:spcBef>
                <a:spcPts val="0"/>
              </a:spcBef>
              <a:buFont typeface="Arial" pitchFamily="34" charset="0"/>
              <a:buChar char="•"/>
            </a:pPr>
            <a:r>
              <a:rPr lang="en-US" dirty="0" smtClean="0"/>
              <a:t>Financial data updated nightly</a:t>
            </a:r>
          </a:p>
          <a:p>
            <a:pPr marL="377190" indent="-285750" eaLnBrk="0" fontAlgn="base" hangingPunct="0">
              <a:spcBef>
                <a:spcPts val="0"/>
              </a:spcBef>
              <a:buFont typeface="Arial" pitchFamily="34" charset="0"/>
              <a:buChar char="•"/>
            </a:pPr>
            <a:endParaRPr lang="en-US" dirty="0" smtClean="0">
              <a:solidFill>
                <a:prstClr val="black"/>
              </a:solidFill>
            </a:endParaRPr>
          </a:p>
          <a:p>
            <a:pPr marL="377190" indent="-285750" eaLnBrk="0" fontAlgn="base" hangingPunct="0">
              <a:spcBef>
                <a:spcPts val="0"/>
              </a:spcBef>
              <a:buFont typeface="Arial" pitchFamily="34" charset="0"/>
              <a:buChar char="•"/>
            </a:pPr>
            <a:endParaRPr lang="en-US" dirty="0" smtClean="0">
              <a:solidFill>
                <a:prstClr val="black"/>
              </a:solidFill>
            </a:endParaRPr>
          </a:p>
          <a:p>
            <a:pPr marL="377190" indent="-285750" eaLnBrk="0" fontAlgn="base" hangingPunct="0">
              <a:spcBef>
                <a:spcPts val="0"/>
              </a:spcBef>
              <a:buFont typeface="Arial" pitchFamily="34" charset="0"/>
              <a:buChar char="•"/>
            </a:pPr>
            <a:endParaRPr lang="en-US" dirty="0">
              <a:solidFill>
                <a:prstClr val="black"/>
              </a:solidFill>
            </a:endParaRPr>
          </a:p>
          <a:p>
            <a:pPr marL="742950" lvl="1" indent="-285750" eaLnBrk="0" fontAlgn="base" hangingPunct="0">
              <a:buFont typeface="Arial" pitchFamily="34" charset="0"/>
              <a:buChar char="•"/>
            </a:pPr>
            <a:endParaRPr lang="en-US" sz="1600" dirty="0">
              <a:solidFill>
                <a:prstClr val="black"/>
              </a:solidFill>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9844" y="1414019"/>
            <a:ext cx="7291642" cy="35386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8689873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240" y="3076721"/>
            <a:ext cx="4289436" cy="12040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4354" y="2483942"/>
            <a:ext cx="4464383" cy="17968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2"/>
          <p:cNvSpPr txBox="1">
            <a:spLocks noChangeArrowheads="1"/>
          </p:cNvSpPr>
          <p:nvPr/>
        </p:nvSpPr>
        <p:spPr bwMode="auto">
          <a:xfrm>
            <a:off x="817224" y="4683169"/>
            <a:ext cx="7274261" cy="2174831"/>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marL="377190" indent="-285750" eaLnBrk="0" fontAlgn="base" hangingPunct="0">
              <a:buFont typeface="Arial" pitchFamily="34" charset="0"/>
              <a:buChar char="•"/>
            </a:pPr>
            <a:r>
              <a:rPr lang="en-US" sz="1600" dirty="0" smtClean="0">
                <a:solidFill>
                  <a:prstClr val="black"/>
                </a:solidFill>
              </a:rPr>
              <a:t>Report on L4 Department Actuals</a:t>
            </a:r>
          </a:p>
          <a:p>
            <a:pPr marL="377190" indent="-285750" eaLnBrk="0" fontAlgn="base" hangingPunct="0">
              <a:buFont typeface="Arial" pitchFamily="34" charset="0"/>
              <a:buChar char="•"/>
            </a:pPr>
            <a:r>
              <a:rPr lang="en-US" sz="1600" dirty="0" smtClean="0">
                <a:solidFill>
                  <a:prstClr val="black"/>
                </a:solidFill>
              </a:rPr>
              <a:t>Report on Low Level </a:t>
            </a:r>
            <a:r>
              <a:rPr lang="en-US" sz="1600" dirty="0" err="1" smtClean="0">
                <a:solidFill>
                  <a:prstClr val="black"/>
                </a:solidFill>
              </a:rPr>
              <a:t>DeptID</a:t>
            </a:r>
            <a:r>
              <a:rPr lang="en-US" sz="1600" dirty="0" smtClean="0">
                <a:solidFill>
                  <a:prstClr val="black"/>
                </a:solidFill>
              </a:rPr>
              <a:t> </a:t>
            </a:r>
            <a:r>
              <a:rPr lang="en-US" sz="1600" dirty="0" smtClean="0"/>
              <a:t>(L7) Actuals </a:t>
            </a:r>
            <a:r>
              <a:rPr lang="en-US" sz="1600" dirty="0" smtClean="0"/>
              <a:t>grouped by </a:t>
            </a:r>
            <a:r>
              <a:rPr lang="en-US" sz="1600" smtClean="0"/>
              <a:t>L4 Departments</a:t>
            </a:r>
            <a:endParaRPr lang="en-US" sz="1600" dirty="0" smtClean="0"/>
          </a:p>
          <a:p>
            <a:pPr marL="377190" indent="-285750" eaLnBrk="0" fontAlgn="base" hangingPunct="0">
              <a:buFont typeface="Arial" pitchFamily="34" charset="0"/>
              <a:buChar char="•"/>
            </a:pPr>
            <a:r>
              <a:rPr lang="en-US" sz="1600" dirty="0" smtClean="0"/>
              <a:t>Utilizes </a:t>
            </a:r>
            <a:r>
              <a:rPr lang="en-US" sz="1600" dirty="0" err="1" smtClean="0"/>
              <a:t>CalPlanning</a:t>
            </a:r>
            <a:r>
              <a:rPr lang="en-US" sz="1600" dirty="0" smtClean="0"/>
              <a:t> </a:t>
            </a:r>
            <a:r>
              <a:rPr lang="en-US" sz="1600" dirty="0" smtClean="0">
                <a:solidFill>
                  <a:prstClr val="black"/>
                </a:solidFill>
              </a:rPr>
              <a:t>fund hierarchy</a:t>
            </a:r>
            <a:endParaRPr lang="en-US" sz="1600" strike="sngStrike" dirty="0" smtClean="0">
              <a:solidFill>
                <a:prstClr val="black"/>
              </a:solidFill>
            </a:endParaRPr>
          </a:p>
          <a:p>
            <a:pPr marL="377190" indent="-285750" eaLnBrk="0" fontAlgn="base" hangingPunct="0">
              <a:buFont typeface="Arial" pitchFamily="34" charset="0"/>
              <a:buChar char="•"/>
            </a:pPr>
            <a:r>
              <a:rPr lang="en-US" sz="1600" dirty="0" smtClean="0"/>
              <a:t>New funds that have been created in BFS during the month that have not yet been assigned a fund type in the </a:t>
            </a:r>
            <a:r>
              <a:rPr lang="en-US" sz="1600" dirty="0" err="1" smtClean="0"/>
              <a:t>CalPlan</a:t>
            </a:r>
            <a:r>
              <a:rPr lang="en-US" sz="1600" dirty="0" smtClean="0"/>
              <a:t> hierarchy will temporarily be categorized under a column in the report called ‘Missing fund node’</a:t>
            </a:r>
          </a:p>
          <a:p>
            <a:pPr marL="742950" lvl="1" indent="-285750" eaLnBrk="0" fontAlgn="base" hangingPunct="0">
              <a:buFont typeface="Arial" pitchFamily="34" charset="0"/>
              <a:buChar char="•"/>
            </a:pPr>
            <a:endParaRPr lang="en-US" sz="1600" dirty="0">
              <a:solidFill>
                <a:prstClr val="black"/>
              </a:solidFill>
            </a:endParaRPr>
          </a:p>
        </p:txBody>
      </p:sp>
      <p:sp>
        <p:nvSpPr>
          <p:cNvPr id="48130" name="Title 1"/>
          <p:cNvSpPr>
            <a:spLocks noGrp="1"/>
          </p:cNvSpPr>
          <p:nvPr>
            <p:ph type="title"/>
            <p:custDataLst>
              <p:tags r:id="rId2"/>
            </p:custDataLst>
          </p:nvPr>
        </p:nvSpPr>
        <p:spPr>
          <a:xfrm>
            <a:off x="1124240" y="152681"/>
            <a:ext cx="8019760" cy="914680"/>
          </a:xfrm>
        </p:spPr>
        <p:txBody>
          <a:bodyPr/>
          <a:lstStyle/>
          <a:p>
            <a:pPr lvl="0"/>
            <a:r>
              <a:rPr lang="nl-NL" sz="2800" dirty="0">
                <a:latin typeface="Calibri" pitchFamily="34" charset="0"/>
                <a:cs typeface="Calibri" pitchFamily="34" charset="0"/>
              </a:rPr>
              <a:t>GL Department Fund Summary </a:t>
            </a:r>
            <a:r>
              <a:rPr lang="nl-NL" sz="2800" dirty="0" smtClean="0">
                <a:latin typeface="Calibri" pitchFamily="34" charset="0"/>
                <a:cs typeface="Calibri" pitchFamily="34" charset="0"/>
              </a:rPr>
              <a:t>(</a:t>
            </a:r>
            <a:r>
              <a:rPr lang="nl-NL" sz="2800" dirty="0">
                <a:latin typeface="Calibri" pitchFamily="34" charset="0"/>
                <a:cs typeface="Calibri" pitchFamily="34" charset="0"/>
              </a:rPr>
              <a:t>Cont’d</a:t>
            </a:r>
            <a:r>
              <a:rPr lang="nl-NL" sz="2800" dirty="0" smtClean="0">
                <a:latin typeface="Calibri" pitchFamily="34" charset="0"/>
                <a:cs typeface="Calibri" pitchFamily="34" charset="0"/>
              </a:rPr>
              <a:t>)</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solidFill>
                <a:srgbClr val="FF0000"/>
              </a:solidFill>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a:solidFill>
                <a:prstClr val="black"/>
              </a:solidFill>
              <a:latin typeface="Candara" pitchFamily="34" charset="0"/>
              <a:ea typeface="Times New Roman" pitchFamily="18" charset="0"/>
              <a:cs typeface="Arial" pitchFamily="34" charset="0"/>
            </a:endParaRPr>
          </a:p>
          <a:p>
            <a:pPr eaLnBrk="0" fontAlgn="base" hangingPunct="0">
              <a:spcBef>
                <a:spcPct val="0"/>
              </a:spcBef>
              <a:spcAft>
                <a:spcPct val="0"/>
              </a:spcAft>
            </a:pPr>
            <a:r>
              <a:rPr lang="en-US" sz="1200">
                <a:solidFill>
                  <a:prstClr val="black"/>
                </a:solidFill>
                <a:latin typeface="Candara"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sp>
        <p:nvSpPr>
          <p:cNvPr id="29" name="Rectangle 28"/>
          <p:cNvSpPr/>
          <p:nvPr/>
        </p:nvSpPr>
        <p:spPr>
          <a:xfrm>
            <a:off x="250490" y="1265376"/>
            <a:ext cx="4937506" cy="461665"/>
          </a:xfrm>
          <a:prstGeom prst="rect">
            <a:avLst/>
          </a:prstGeom>
        </p:spPr>
        <p:txBody>
          <a:bodyPr wrap="none">
            <a:spAutoFit/>
          </a:bodyPr>
          <a:lstStyle/>
          <a:p>
            <a:pPr eaLnBrk="0" fontAlgn="base" hangingPunct="0"/>
            <a:r>
              <a:rPr lang="en-US" sz="2400" b="1" dirty="0" err="1" smtClean="0">
                <a:solidFill>
                  <a:prstClr val="black"/>
                </a:solidFill>
                <a:latin typeface="Calibri" pitchFamily="34" charset="0"/>
                <a:ea typeface="Times New Roman"/>
                <a:cs typeface="Calibri" pitchFamily="34" charset="0"/>
              </a:rPr>
              <a:t>CalPlanning</a:t>
            </a:r>
            <a:r>
              <a:rPr lang="en-US" sz="2400" b="1" dirty="0" smtClean="0">
                <a:solidFill>
                  <a:prstClr val="black"/>
                </a:solidFill>
                <a:latin typeface="Calibri" pitchFamily="34" charset="0"/>
                <a:ea typeface="Times New Roman"/>
                <a:cs typeface="Calibri" pitchFamily="34" charset="0"/>
              </a:rPr>
              <a:t> Side-by-Side Comparison</a:t>
            </a:r>
            <a:endParaRPr lang="en-US" sz="2400" b="1" dirty="0">
              <a:solidFill>
                <a:prstClr val="black"/>
              </a:solidFill>
              <a:latin typeface="Calibri" pitchFamily="34" charset="0"/>
              <a:ea typeface="Times New Roman"/>
              <a:cs typeface="Calibri" pitchFamily="34" charset="0"/>
            </a:endParaRPr>
          </a:p>
        </p:txBody>
      </p:sp>
      <p:sp>
        <p:nvSpPr>
          <p:cNvPr id="5" name="TextBox 4"/>
          <p:cNvSpPr txBox="1"/>
          <p:nvPr/>
        </p:nvSpPr>
        <p:spPr>
          <a:xfrm>
            <a:off x="250489" y="1905000"/>
            <a:ext cx="2416511" cy="338554"/>
          </a:xfrm>
          <a:prstGeom prst="rect">
            <a:avLst/>
          </a:prstGeom>
          <a:noFill/>
        </p:spPr>
        <p:txBody>
          <a:bodyPr wrap="square" rtlCol="0">
            <a:spAutoFit/>
          </a:bodyPr>
          <a:lstStyle/>
          <a:p>
            <a:r>
              <a:rPr lang="en-US" sz="1600" dirty="0" smtClean="0"/>
              <a:t>BAIRS</a:t>
            </a:r>
            <a:endParaRPr lang="en-US" sz="1600" dirty="0"/>
          </a:p>
        </p:txBody>
      </p:sp>
      <p:sp>
        <p:nvSpPr>
          <p:cNvPr id="6" name="TextBox 5"/>
          <p:cNvSpPr txBox="1"/>
          <p:nvPr/>
        </p:nvSpPr>
        <p:spPr>
          <a:xfrm>
            <a:off x="4495800" y="1905000"/>
            <a:ext cx="4114800" cy="338554"/>
          </a:xfrm>
          <a:prstGeom prst="rect">
            <a:avLst/>
          </a:prstGeom>
          <a:noFill/>
        </p:spPr>
        <p:txBody>
          <a:bodyPr wrap="square" rtlCol="0">
            <a:spAutoFit/>
          </a:bodyPr>
          <a:lstStyle/>
          <a:p>
            <a:r>
              <a:rPr lang="en-US" sz="1600" dirty="0" err="1" smtClean="0"/>
              <a:t>CalPlanning</a:t>
            </a:r>
            <a:r>
              <a:rPr lang="en-US" sz="1600" dirty="0" smtClean="0"/>
              <a:t> (CR006) – Fund Summary</a:t>
            </a:r>
            <a:endParaRPr lang="en-US" sz="1600" dirty="0"/>
          </a:p>
        </p:txBody>
      </p:sp>
      <p:grpSp>
        <p:nvGrpSpPr>
          <p:cNvPr id="3098" name="Group 3097"/>
          <p:cNvGrpSpPr/>
          <p:nvPr/>
        </p:nvGrpSpPr>
        <p:grpSpPr>
          <a:xfrm>
            <a:off x="1752600" y="3912563"/>
            <a:ext cx="5562600" cy="414332"/>
            <a:chOff x="1828800" y="4038603"/>
            <a:chExt cx="5562600" cy="609601"/>
          </a:xfrm>
        </p:grpSpPr>
        <p:cxnSp>
          <p:nvCxnSpPr>
            <p:cNvPr id="1044" name="Elbow Connector 1043"/>
            <p:cNvCxnSpPr>
              <a:cxnSpLocks/>
            </p:cNvCxnSpPr>
            <p:nvPr/>
          </p:nvCxnSpPr>
          <p:spPr bwMode="auto">
            <a:xfrm flipV="1">
              <a:off x="1828800" y="4038600"/>
              <a:ext cx="5562600" cy="609600"/>
            </a:xfrm>
            <a:prstGeom prst="bentConnector3">
              <a:avLst>
                <a:gd name="adj1" fmla="val 100000"/>
              </a:avLst>
            </a:prstGeom>
            <a:solidFill>
              <a:schemeClr val="accent1"/>
            </a:solidFill>
            <a:ln w="9525" cap="flat" cmpd="sng" algn="ctr">
              <a:solidFill>
                <a:srgbClr val="FF0000"/>
              </a:solidFill>
              <a:prstDash val="solid"/>
              <a:round/>
              <a:headEnd type="none" w="med" len="med"/>
              <a:tailEnd type="arrow"/>
            </a:ln>
            <a:effectLst/>
          </p:spPr>
        </p:cxnSp>
        <p:cxnSp>
          <p:nvCxnSpPr>
            <p:cNvPr id="3097" name="Straight Connector 3096"/>
            <p:cNvCxnSpPr/>
            <p:nvPr/>
          </p:nvCxnSpPr>
          <p:spPr bwMode="auto">
            <a:xfrm flipV="1">
              <a:off x="1828800" y="4428662"/>
              <a:ext cx="0" cy="219538"/>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sp>
        <p:nvSpPr>
          <p:cNvPr id="3100" name="Rectangle 3099"/>
          <p:cNvSpPr/>
          <p:nvPr/>
        </p:nvSpPr>
        <p:spPr bwMode="auto">
          <a:xfrm>
            <a:off x="1111910" y="3959803"/>
            <a:ext cx="1265530" cy="157580"/>
          </a:xfrm>
          <a:prstGeom prst="rect">
            <a:avLst/>
          </a:prstGeom>
          <a:no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rebuchet MS" pitchFamily="34" charset="0"/>
            </a:endParaRPr>
          </a:p>
        </p:txBody>
      </p:sp>
      <p:sp>
        <p:nvSpPr>
          <p:cNvPr id="129" name="Rectangle 128"/>
          <p:cNvSpPr/>
          <p:nvPr/>
        </p:nvSpPr>
        <p:spPr bwMode="auto">
          <a:xfrm>
            <a:off x="6276442" y="3744472"/>
            <a:ext cx="2039722" cy="155592"/>
          </a:xfrm>
          <a:prstGeom prst="rect">
            <a:avLst/>
          </a:prstGeom>
          <a:noFill/>
          <a:ln w="952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rebuchet MS" pitchFamily="34" charset="0"/>
            </a:endParaRPr>
          </a:p>
        </p:txBody>
      </p:sp>
    </p:spTree>
    <p:custDataLst>
      <p:tags r:id="rId1"/>
    </p:custDataLst>
    <p:extLst>
      <p:ext uri="{BB962C8B-B14F-4D97-AF65-F5344CB8AC3E}">
        <p14:creationId xmlns:p14="http://schemas.microsoft.com/office/powerpoint/2010/main" val="426186952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8019760" cy="914680"/>
          </a:xfrm>
        </p:spPr>
        <p:txBody>
          <a:bodyPr/>
          <a:lstStyle/>
          <a:p>
            <a:pPr lvl="0"/>
            <a:r>
              <a:rPr lang="nl-NL" sz="2800" dirty="0">
                <a:latin typeface="Calibri" pitchFamily="34" charset="0"/>
                <a:cs typeface="Calibri" pitchFamily="34" charset="0"/>
              </a:rPr>
              <a:t>GL Department Fund </a:t>
            </a:r>
            <a:r>
              <a:rPr lang="nl-NL" sz="2800" dirty="0" smtClean="0">
                <a:latin typeface="Calibri" pitchFamily="34" charset="0"/>
                <a:cs typeface="Calibri" pitchFamily="34" charset="0"/>
              </a:rPr>
              <a:t>Summary (Cont’d)</a:t>
            </a:r>
            <a:br>
              <a:rPr lang="nl-NL" sz="2800" dirty="0" smtClean="0">
                <a:latin typeface="Calibri" pitchFamily="34" charset="0"/>
                <a:cs typeface="Calibri" pitchFamily="34" charset="0"/>
              </a:rPr>
            </a:br>
            <a:r>
              <a:rPr lang="nl-NL" sz="1600" b="0" dirty="0" smtClean="0">
                <a:solidFill>
                  <a:schemeClr val="tx1"/>
                </a:solidFill>
                <a:latin typeface="Calibri" pitchFamily="34" charset="0"/>
                <a:cs typeface="Calibri" pitchFamily="34" charset="0"/>
              </a:rPr>
              <a:t> (All Current Funds version)</a:t>
            </a:r>
            <a:endParaRPr lang="en-US" sz="16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solidFill>
                <a:prstClr val="black"/>
              </a:solidFill>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800" b="1">
              <a:solidFill>
                <a:prstClr val="black"/>
              </a:solidFill>
              <a:latin typeface="Arial" charset="0"/>
            </a:endParaRPr>
          </a:p>
        </p:txBody>
      </p:sp>
      <p:sp>
        <p:nvSpPr>
          <p:cNvPr id="17" name="Rectangle 23"/>
          <p:cNvSpPr>
            <a:spLocks noChangeArrowheads="1"/>
          </p:cNvSpPr>
          <p:nvPr/>
        </p:nvSpPr>
        <p:spPr bwMode="auto">
          <a:xfrm>
            <a:off x="0" y="30178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sz="1200">
              <a:solidFill>
                <a:prstClr val="black"/>
              </a:solidFill>
              <a:latin typeface="Candara" pitchFamily="34" charset="0"/>
              <a:ea typeface="Times New Roman" pitchFamily="18" charset="0"/>
              <a:cs typeface="Arial" pitchFamily="34" charset="0"/>
            </a:endParaRPr>
          </a:p>
          <a:p>
            <a:pPr eaLnBrk="0" fontAlgn="base" hangingPunct="0">
              <a:spcBef>
                <a:spcPct val="0"/>
              </a:spcBef>
              <a:spcAft>
                <a:spcPct val="0"/>
              </a:spcAft>
            </a:pPr>
            <a:r>
              <a:rPr lang="en-US" sz="1200">
                <a:solidFill>
                  <a:prstClr val="black"/>
                </a:solidFill>
                <a:latin typeface="Candara" pitchFamily="34" charset="0"/>
                <a:ea typeface="Times New Roman" pitchFamily="18" charset="0"/>
                <a:cs typeface="Arial" pitchFamily="34" charset="0"/>
              </a:rPr>
              <a:t>   </a:t>
            </a:r>
            <a:endParaRPr lang="en-US">
              <a:solidFill>
                <a:prstClr val="black"/>
              </a:solidFill>
              <a:latin typeface="Arial" pitchFamily="34" charset="0"/>
              <a:cs typeface="Arial" pitchFamily="34" charset="0"/>
            </a:endParaRPr>
          </a:p>
        </p:txBody>
      </p:sp>
      <p:sp>
        <p:nvSpPr>
          <p:cNvPr id="45" name="Text Box 2"/>
          <p:cNvSpPr txBox="1">
            <a:spLocks noChangeArrowheads="1"/>
          </p:cNvSpPr>
          <p:nvPr/>
        </p:nvSpPr>
        <p:spPr bwMode="auto">
          <a:xfrm>
            <a:off x="817225" y="4248150"/>
            <a:ext cx="7274261" cy="2124074"/>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pPr marL="377190" indent="-285750" eaLnBrk="0" fontAlgn="base" hangingPunct="0">
              <a:spcBef>
                <a:spcPts val="0"/>
              </a:spcBef>
              <a:buFont typeface="Arial" pitchFamily="34" charset="0"/>
              <a:buChar char="•"/>
            </a:pPr>
            <a:r>
              <a:rPr lang="en-US" dirty="0">
                <a:solidFill>
                  <a:prstClr val="black"/>
                </a:solidFill>
              </a:rPr>
              <a:t>3 New Actuals Reports by Org and Account </a:t>
            </a:r>
            <a:r>
              <a:rPr lang="en-US" dirty="0" smtClean="0">
                <a:solidFill>
                  <a:prstClr val="black"/>
                </a:solidFill>
              </a:rPr>
              <a:t>groupings</a:t>
            </a:r>
            <a:endParaRPr lang="en-US" dirty="0">
              <a:solidFill>
                <a:prstClr val="black"/>
              </a:solidFill>
            </a:endParaRPr>
          </a:p>
          <a:p>
            <a:pPr marL="742950" lvl="1" indent="-285750" algn="l" eaLnBrk="0" fontAlgn="base" hangingPunct="0">
              <a:buFont typeface="Arial" pitchFamily="34" charset="0"/>
              <a:buChar char="•"/>
            </a:pPr>
            <a:r>
              <a:rPr lang="en-US" sz="1600" b="0" dirty="0">
                <a:solidFill>
                  <a:prstClr val="black"/>
                </a:solidFill>
                <a:latin typeface="Calibri" pitchFamily="34" charset="0"/>
                <a:cs typeface="Calibri" pitchFamily="34" charset="0"/>
              </a:rPr>
              <a:t>High (Division) L3 Org</a:t>
            </a:r>
          </a:p>
          <a:p>
            <a:pPr marL="742950" lvl="1" indent="-285750" algn="l" eaLnBrk="0" fontAlgn="base" hangingPunct="0">
              <a:buFont typeface="Arial" pitchFamily="34" charset="0"/>
              <a:buChar char="•"/>
            </a:pPr>
            <a:r>
              <a:rPr lang="en-US" sz="1600" b="0" dirty="0">
                <a:solidFill>
                  <a:prstClr val="black"/>
                </a:solidFill>
                <a:latin typeface="Calibri" pitchFamily="34" charset="0"/>
                <a:cs typeface="Calibri" pitchFamily="34" charset="0"/>
              </a:rPr>
              <a:t>Mid (Department) L4 Org</a:t>
            </a:r>
          </a:p>
          <a:p>
            <a:pPr marL="742950" lvl="1" indent="-285750" algn="l" eaLnBrk="0" fontAlgn="base" hangingPunct="0">
              <a:buFont typeface="Arial" pitchFamily="34" charset="0"/>
              <a:buChar char="•"/>
            </a:pPr>
            <a:r>
              <a:rPr lang="en-US" sz="1600" b="0" dirty="0">
                <a:solidFill>
                  <a:prstClr val="black"/>
                </a:solidFill>
                <a:latin typeface="Calibri" pitchFamily="34" charset="0"/>
                <a:cs typeface="Calibri" pitchFamily="34" charset="0"/>
              </a:rPr>
              <a:t>Low (</a:t>
            </a:r>
            <a:r>
              <a:rPr lang="en-US" sz="1600" b="0" dirty="0" err="1">
                <a:solidFill>
                  <a:prstClr val="black"/>
                </a:solidFill>
                <a:latin typeface="Calibri" pitchFamily="34" charset="0"/>
                <a:cs typeface="Calibri" pitchFamily="34" charset="0"/>
              </a:rPr>
              <a:t>DeptID</a:t>
            </a:r>
            <a:r>
              <a:rPr lang="en-US" sz="1600" b="0" dirty="0">
                <a:solidFill>
                  <a:prstClr val="black"/>
                </a:solidFill>
                <a:latin typeface="Calibri" pitchFamily="34" charset="0"/>
                <a:cs typeface="Calibri" pitchFamily="34" charset="0"/>
              </a:rPr>
              <a:t>) L7 Org</a:t>
            </a:r>
          </a:p>
          <a:p>
            <a:pPr marL="377190" indent="-285750" eaLnBrk="0" fontAlgn="base" hangingPunct="0">
              <a:spcBef>
                <a:spcPts val="0"/>
              </a:spcBef>
              <a:buFont typeface="Arial" pitchFamily="34" charset="0"/>
              <a:buChar char="•"/>
            </a:pPr>
            <a:r>
              <a:rPr lang="en-US" dirty="0" smtClean="0">
                <a:solidFill>
                  <a:prstClr val="black"/>
                </a:solidFill>
              </a:rPr>
              <a:t>Updated </a:t>
            </a:r>
            <a:r>
              <a:rPr lang="en-US" dirty="0">
                <a:solidFill>
                  <a:prstClr val="black"/>
                </a:solidFill>
              </a:rPr>
              <a:t>nightly</a:t>
            </a:r>
          </a:p>
          <a:p>
            <a:pPr marL="742950" lvl="1" indent="-285750" eaLnBrk="0" fontAlgn="base" hangingPunct="0">
              <a:buFont typeface="Arial" pitchFamily="34" charset="0"/>
              <a:buChar char="•"/>
            </a:pPr>
            <a:endParaRPr lang="en-US" sz="1600" dirty="0">
              <a:solidFill>
                <a:prstClr val="black"/>
              </a:solidFill>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096" y="1634233"/>
            <a:ext cx="8609807" cy="22805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023005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sz="2800" dirty="0" smtClean="0">
                <a:latin typeface="Calibri" pitchFamily="34" charset="0"/>
                <a:cs typeface="Calibri" pitchFamily="34" charset="0"/>
              </a:rPr>
              <a:t>New </a:t>
            </a:r>
            <a:r>
              <a:rPr lang="en-US" sz="2800" dirty="0">
                <a:latin typeface="Calibri" pitchFamily="34" charset="0"/>
                <a:cs typeface="Calibri" pitchFamily="34" charset="0"/>
              </a:rPr>
              <a:t>BAIRS Reports </a:t>
            </a:r>
            <a:r>
              <a:rPr lang="en-US" sz="2800" dirty="0" smtClean="0">
                <a:latin typeface="Calibri" pitchFamily="34" charset="0"/>
                <a:cs typeface="Calibri" pitchFamily="34" charset="0"/>
              </a:rPr>
              <a:t>Directories: </a:t>
            </a:r>
            <a:r>
              <a:rPr lang="nl-NL" sz="2800" dirty="0" smtClean="0">
                <a:latin typeface="Calibri" pitchFamily="34" charset="0"/>
                <a:cs typeface="Calibri" pitchFamily="34" charset="0"/>
              </a:rPr>
              <a:t> </a:t>
            </a:r>
            <a:r>
              <a:rPr lang="nl-NL" sz="2800" dirty="0">
                <a:latin typeface="Calibri" pitchFamily="34" charset="0"/>
                <a:cs typeface="Calibri" pitchFamily="34" charset="0"/>
              </a:rPr>
              <a:t/>
            </a:r>
            <a:br>
              <a:rPr lang="nl-NL" sz="2800" dirty="0">
                <a:latin typeface="Calibri" pitchFamily="34" charset="0"/>
                <a:cs typeface="Calibri" pitchFamily="34" charset="0"/>
              </a:rPr>
            </a:br>
            <a:endParaRPr lang="en-US" sz="2800" dirty="0">
              <a:latin typeface="Calibri" pitchFamily="34" charset="0"/>
              <a:cs typeface="Calibri" pitchFamily="34" charset="0"/>
            </a:endParaRPr>
          </a:p>
        </p:txBody>
      </p:sp>
      <p:grpSp>
        <p:nvGrpSpPr>
          <p:cNvPr id="6" name="Group 5"/>
          <p:cNvGrpSpPr/>
          <p:nvPr/>
        </p:nvGrpSpPr>
        <p:grpSpPr>
          <a:xfrm>
            <a:off x="1473200" y="6067018"/>
            <a:ext cx="6146800" cy="400110"/>
            <a:chOff x="1473200" y="6204178"/>
            <a:chExt cx="6146800" cy="400110"/>
          </a:xfrm>
        </p:grpSpPr>
        <p:sp>
          <p:nvSpPr>
            <p:cNvPr id="4" name="Rectangle 3"/>
            <p:cNvSpPr/>
            <p:nvPr/>
          </p:nvSpPr>
          <p:spPr>
            <a:xfrm>
              <a:off x="1613115" y="6204178"/>
              <a:ext cx="5892639" cy="400110"/>
            </a:xfrm>
            <a:prstGeom prst="rect">
              <a:avLst/>
            </a:prstGeom>
            <a:ln>
              <a:noFill/>
            </a:ln>
          </p:spPr>
          <p:txBody>
            <a:bodyPr wrap="none">
              <a:spAutoFit/>
            </a:bodyPr>
            <a:lstStyle/>
            <a:p>
              <a:r>
                <a:rPr lang="en-US" sz="2000" b="0" kern="100" dirty="0" smtClean="0">
                  <a:latin typeface="Calibri" pitchFamily="34" charset="0"/>
                  <a:cs typeface="Calibri" pitchFamily="34" charset="0"/>
                </a:rPr>
                <a:t>Link </a:t>
              </a:r>
              <a:r>
                <a:rPr lang="en-US" sz="2000" b="0" kern="100" dirty="0">
                  <a:latin typeface="Calibri" pitchFamily="34" charset="0"/>
                  <a:cs typeface="Calibri" pitchFamily="34" charset="0"/>
                </a:rPr>
                <a:t>to </a:t>
              </a:r>
              <a:r>
                <a:rPr lang="en-US" sz="2000" kern="100" dirty="0" smtClean="0">
                  <a:latin typeface="Calibri" pitchFamily="34" charset="0"/>
                  <a:cs typeface="Calibri" pitchFamily="34" charset="0"/>
                </a:rPr>
                <a:t>BAIRS Reports: </a:t>
              </a:r>
              <a:r>
                <a:rPr lang="en-US" sz="2000" b="0" kern="100" dirty="0" smtClean="0">
                  <a:latin typeface="Calibri" pitchFamily="34" charset="0"/>
                  <a:cs typeface="Calibri" pitchFamily="34" charset="0"/>
                </a:rPr>
                <a:t> </a:t>
              </a:r>
              <a:r>
                <a:rPr lang="en-US" sz="2000" b="0" kern="100" dirty="0">
                  <a:latin typeface="Calibri" pitchFamily="34" charset="0"/>
                  <a:cs typeface="Calibri" pitchFamily="34" charset="0"/>
                </a:rPr>
                <a:t>http://rptportal.berkeley.edu/</a:t>
              </a:r>
              <a:endParaRPr lang="en-US" sz="2000" b="0" kern="100" dirty="0">
                <a:solidFill>
                  <a:srgbClr val="C00000"/>
                </a:solidFill>
                <a:latin typeface="Calibri" pitchFamily="34" charset="0"/>
                <a:cs typeface="Calibri" pitchFamily="34" charset="0"/>
              </a:endParaRPr>
            </a:p>
          </p:txBody>
        </p:sp>
        <p:sp>
          <p:nvSpPr>
            <p:cNvPr id="5" name="Rounded Rectangle 4"/>
            <p:cNvSpPr/>
            <p:nvPr/>
          </p:nvSpPr>
          <p:spPr bwMode="auto">
            <a:xfrm>
              <a:off x="1473200" y="6204178"/>
              <a:ext cx="6146800" cy="400110"/>
            </a:xfrm>
            <a:prstGeom prst="roundRect">
              <a:avLst/>
            </a:prstGeom>
            <a:noFill/>
            <a:ln w="9525"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1" u="none" strike="noStrike" cap="none" normalizeH="0" baseline="0" smtClean="0">
                <a:ln>
                  <a:noFill/>
                </a:ln>
                <a:solidFill>
                  <a:schemeClr val="tx1"/>
                </a:solidFill>
                <a:effectLst/>
                <a:latin typeface="Trebuchet MS" pitchFamily="34" charset="0"/>
              </a:endParaRPr>
            </a:p>
          </p:txBody>
        </p:sp>
      </p:grpSp>
      <p:sp>
        <p:nvSpPr>
          <p:cNvPr id="9" name="TextBox 8"/>
          <p:cNvSpPr txBox="1"/>
          <p:nvPr/>
        </p:nvSpPr>
        <p:spPr>
          <a:xfrm>
            <a:off x="261277" y="1331045"/>
            <a:ext cx="8596313" cy="461665"/>
          </a:xfrm>
          <a:prstGeom prst="rect">
            <a:avLst/>
          </a:prstGeom>
          <a:noFill/>
        </p:spPr>
        <p:txBody>
          <a:bodyPr wrap="square" rtlCol="0">
            <a:spAutoFit/>
          </a:bodyPr>
          <a:lstStyle/>
          <a:p>
            <a:pPr lvl="0" algn="l" defTabSz="904410">
              <a:spcBef>
                <a:spcPct val="20000"/>
              </a:spcBef>
              <a:defRPr/>
            </a:pPr>
            <a:r>
              <a:rPr lang="en-US" sz="2400" kern="0" dirty="0">
                <a:solidFill>
                  <a:prstClr val="black"/>
                </a:solidFill>
                <a:latin typeface="Calibri" pitchFamily="34" charset="0"/>
                <a:cs typeface="Calibri" pitchFamily="34" charset="0"/>
              </a:rPr>
              <a:t>Two New Folders</a:t>
            </a:r>
            <a:r>
              <a:rPr lang="en-US" sz="2400" kern="0" dirty="0" smtClean="0">
                <a:solidFill>
                  <a:prstClr val="black"/>
                </a:solidFill>
                <a:latin typeface="Calibri" pitchFamily="34" charset="0"/>
                <a:cs typeface="Calibri" pitchFamily="34" charset="0"/>
              </a:rPr>
              <a:t>:</a:t>
            </a:r>
            <a:endParaRPr lang="en-US" sz="2400" kern="0" dirty="0">
              <a:solidFill>
                <a:prstClr val="black"/>
              </a:solidFill>
              <a:latin typeface="Calibri" pitchFamily="34" charset="0"/>
              <a:cs typeface="Calibri" pitchFamily="34"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88" y="2767013"/>
            <a:ext cx="80470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404721" y="3229992"/>
            <a:ext cx="8452869" cy="545910"/>
          </a:xfrm>
          <a:prstGeom prst="rect">
            <a:avLst/>
          </a:prstGeom>
          <a:ln w="28575">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n-lt"/>
            </a:endParaRPr>
          </a:p>
        </p:txBody>
      </p:sp>
    </p:spTree>
    <p:custDataLst>
      <p:tags r:id="rId1"/>
    </p:custDataLst>
    <p:extLst>
      <p:ext uri="{BB962C8B-B14F-4D97-AF65-F5344CB8AC3E}">
        <p14:creationId xmlns:p14="http://schemas.microsoft.com/office/powerpoint/2010/main" val="3238495473"/>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r>
              <a:rPr lang="en-US" sz="2800" dirty="0">
                <a:latin typeface="Calibri" pitchFamily="34" charset="0"/>
                <a:cs typeface="Calibri" pitchFamily="34" charset="0"/>
              </a:rPr>
              <a:t>BAIRS Reports: </a:t>
            </a:r>
            <a:r>
              <a:rPr lang="en-US" sz="2800" dirty="0" smtClean="0">
                <a:latin typeface="Calibri" pitchFamily="34" charset="0"/>
                <a:cs typeface="Calibri" pitchFamily="34" charset="0"/>
              </a:rPr>
              <a:t>Questions and Feedback</a:t>
            </a:r>
            <a:endParaRPr lang="en-US" sz="2800" dirty="0">
              <a:latin typeface="Calibri" pitchFamily="34" charset="0"/>
              <a:cs typeface="Calibri" pitchFamily="34" charset="0"/>
            </a:endParaRPr>
          </a:p>
        </p:txBody>
      </p:sp>
      <p:sp>
        <p:nvSpPr>
          <p:cNvPr id="6" name="Rectangle 5"/>
          <p:cNvSpPr/>
          <p:nvPr/>
        </p:nvSpPr>
        <p:spPr>
          <a:xfrm>
            <a:off x="587611" y="1501338"/>
            <a:ext cx="7934089" cy="1015663"/>
          </a:xfrm>
          <a:prstGeom prst="rect">
            <a:avLst/>
          </a:prstGeom>
          <a:noFill/>
          <a:ln>
            <a:noFill/>
          </a:ln>
        </p:spPr>
        <p:txBody>
          <a:bodyPr wrap="square">
            <a:spAutoFit/>
          </a:bodyPr>
          <a:lstStyle/>
          <a:p>
            <a:pPr algn="l"/>
            <a:r>
              <a:rPr lang="en-US" sz="2000" b="0" dirty="0">
                <a:latin typeface="Calibri" pitchFamily="34" charset="0"/>
                <a:cs typeface="Calibri" pitchFamily="34" charset="0"/>
              </a:rPr>
              <a:t>If have any questions or feedback, please email the </a:t>
            </a:r>
            <a:r>
              <a:rPr lang="en-US" sz="2000" dirty="0">
                <a:latin typeface="Calibri" pitchFamily="34" charset="0"/>
                <a:cs typeface="Calibri" pitchFamily="34" charset="0"/>
              </a:rPr>
              <a:t>BFS/BAIRS helpdesk </a:t>
            </a:r>
            <a:r>
              <a:rPr lang="en-US" sz="2000" b="0" dirty="0">
                <a:latin typeface="Calibri" pitchFamily="34" charset="0"/>
                <a:cs typeface="Calibri" pitchFamily="34" charset="0"/>
              </a:rPr>
              <a:t>at </a:t>
            </a:r>
            <a:r>
              <a:rPr lang="en-US" sz="2000" dirty="0"/>
              <a:t>bfsbairs@berkeley.edu </a:t>
            </a:r>
            <a:r>
              <a:rPr lang="en-US" sz="2000" b="0" dirty="0">
                <a:latin typeface="Calibri" pitchFamily="34" charset="0"/>
                <a:cs typeface="Calibri" pitchFamily="34" charset="0"/>
              </a:rPr>
              <a:t>or call </a:t>
            </a:r>
            <a:r>
              <a:rPr lang="en-US" sz="2000" dirty="0"/>
              <a:t>642-8500, options 4, 2</a:t>
            </a:r>
            <a:r>
              <a:rPr lang="en-US" sz="2000" dirty="0">
                <a:latin typeface="Calibri" pitchFamily="34" charset="0"/>
                <a:cs typeface="Calibri" pitchFamily="34" charset="0"/>
              </a:rPr>
              <a:t>.</a:t>
            </a:r>
          </a:p>
          <a:p>
            <a:pPr algn="l"/>
            <a:r>
              <a:rPr lang="en-US" sz="2000" b="0" dirty="0" smtClean="0">
                <a:latin typeface="Calibri" pitchFamily="34" charset="0"/>
                <a:cs typeface="Calibri" pitchFamily="34" charset="0"/>
              </a:rPr>
              <a:t> </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97984169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3037" y="1792101"/>
            <a:ext cx="7771534" cy="1500187"/>
          </a:xfrm>
        </p:spPr>
        <p:txBody>
          <a:bodyPr/>
          <a:lstStyle/>
          <a:p>
            <a:r>
              <a:rPr lang="en-US" sz="2400" b="1" dirty="0" smtClean="0"/>
              <a:t>New BAIRS Reporting on Non-Contract and Grants Current Funds</a:t>
            </a:r>
            <a:endParaRPr lang="en-US" sz="2400" b="1" dirty="0"/>
          </a:p>
        </p:txBody>
      </p:sp>
      <p:sp>
        <p:nvSpPr>
          <p:cNvPr id="5" name="Title 4"/>
          <p:cNvSpPr>
            <a:spLocks noGrp="1"/>
          </p:cNvSpPr>
          <p:nvPr>
            <p:ph type="title"/>
          </p:nvPr>
        </p:nvSpPr>
        <p:spPr/>
        <p:txBody>
          <a:bodyPr/>
          <a:lstStyle/>
          <a:p>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71675" y="3125500"/>
            <a:ext cx="5200650" cy="3724275"/>
          </a:xfrm>
          <a:prstGeom prst="rect">
            <a:avLst/>
          </a:prstGeom>
          <a:noFill/>
          <a:ln w="9525">
            <a:noFill/>
            <a:miter lim="800000"/>
            <a:headEnd/>
            <a:tailEnd/>
          </a:ln>
        </p:spPr>
      </p:pic>
      <p:sp>
        <p:nvSpPr>
          <p:cNvPr id="2" name="Title 1"/>
          <p:cNvSpPr>
            <a:spLocks noGrp="1"/>
          </p:cNvSpPr>
          <p:nvPr>
            <p:ph type="title"/>
          </p:nvPr>
        </p:nvSpPr>
        <p:spPr/>
        <p:txBody>
          <a:bodyPr/>
          <a:lstStyle/>
          <a:p>
            <a:r>
              <a:rPr lang="en-US" sz="2800" dirty="0" smtClean="0">
                <a:latin typeface="Calibri" pitchFamily="34" charset="0"/>
                <a:cs typeface="Calibri" pitchFamily="34" charset="0"/>
              </a:rPr>
              <a:t>Summary:  GL Reports (New 07-01-2012) </a:t>
            </a:r>
            <a:endParaRPr lang="en-US" sz="2800" dirty="0">
              <a:latin typeface="Calibri" pitchFamily="34" charset="0"/>
              <a:cs typeface="Calibri" pitchFamily="34" charset="0"/>
            </a:endParaRPr>
          </a:p>
        </p:txBody>
      </p:sp>
      <p:sp>
        <p:nvSpPr>
          <p:cNvPr id="6" name="Rectangle 5"/>
          <p:cNvSpPr/>
          <p:nvPr/>
        </p:nvSpPr>
        <p:spPr>
          <a:xfrm>
            <a:off x="399825" y="1294651"/>
            <a:ext cx="8271735" cy="1908215"/>
          </a:xfrm>
          <a:prstGeom prst="rect">
            <a:avLst/>
          </a:prstGeom>
        </p:spPr>
        <p:txBody>
          <a:bodyPr wrap="square">
            <a:spAutoFit/>
          </a:bodyPr>
          <a:lstStyle/>
          <a:p>
            <a:pPr algn="l"/>
            <a:r>
              <a:rPr lang="en-US" sz="2000" dirty="0">
                <a:latin typeface="Calibri" pitchFamily="34" charset="0"/>
                <a:cs typeface="Calibri" pitchFamily="34" charset="0"/>
              </a:rPr>
              <a:t>The </a:t>
            </a:r>
            <a:r>
              <a:rPr lang="en-US" sz="2000" dirty="0" smtClean="0">
                <a:latin typeface="Calibri" pitchFamily="34" charset="0"/>
                <a:cs typeface="Calibri" pitchFamily="34" charset="0"/>
              </a:rPr>
              <a:t>new/updated versions of reports are located in BAIRS at:</a:t>
            </a:r>
          </a:p>
          <a:p>
            <a:pPr lvl="1" algn="l"/>
            <a:endParaRPr lang="en-US" b="0" dirty="0" smtClean="0">
              <a:latin typeface="Calibri" pitchFamily="34" charset="0"/>
              <a:cs typeface="Calibri" pitchFamily="34" charset="0"/>
            </a:endParaRPr>
          </a:p>
          <a:p>
            <a:pPr lvl="1" algn="l"/>
            <a:r>
              <a:rPr lang="en-US" sz="1800" b="0" dirty="0" smtClean="0">
                <a:latin typeface="Calibri" pitchFamily="34" charset="0"/>
                <a:cs typeface="Calibri" pitchFamily="34" charset="0"/>
              </a:rPr>
              <a:t>http://rptportal.berkeley.edu/ in a new Financial Reports folder named, </a:t>
            </a:r>
          </a:p>
          <a:p>
            <a:pPr lvl="1" algn="l"/>
            <a:r>
              <a:rPr lang="en-US" sz="1800" b="0" dirty="0" smtClean="0">
                <a:latin typeface="Calibri" pitchFamily="34" charset="0"/>
                <a:cs typeface="Calibri" pitchFamily="34" charset="0"/>
              </a:rPr>
              <a:t>“</a:t>
            </a:r>
            <a:r>
              <a:rPr lang="en-US" sz="1800" dirty="0">
                <a:latin typeface="Calibri" pitchFamily="34" charset="0"/>
                <a:cs typeface="Calibri" pitchFamily="34" charset="0"/>
              </a:rPr>
              <a:t>GL Reports (Non-C&amp;G Current </a:t>
            </a:r>
            <a:r>
              <a:rPr lang="en-US" sz="1800" dirty="0" err="1">
                <a:latin typeface="Calibri" pitchFamily="34" charset="0"/>
                <a:cs typeface="Calibri" pitchFamily="34" charset="0"/>
              </a:rPr>
              <a:t>Funds__New</a:t>
            </a:r>
            <a:r>
              <a:rPr lang="en-US" sz="1800" dirty="0">
                <a:latin typeface="Calibri" pitchFamily="34" charset="0"/>
                <a:cs typeface="Calibri" pitchFamily="34" charset="0"/>
              </a:rPr>
              <a:t> 07-01-2012)</a:t>
            </a:r>
            <a:r>
              <a:rPr lang="en-US" sz="1800" b="0" dirty="0" smtClean="0">
                <a:latin typeface="Calibri" pitchFamily="34" charset="0"/>
                <a:cs typeface="Calibri" pitchFamily="34" charset="0"/>
              </a:rPr>
              <a:t>.”</a:t>
            </a:r>
          </a:p>
          <a:p>
            <a:pPr lvl="1" algn="l"/>
            <a:endParaRPr lang="en-US" b="0" dirty="0">
              <a:latin typeface="Calibri" pitchFamily="34" charset="0"/>
              <a:cs typeface="Calibri" pitchFamily="34" charset="0"/>
            </a:endParaRPr>
          </a:p>
          <a:p>
            <a:pPr lvl="1" algn="l"/>
            <a:r>
              <a:rPr lang="en-US" sz="1800" b="0" dirty="0" smtClean="0">
                <a:latin typeface="Calibri" pitchFamily="34" charset="0"/>
                <a:cs typeface="Calibri" pitchFamily="34" charset="0"/>
              </a:rPr>
              <a:t>New reports include “_mod” </a:t>
            </a:r>
            <a:r>
              <a:rPr lang="en-US" sz="1800" b="0" dirty="0">
                <a:latin typeface="Calibri" pitchFamily="34" charset="0"/>
                <a:cs typeface="Calibri" pitchFamily="34" charset="0"/>
              </a:rPr>
              <a:t>as a suffix at the </a:t>
            </a:r>
            <a:r>
              <a:rPr lang="en-US" sz="1800" b="0" dirty="0" smtClean="0">
                <a:latin typeface="Calibri" pitchFamily="34" charset="0"/>
                <a:cs typeface="Calibri" pitchFamily="34" charset="0"/>
              </a:rPr>
              <a:t>end of each report name.</a:t>
            </a:r>
            <a:endParaRPr lang="en-US" sz="1800" b="0" dirty="0">
              <a:latin typeface="Calibri" pitchFamily="34" charset="0"/>
              <a:cs typeface="Calibri" pitchFamily="34" charset="0"/>
            </a:endParaRPr>
          </a:p>
          <a:p>
            <a:pPr algn="l"/>
            <a:endParaRPr lang="en-US" b="0" dirty="0">
              <a:latin typeface="Calibri" pitchFamily="34" charset="0"/>
              <a:cs typeface="Calibri" pitchFamily="34" charset="0"/>
            </a:endParaRPr>
          </a:p>
          <a:p>
            <a:pPr algn="l"/>
            <a:r>
              <a:rPr lang="en-US" sz="2000" dirty="0" smtClean="0">
                <a:latin typeface="Calibri" pitchFamily="34" charset="0"/>
                <a:cs typeface="Calibri" pitchFamily="34" charset="0"/>
              </a:rPr>
              <a:t>The </a:t>
            </a:r>
            <a:r>
              <a:rPr lang="en-US" sz="2000" dirty="0">
                <a:latin typeface="Calibri" pitchFamily="34" charset="0"/>
                <a:cs typeface="Calibri" pitchFamily="34" charset="0"/>
              </a:rPr>
              <a:t>new/updated BAIRS reports are</a:t>
            </a:r>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p:txBody>
      </p:sp>
      <p:sp>
        <p:nvSpPr>
          <p:cNvPr id="7" name="Rectangle 6"/>
          <p:cNvSpPr/>
          <p:nvPr/>
        </p:nvSpPr>
        <p:spPr bwMode="auto">
          <a:xfrm>
            <a:off x="4298372" y="3939310"/>
            <a:ext cx="2768600" cy="2025072"/>
          </a:xfrm>
          <a:prstGeom prst="rect">
            <a:avLst/>
          </a:prstGeom>
          <a:ln w="28575">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mn-lt"/>
            </a:endParaRPr>
          </a:p>
        </p:txBody>
      </p:sp>
    </p:spTree>
    <p:custDataLst>
      <p:tags r:id="rId1"/>
    </p:custDataLst>
    <p:extLst>
      <p:ext uri="{BB962C8B-B14F-4D97-AF65-F5344CB8AC3E}">
        <p14:creationId xmlns:p14="http://schemas.microsoft.com/office/powerpoint/2010/main" val="7820818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1124240" y="152681"/>
            <a:ext cx="7315488" cy="914680"/>
          </a:xfrm>
        </p:spPr>
        <p:txBody>
          <a:bodyPr/>
          <a:lstStyle/>
          <a:p>
            <a:pPr lvl="0"/>
            <a:r>
              <a:rPr lang="en-US" sz="2800" dirty="0">
                <a:latin typeface="Calibri" pitchFamily="34" charset="0"/>
                <a:cs typeface="Calibri" pitchFamily="34" charset="0"/>
              </a:rPr>
              <a:t>What Changed: </a:t>
            </a:r>
            <a:r>
              <a:rPr lang="nl-NL" sz="2800" dirty="0" smtClean="0">
                <a:latin typeface="Calibri" pitchFamily="34" charset="0"/>
                <a:cs typeface="Calibri" pitchFamily="34" charset="0"/>
              </a:rPr>
              <a:t>GL Detail Expanded </a:t>
            </a:r>
            <a:r>
              <a:rPr lang="nl-NL" sz="2800" dirty="0">
                <a:latin typeface="Calibri" pitchFamily="34" charset="0"/>
                <a:cs typeface="Calibri" pitchFamily="34" charset="0"/>
              </a:rPr>
              <a:t>Report</a:t>
            </a:r>
            <a:endParaRPr lang="en-US" sz="2800" dirty="0">
              <a:latin typeface="Calibri" pitchFamily="34" charset="0"/>
              <a:cs typeface="Calibri" pitchFamily="34" charset="0"/>
            </a:endParaRPr>
          </a:p>
        </p:txBody>
      </p:sp>
      <p:sp>
        <p:nvSpPr>
          <p:cNvPr id="6" name="Rectangle 5"/>
          <p:cNvSpPr/>
          <p:nvPr/>
        </p:nvSpPr>
        <p:spPr>
          <a:xfrm>
            <a:off x="381871" y="1455618"/>
            <a:ext cx="8338781" cy="707886"/>
          </a:xfrm>
          <a:prstGeom prst="rect">
            <a:avLst/>
          </a:prstGeom>
          <a:noFill/>
          <a:ln>
            <a:noFill/>
          </a:ln>
        </p:spPr>
        <p:txBody>
          <a:bodyPr wrap="square">
            <a:spAutoFit/>
          </a:bodyPr>
          <a:lstStyle/>
          <a:p>
            <a:pPr algn="l"/>
            <a:r>
              <a:rPr lang="en-US" sz="2000" b="0" dirty="0" smtClean="0">
                <a:latin typeface="Calibri" pitchFamily="34" charset="0"/>
                <a:cs typeface="Calibri" pitchFamily="34" charset="0"/>
              </a:rPr>
              <a:t>The scope of change in the below new/updated BAIRS reports can be summarized as follows:</a:t>
            </a:r>
            <a:endParaRPr lang="en-US" sz="2000" b="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3"/>
          <p:cNvSpPr>
            <a:spLocks noChangeArrowheads="1"/>
          </p:cNvSpPr>
          <p:nvPr/>
        </p:nvSpPr>
        <p:spPr bwMode="auto">
          <a:xfrm>
            <a:off x="0" y="2827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Candara"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243950293"/>
              </p:ext>
            </p:extLst>
          </p:nvPr>
        </p:nvGraphicFramePr>
        <p:xfrm>
          <a:off x="869577" y="2383126"/>
          <a:ext cx="7399227" cy="2204720"/>
        </p:xfrm>
        <a:graphic>
          <a:graphicData uri="http://schemas.openxmlformats.org/drawingml/2006/table">
            <a:tbl>
              <a:tblPr firstRow="1" bandRow="1">
                <a:tableStyleId>{5C22544A-7EE6-4342-B048-85BDC9FD1C3A}</a:tableStyleId>
              </a:tblPr>
              <a:tblGrid>
                <a:gridCol w="2144556"/>
                <a:gridCol w="5254671"/>
              </a:tblGrid>
              <a:tr h="370840">
                <a:tc>
                  <a:txBody>
                    <a:bodyPr/>
                    <a:lstStyle/>
                    <a:p>
                      <a:r>
                        <a:rPr lang="nl-NL" sz="1600" u="none" dirty="0" smtClean="0">
                          <a:solidFill>
                            <a:schemeClr val="tx1"/>
                          </a:solidFill>
                          <a:latin typeface="Calibri" pitchFamily="34" charset="0"/>
                          <a:cs typeface="Calibri" pitchFamily="34" charset="0"/>
                        </a:rPr>
                        <a:t>Original Report Name: </a:t>
                      </a:r>
                      <a:endParaRPr lang="en-US"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820391" rtl="0" eaLnBrk="1" fontAlgn="auto" latinLnBrk="0" hangingPunct="1">
                        <a:lnSpc>
                          <a:spcPct val="100000"/>
                        </a:lnSpc>
                        <a:spcBef>
                          <a:spcPts val="0"/>
                        </a:spcBef>
                        <a:spcAft>
                          <a:spcPts val="0"/>
                        </a:spcAft>
                        <a:buClrTx/>
                        <a:buSzTx/>
                        <a:buFontTx/>
                        <a:buNone/>
                        <a:tabLst/>
                        <a:defRPr/>
                      </a:pPr>
                      <a:r>
                        <a:rPr lang="nl-NL" sz="1600" u="none" dirty="0" smtClean="0">
                          <a:solidFill>
                            <a:schemeClr val="tx1"/>
                          </a:solidFill>
                          <a:latin typeface="Calibri" pitchFamily="34" charset="0"/>
                          <a:cs typeface="Calibri" pitchFamily="34" charset="0"/>
                        </a:rPr>
                        <a:t>GL Detail Expanded </a:t>
                      </a:r>
                      <a:r>
                        <a:rPr lang="nl-NL" sz="1600" baseline="0" dirty="0" smtClean="0">
                          <a:solidFill>
                            <a:schemeClr val="tx1"/>
                          </a:solidFill>
                          <a:latin typeface="Calibri" pitchFamily="34" charset="0"/>
                          <a:cs typeface="Calibri" pitchFamily="34" charset="0"/>
                        </a:rPr>
                        <a:t>Report</a:t>
                      </a:r>
                      <a:endParaRPr lang="en-US" sz="1600"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nl-NL" sz="1600" b="1" u="none" dirty="0" smtClean="0">
                          <a:solidFill>
                            <a:schemeClr val="tx1"/>
                          </a:solidFill>
                          <a:latin typeface="Calibri" pitchFamily="34" charset="0"/>
                          <a:cs typeface="Calibri" pitchFamily="34" charset="0"/>
                        </a:rPr>
                        <a:t>Description:</a:t>
                      </a:r>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u="none" dirty="0" smtClean="0">
                          <a:solidFill>
                            <a:schemeClr val="tx1"/>
                          </a:solidFill>
                          <a:latin typeface="Calibri" pitchFamily="34" charset="0"/>
                          <a:cs typeface="Calibri" pitchFamily="34" charset="0"/>
                        </a:rPr>
                        <a:t>GL Detail Expanded report can be used to show full chart string balances and activity.</a:t>
                      </a:r>
                      <a:endParaRPr lang="en-US" sz="1400"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en-US" sz="1600" b="1" dirty="0" smtClean="0">
                          <a:latin typeface="Calibri" pitchFamily="34" charset="0"/>
                          <a:cs typeface="Calibri" pitchFamily="34" charset="0"/>
                        </a:rPr>
                        <a:t>Modifications:</a:t>
                      </a:r>
                    </a:p>
                    <a:p>
                      <a:endParaRPr lang="en-US" b="1" u="none" dirty="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lvl="4" indent="-115888" algn="l">
                        <a:buFont typeface="Arial" pitchFamily="34" charset="0"/>
                        <a:buChar char="•"/>
                        <a:tabLst>
                          <a:tab pos="115888" algn="l"/>
                        </a:tabLst>
                      </a:pPr>
                      <a:r>
                        <a:rPr lang="en-US" sz="1400" b="0" dirty="0" smtClean="0">
                          <a:latin typeface="Calibri" pitchFamily="34" charset="0"/>
                          <a:cs typeface="Calibri" pitchFamily="34" charset="0"/>
                        </a:rPr>
                        <a:t>Balance column adds Actuals + Encumbrances + Pre-encumbrances</a:t>
                      </a:r>
                    </a:p>
                    <a:p>
                      <a:pPr marL="115888" lvl="4" indent="-115888" algn="l">
                        <a:buFont typeface="Arial" pitchFamily="34" charset="0"/>
                        <a:buChar char="•"/>
                        <a:tabLst>
                          <a:tab pos="115888" algn="l"/>
                        </a:tabLst>
                      </a:pPr>
                      <a:r>
                        <a:rPr lang="nl-NL" sz="1400" b="0" dirty="0" smtClean="0">
                          <a:latin typeface="Calibri" pitchFamily="34" charset="0"/>
                          <a:cs typeface="Calibri" pitchFamily="34" charset="0"/>
                        </a:rPr>
                        <a:t>This</a:t>
                      </a:r>
                      <a:r>
                        <a:rPr lang="nl-NL" sz="1400" b="0" baseline="0" dirty="0" smtClean="0">
                          <a:latin typeface="Calibri" pitchFamily="34" charset="0"/>
                          <a:cs typeface="Calibri" pitchFamily="34" charset="0"/>
                        </a:rPr>
                        <a:t> </a:t>
                      </a:r>
                      <a:r>
                        <a:rPr lang="nl-NL" sz="1400" b="0" dirty="0" smtClean="0">
                          <a:latin typeface="Calibri" pitchFamily="34" charset="0"/>
                          <a:cs typeface="Calibri" pitchFamily="34" charset="0"/>
                        </a:rPr>
                        <a:t>report will have a new report view called Full Chartstring.  The Full Chartstring report view displays the full chartstring (except business unit) for detail transactions.</a:t>
                      </a:r>
                      <a:endParaRPr lang="en-US" sz="1400" b="0" dirty="0" smtClean="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820391" rtl="0" eaLnBrk="1" fontAlgn="auto" latinLnBrk="0" hangingPunct="1">
                        <a:lnSpc>
                          <a:spcPct val="100000"/>
                        </a:lnSpc>
                        <a:spcBef>
                          <a:spcPts val="0"/>
                        </a:spcBef>
                        <a:spcAft>
                          <a:spcPts val="0"/>
                        </a:spcAft>
                        <a:buClrTx/>
                        <a:buSzTx/>
                        <a:buFontTx/>
                        <a:buNone/>
                        <a:tabLst/>
                        <a:defRPr/>
                      </a:pPr>
                      <a:r>
                        <a:rPr lang="nl-NL" sz="1600" b="1" u="none" dirty="0" smtClean="0">
                          <a:solidFill>
                            <a:schemeClr val="tx1"/>
                          </a:solidFill>
                          <a:latin typeface="Calibri" pitchFamily="34" charset="0"/>
                          <a:cs typeface="Calibri" pitchFamily="34" charset="0"/>
                        </a:rPr>
                        <a:t>Updated Reports: </a:t>
                      </a:r>
                      <a:endParaRPr lang="en-US" b="1" u="none" dirty="0" smtClean="0">
                        <a:solidFill>
                          <a:schemeClr val="tx1"/>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5888" marR="0" lvl="4" indent="-115888" algn="l" defTabSz="820391" rtl="0" eaLnBrk="1" fontAlgn="auto" latinLnBrk="0" hangingPunct="1">
                        <a:lnSpc>
                          <a:spcPct val="100000"/>
                        </a:lnSpc>
                        <a:spcBef>
                          <a:spcPts val="0"/>
                        </a:spcBef>
                        <a:spcAft>
                          <a:spcPts val="0"/>
                        </a:spcAft>
                        <a:buClrTx/>
                        <a:buSzTx/>
                        <a:buFont typeface="Arial" pitchFamily="34" charset="0"/>
                        <a:buChar char="•"/>
                        <a:tabLst>
                          <a:tab pos="115888" algn="l"/>
                        </a:tabLst>
                        <a:defRPr/>
                      </a:pPr>
                      <a:r>
                        <a:rPr lang="en-US" sz="1400" dirty="0" smtClean="0">
                          <a:latin typeface="Calibri" pitchFamily="34" charset="0"/>
                          <a:cs typeface="Calibri" pitchFamily="34" charset="0"/>
                        </a:rPr>
                        <a:t>GL Detail Expanded mod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ustDataLst>
      <p:tags r:id="rId1"/>
    </p:custDataLst>
    <p:extLst>
      <p:ext uri="{BB962C8B-B14F-4D97-AF65-F5344CB8AC3E}">
        <p14:creationId xmlns:p14="http://schemas.microsoft.com/office/powerpoint/2010/main" val="48762020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03" r="43376" b="9465"/>
          <a:stretch/>
        </p:blipFill>
        <p:spPr bwMode="auto">
          <a:xfrm>
            <a:off x="4766635" y="2507788"/>
            <a:ext cx="4050794" cy="3550861"/>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p:spPr>
      </p:pic>
      <p:sp>
        <p:nvSpPr>
          <p:cNvPr id="48130" name="Title 1"/>
          <p:cNvSpPr>
            <a:spLocks noGrp="1"/>
          </p:cNvSpPr>
          <p:nvPr>
            <p:ph type="title"/>
            <p:custDataLst>
              <p:tags r:id="rId2"/>
            </p:custDataLst>
          </p:nvPr>
        </p:nvSpPr>
        <p:spPr>
          <a:xfrm>
            <a:off x="1124240" y="152681"/>
            <a:ext cx="8019760" cy="914680"/>
          </a:xfrm>
        </p:spPr>
        <p:txBody>
          <a:bodyPr/>
          <a:lstStyle/>
          <a:p>
            <a:pPr lvl="0"/>
            <a:r>
              <a:rPr lang="en-US" sz="2800" dirty="0" smtClean="0">
                <a:latin typeface="Calibri" pitchFamily="34" charset="0"/>
                <a:cs typeface="Calibri" pitchFamily="34" charset="0"/>
              </a:rPr>
              <a:t>What Changed: </a:t>
            </a:r>
            <a:r>
              <a:rPr lang="nl-NL" sz="2800" dirty="0" smtClean="0">
                <a:latin typeface="Calibri" pitchFamily="34" charset="0"/>
                <a:cs typeface="Calibri" pitchFamily="34" charset="0"/>
              </a:rPr>
              <a:t>GL Detail Expanded Report (Cont’d)</a:t>
            </a:r>
            <a:endParaRPr lang="en-US" sz="2800" dirty="0">
              <a:latin typeface="Calibri" pitchFamily="34" charset="0"/>
              <a:cs typeface="Calibri" pitchFamily="34" charset="0"/>
            </a:endParaRPr>
          </a:p>
        </p:txBody>
      </p:sp>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152352" rIns="0" bIns="38088" numCol="1" anchor="ctr" anchorCtr="0" compatLnSpc="1">
            <a:prstTxWarp prst="textNoShape">
              <a:avLst/>
            </a:prstTxWarp>
            <a:spAutoFit/>
          </a:bodyPr>
          <a:lstStyle/>
          <a:p>
            <a:endParaRPr lang="en-US"/>
          </a:p>
        </p:txBody>
      </p:sp>
      <p:sp>
        <p:nvSpPr>
          <p:cNvPr id="3" name="Rectangle 1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1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p:nvPr/>
        </p:nvPicPr>
        <p:blipFill rotWithShape="1">
          <a:blip r:embed="rId6" cstate="print">
            <a:extLst>
              <a:ext uri="{28A0092B-C50C-407E-A947-70E740481C1C}">
                <a14:useLocalDpi xmlns:a14="http://schemas.microsoft.com/office/drawing/2010/main" val="0"/>
              </a:ext>
            </a:extLst>
          </a:blip>
          <a:srcRect r="46314" b="9350"/>
          <a:stretch/>
        </p:blipFill>
        <p:spPr bwMode="auto">
          <a:xfrm>
            <a:off x="250490" y="2507788"/>
            <a:ext cx="4385461" cy="3489008"/>
          </a:xfrm>
          <a:prstGeom prst="rect">
            <a:avLst/>
          </a:prstGeom>
          <a:solidFill>
            <a:schemeClr val="bg1"/>
          </a:solidFill>
          <a:ln w="3175">
            <a:solidFill>
              <a:schemeClr val="tx1"/>
            </a:solidFill>
            <a:miter lim="800000"/>
            <a:headEnd/>
            <a:tailEnd/>
          </a:ln>
          <a:effectLst>
            <a:glow rad="63500">
              <a:schemeClr val="accent5">
                <a:satMod val="175000"/>
                <a:alpha val="40000"/>
              </a:schemeClr>
            </a:glow>
            <a:outerShdw blurRad="50800" dist="38100" dir="5400000" algn="t" rotWithShape="0">
              <a:prstClr val="black">
                <a:alpha val="40000"/>
              </a:prstClr>
            </a:outerShdw>
          </a:effectLst>
          <a:extLst>
            <a:ext uri="{53640926-AAD7-44D8-BBD7-CCE9431645EC}">
              <a14:shadowObscured xmlns:a14="http://schemas.microsoft.com/office/drawing/2010/main"/>
            </a:ext>
          </a:extLst>
        </p:spPr>
      </p:pic>
      <p:cxnSp>
        <p:nvCxnSpPr>
          <p:cNvPr id="21" name="Straight Arrow Connector 20"/>
          <p:cNvCxnSpPr>
            <a:stCxn id="23" idx="0"/>
          </p:cNvCxnSpPr>
          <p:nvPr/>
        </p:nvCxnSpPr>
        <p:spPr>
          <a:xfrm flipH="1" flipV="1">
            <a:off x="3031617" y="3780824"/>
            <a:ext cx="1527683" cy="108835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3" idx="0"/>
          </p:cNvCxnSpPr>
          <p:nvPr/>
        </p:nvCxnSpPr>
        <p:spPr>
          <a:xfrm flipV="1">
            <a:off x="4559300" y="3780824"/>
            <a:ext cx="1841500" cy="1088356"/>
          </a:xfrm>
          <a:prstGeom prst="straightConnector1">
            <a:avLst/>
          </a:prstGeom>
          <a:ln w="25400">
            <a:solidFill>
              <a:srgbClr val="C00000"/>
            </a:solidFill>
            <a:tailEnd type="arrow" w="med" len="lg"/>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267017" y="1828800"/>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Old</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19" name="Rounded Rectangle 18"/>
          <p:cNvSpPr/>
          <p:nvPr/>
        </p:nvSpPr>
        <p:spPr bwMode="auto">
          <a:xfrm>
            <a:off x="4620895" y="1828641"/>
            <a:ext cx="1280075" cy="508317"/>
          </a:xfrm>
          <a:prstGeom prst="round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nl-NL" sz="2800" dirty="0" smtClean="0">
                <a:latin typeface="Calibri" pitchFamily="34" charset="0"/>
                <a:ea typeface="Times New Roman"/>
                <a:cs typeface="Calibri" pitchFamily="34" charset="0"/>
              </a:rPr>
              <a:t>New!</a:t>
            </a:r>
            <a:endParaRPr kumimoji="0" lang="en-US" sz="2800" b="1" i="1" u="none" strike="noStrike" cap="none" normalizeH="0" baseline="0" dirty="0" smtClean="0">
              <a:ln>
                <a:noFill/>
              </a:ln>
              <a:solidFill>
                <a:schemeClr val="tx1"/>
              </a:solidFill>
              <a:effectLst/>
              <a:latin typeface="Trebuchet MS" pitchFamily="34" charset="0"/>
            </a:endParaRPr>
          </a:p>
        </p:txBody>
      </p:sp>
      <p:sp>
        <p:nvSpPr>
          <p:cNvPr id="5" name="Rectangle 4"/>
          <p:cNvSpPr/>
          <p:nvPr/>
        </p:nvSpPr>
        <p:spPr>
          <a:xfrm>
            <a:off x="250490" y="1265376"/>
            <a:ext cx="3396764" cy="461665"/>
          </a:xfrm>
          <a:prstGeom prst="rect">
            <a:avLst/>
          </a:prstGeom>
        </p:spPr>
        <p:txBody>
          <a:bodyPr wrap="none">
            <a:spAutoFit/>
          </a:bodyPr>
          <a:lstStyle/>
          <a:p>
            <a:pPr marL="0" marR="0" algn="l">
              <a:spcBef>
                <a:spcPts val="0"/>
              </a:spcBef>
              <a:spcAft>
                <a:spcPts val="0"/>
              </a:spcAft>
            </a:pPr>
            <a:r>
              <a:rPr lang="nl-NL" sz="2400" dirty="0" smtClean="0">
                <a:latin typeface="Calibri" pitchFamily="34" charset="0"/>
                <a:ea typeface="Times New Roman"/>
                <a:cs typeface="Calibri" pitchFamily="34" charset="0"/>
              </a:rPr>
              <a:t>GL Detail Expanded mod</a:t>
            </a:r>
            <a:endParaRPr lang="en-US" sz="2400" dirty="0">
              <a:latin typeface="Calibri" pitchFamily="34" charset="0"/>
              <a:ea typeface="Times New Roman"/>
              <a:cs typeface="Calibri" pitchFamily="34" charset="0"/>
            </a:endParaRPr>
          </a:p>
        </p:txBody>
      </p:sp>
      <p:sp>
        <p:nvSpPr>
          <p:cNvPr id="23" name="Text Box 2"/>
          <p:cNvSpPr txBox="1">
            <a:spLocks noChangeArrowheads="1"/>
          </p:cNvSpPr>
          <p:nvPr/>
        </p:nvSpPr>
        <p:spPr bwMode="auto">
          <a:xfrm>
            <a:off x="850900" y="4869180"/>
            <a:ext cx="7416800" cy="1478280"/>
          </a:xfrm>
          <a:prstGeom prst="rect">
            <a:avLst/>
          </a:prstGeom>
          <a:solidFill>
            <a:schemeClr val="bg1"/>
          </a:solidFill>
          <a:ln w="19050">
            <a:solidFill>
              <a:schemeClr val="bg1">
                <a:lumMod val="75000"/>
              </a:schemeClr>
            </a:solidFill>
            <a:miter lim="800000"/>
            <a:headEnd/>
            <a:tailEnd/>
          </a:ln>
          <a:effectLst>
            <a:outerShdw blurRad="50800" dist="38100" dir="5400000" algn="t" rotWithShape="0">
              <a:prstClr val="black">
                <a:alpha val="40000"/>
              </a:prstClr>
            </a:outerShdw>
          </a:effectLst>
        </p:spPr>
        <p:txBody>
          <a:bodyPr rot="0" vert="horz" wrap="square" lIns="91440" tIns="45720" rIns="91440" bIns="45720" anchor="t" anchorCtr="0">
            <a:noAutofit/>
          </a:bodyPr>
          <a:lstStyle>
            <a:defPPr>
              <a:defRPr lang="en-US"/>
            </a:defPPr>
            <a:lvl1pPr marL="91440" marR="0" algn="l">
              <a:spcBef>
                <a:spcPts val="600"/>
              </a:spcBef>
              <a:spcAft>
                <a:spcPts val="600"/>
              </a:spcAft>
              <a:defRPr sz="1800" b="0">
                <a:effectLst/>
                <a:latin typeface="Calibri" pitchFamily="34" charset="0"/>
                <a:ea typeface="Times New Roman"/>
                <a:cs typeface="Calibri" pitchFamily="34" charset="0"/>
              </a:defRPr>
            </a:lvl1pPr>
            <a:lvl5pPr marL="91440" lvl="4" algn="l">
              <a:spcBef>
                <a:spcPts val="600"/>
              </a:spcBef>
              <a:spcAft>
                <a:spcPts val="600"/>
              </a:spcAft>
              <a:tabLst>
                <a:tab pos="115888" algn="l"/>
              </a:tabLst>
              <a:defRPr sz="1800" b="0">
                <a:latin typeface="Calibri" pitchFamily="34" charset="0"/>
                <a:cs typeface="Calibri" pitchFamily="34" charset="0"/>
              </a:defRPr>
            </a:lvl5pPr>
          </a:lstStyle>
          <a:p>
            <a:r>
              <a:rPr lang="nl-NL" dirty="0" smtClean="0"/>
              <a:t>The BAIRS report query window structure stays the same.</a:t>
            </a:r>
            <a:endParaRPr lang="en-US" dirty="0" smtClean="0"/>
          </a:p>
          <a:p>
            <a:r>
              <a:rPr lang="nl-NL" dirty="0" smtClean="0"/>
              <a:t>Account </a:t>
            </a:r>
            <a:r>
              <a:rPr lang="nl-NL" dirty="0"/>
              <a:t>drop down lists will add “All Rev, OpTrans, Exp &amp; Fund </a:t>
            </a:r>
            <a:r>
              <a:rPr lang="nl-NL" dirty="0" smtClean="0"/>
              <a:t>Bal” and             “</a:t>
            </a:r>
            <a:r>
              <a:rPr lang="nl-NL" dirty="0"/>
              <a:t>7 – Operating </a:t>
            </a:r>
            <a:r>
              <a:rPr lang="nl-NL" dirty="0" smtClean="0"/>
              <a:t>Transfers.</a:t>
            </a:r>
            <a:r>
              <a:rPr lang="en-US" dirty="0" smtClean="0"/>
              <a:t>”</a:t>
            </a:r>
            <a:r>
              <a:rPr lang="nl-NL" dirty="0"/>
              <a:t> </a:t>
            </a:r>
            <a:endParaRPr lang="nl-NL" dirty="0" smtClean="0"/>
          </a:p>
          <a:p>
            <a:r>
              <a:rPr lang="nl-NL" dirty="0" smtClean="0"/>
              <a:t>Fiscal </a:t>
            </a:r>
            <a:r>
              <a:rPr lang="nl-NL" dirty="0"/>
              <a:t>Year will be limited to </a:t>
            </a:r>
            <a:r>
              <a:rPr lang="nl-NL" dirty="0" smtClean="0"/>
              <a:t>FY12-13 </a:t>
            </a:r>
            <a:r>
              <a:rPr lang="nl-NL" dirty="0"/>
              <a:t>and future fiscal years</a:t>
            </a:r>
            <a:r>
              <a:rPr lang="nl-NL" dirty="0" smtClean="0"/>
              <a:t>.</a:t>
            </a:r>
            <a:endParaRPr lang="en-US" dirty="0"/>
          </a:p>
        </p:txBody>
      </p:sp>
    </p:spTree>
    <p:custDataLst>
      <p:tags r:id="rId1"/>
    </p:custDataLst>
    <p:extLst>
      <p:ext uri="{BB962C8B-B14F-4D97-AF65-F5344CB8AC3E}">
        <p14:creationId xmlns:p14="http://schemas.microsoft.com/office/powerpoint/2010/main" val="3686902694"/>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AIRS | New Reports Overview&amp;quot;&quot;/&gt;&lt;property id=&quot;20302&quot; value=&quot;1&quot;/&gt;&lt;property id=&quot;20303&quot; value=&quot;-1&quot;/&gt;&lt;property id=&quot;20307&quot; value=&quot;511&quot;/&gt;&lt;property id=&quot;20312&quot; value=&quot;0&quot;/&gt;&lt;/object&gt;&lt;object type=&quot;3&quot; unique_id=&quot;10005&quot;&gt;&lt;property id=&quot;20148&quot; value=&quot;5&quot;/&gt;&lt;property id=&quot;20300&quot; value=&quot;Slide 2 - &amp;quot;BAIRS Reports:  What is changing in FY13?&amp;quot;&quot;/&gt;&lt;property id=&quot;20302&quot; value=&quot;1&quot;/&gt;&lt;property id=&quot;20303&quot; value=&quot;-1&quot;/&gt;&lt;property id=&quot;20307&quot; value=&quot;692&quot;/&gt;&lt;property id=&quot;20312&quot; value=&quot;0&quot;/&gt;&lt;/object&gt;&lt;object type=&quot;3&quot; unique_id=&quot;10006&quot;&gt;&lt;property id=&quot;20148&quot; value=&quot;5&quot;/&gt;&lt;property id=&quot;20300&quot; value=&quot;Slide 3 - &amp;quot;Directory Structure:  What is changing in FY13?&amp;quot;&quot;/&gt;&lt;property id=&quot;20302&quot; value=&quot;1&quot;/&gt;&lt;property id=&quot;20303&quot; value=&quot;-1&quot;/&gt;&lt;property id=&quot;20307&quot; value=&quot;704&quot;/&gt;&lt;property id=&quot;20312&quot; value=&quot;0&quot;/&gt;&lt;/object&gt;&lt;object type=&quot;3&quot; unique_id=&quot;10007&quot;&gt;&lt;property id=&quot;20148&quot; value=&quot;5&quot;/&gt;&lt;property id=&quot;20300&quot; value=&quot;Slide 4 - &amp;quot;New BAIRS Reports Directory folder:  &amp;#x0D;&amp;#x0A;“GL Reports (New 07-01-2012)”&amp;quot;&quot;/&gt;&lt;property id=&quot;20302&quot; value=&quot;1&quot;/&gt;&lt;property id=&quot;20303&quot; value=&quot;-1&quot;/&gt;&lt;property id=&quot;20307&quot; value=&quot;705&quot;/&gt;&lt;property id=&quot;20312&quot; value=&quot;0&quot;/&gt;&lt;/object&gt;&lt;object type=&quot;3&quot; unique_id=&quot;10008&quot;&gt;&lt;property id=&quot;20148&quot; value=&quot;5&quot;/&gt;&lt;property id=&quot;20300&quot; value=&quot;Slide 5 - &amp;quot;BAIRS Reports: Summary of New Reports&amp;quot;&quot;/&gt;&lt;property id=&quot;20302&quot; value=&quot;1&quot;/&gt;&lt;property id=&quot;20303&quot; value=&quot;-1&quot;/&gt;&lt;property id=&quot;20307&quot; value=&quot;699&quot;/&gt;&lt;property id=&quot;20312&quot; value=&quot;0&quot;/&gt;&lt;/object&gt;&lt;object type=&quot;3&quot; unique_id=&quot;10009&quot;&gt;&lt;property id=&quot;20148&quot; value=&quot;5&quot;/&gt;&lt;property id=&quot;20300&quot; value=&quot;Slide 6 - &amp;quot;What Changed: GL Detail Expanded Report&amp;quot;&quot;/&gt;&lt;property id=&quot;20302&quot; value=&quot;1&quot;/&gt;&lt;property id=&quot;20303&quot; value=&quot;-1&quot;/&gt;&lt;property id=&quot;20307&quot; value=&quot;701&quot;/&gt;&lt;property id=&quot;20312&quot; value=&quot;0&quot;/&gt;&lt;/object&gt;&lt;object type=&quot;3&quot; unique_id=&quot;10010&quot;&gt;&lt;property id=&quot;20148&quot; value=&quot;5&quot;/&gt;&lt;property id=&quot;20300&quot; value=&quot;Slide 7 - &amp;quot;What Changed: GL Detail Expanded Report (Cont’d)&amp;quot;&quot;/&gt;&lt;property id=&quot;20302&quot; value=&quot;1&quot;/&gt;&lt;property id=&quot;20303&quot; value=&quot;-1&quot;/&gt;&lt;property id=&quot;20307&quot; value=&quot;706&quot;/&gt;&lt;property id=&quot;20312&quot; value=&quot;0&quot;/&gt;&lt;/object&gt;&lt;object type=&quot;3&quot; unique_id=&quot;10011&quot;&gt;&lt;property id=&quot;20148&quot; value=&quot;5&quot;/&gt;&lt;property id=&quot;20300&quot; value=&quot;Slide 8 - &amp;quot;What Changed: GL Detail Expanded Report (Cont’d)&amp;quot;&quot;/&gt;&lt;property id=&quot;20302&quot; value=&quot;1&quot;/&gt;&lt;property id=&quot;20303&quot; value=&quot;-1&quot;/&gt;&lt;property id=&quot;20307&quot; value=&quot;709&quot;/&gt;&lt;property id=&quot;20312&quot; value=&quot;0&quot;/&gt;&lt;/object&gt;&lt;object type=&quot;3&quot; unique_id=&quot;10012&quot;&gt;&lt;property id=&quot;20148&quot; value=&quot;5&quot;/&gt;&lt;property id=&quot;20300&quot; value=&quot;Slide 9 - &amp;quot;What Changed: GL Detail Expanded Report (Cont’d)&amp;quot;&quot;/&gt;&lt;property id=&quot;20302&quot; value=&quot;1&quot;/&gt;&lt;property id=&quot;20303&quot; value=&quot;-1&quot;/&gt;&lt;property id=&quot;20307&quot; value=&quot;710&quot;/&gt;&lt;property id=&quot;20312&quot; value=&quot;0&quot;/&gt;&lt;/object&gt;&lt;object type=&quot;3&quot; unique_id=&quot;10013&quot;&gt;&lt;property id=&quot;20148&quot; value=&quot;5&quot;/&gt;&lt;property id=&quot;20300&quot; value=&quot;Slide 10 - &amp;quot;What Changed: GL Customer Reports&amp;quot;&quot;/&gt;&lt;property id=&quot;20302&quot; value=&quot;1&quot;/&gt;&lt;property id=&quot;20303&quot; value=&quot;-1&quot;/&gt;&lt;property id=&quot;20307&quot; value=&quot;702&quot;/&gt;&lt;property id=&quot;20312&quot; value=&quot;0&quot;/&gt;&lt;/object&gt;&lt;object type=&quot;3&quot; unique_id=&quot;10014&quot;&gt;&lt;property id=&quot;20148&quot; value=&quot;5&quot;/&gt;&lt;property id=&quot;20300&quot; value=&quot;Slide 11 - &amp;quot;What Changed: GL Customer Reports (Cont’d)&amp;quot;&quot;/&gt;&lt;property id=&quot;20302&quot; value=&quot;1&quot;/&gt;&lt;property id=&quot;20303&quot; value=&quot;-1&quot;/&gt;&lt;property id=&quot;20307&quot; value=&quot;707&quot;/&gt;&lt;property id=&quot;20312&quot; value=&quot;0&quot;/&gt;&lt;/object&gt;&lt;object type=&quot;3&quot; unique_id=&quot;10015&quot;&gt;&lt;property id=&quot;20148&quot; value=&quot;5&quot;/&gt;&lt;property id=&quot;20300&quot; value=&quot;Slide 12 - &amp;quot;What Changed: GL Customer Reports (Cont’d)&amp;quot;&quot;/&gt;&lt;property id=&quot;20302&quot; value=&quot;1&quot;/&gt;&lt;property id=&quot;20303&quot; value=&quot;-1&quot;/&gt;&lt;property id=&quot;20307&quot; value=&quot;712&quot;/&gt;&lt;property id=&quot;20312&quot; value=&quot;0&quot;/&gt;&lt;/object&gt;&lt;object type=&quot;3&quot; unique_id=&quot;10016&quot;&gt;&lt;property id=&quot;20148&quot; value=&quot;5&quot;/&gt;&lt;property id=&quot;20300&quot; value=&quot;Slide 13 - &amp;quot;What Changed: GL Customer Reports (Cont’d)&amp;quot;&quot;/&gt;&lt;property id=&quot;20302&quot; value=&quot;1&quot;/&gt;&lt;property id=&quot;20303&quot; value=&quot;-1&quot;/&gt;&lt;property id=&quot;20307&quot; value=&quot;713&quot;/&gt;&lt;property id=&quot;20312&quot; value=&quot;0&quot;/&gt;&lt;/object&gt;&lt;object type=&quot;3&quot; unique_id=&quot;10017&quot;&gt;&lt;property id=&quot;20148&quot; value=&quot;5&quot;/&gt;&lt;property id=&quot;20300&quot; value=&quot;Slide 14 - &amp;quot;What Changed: GL Sum Fund Overdraft Report&amp;quot;&quot;/&gt;&lt;property id=&quot;20302&quot; value=&quot;1&quot;/&gt;&lt;property id=&quot;20303&quot; value=&quot;-1&quot;/&gt;&lt;property id=&quot;20307&quot; value=&quot;703&quot;/&gt;&lt;property id=&quot;20312&quot; value=&quot;0&quot;/&gt;&lt;/object&gt;&lt;object type=&quot;3&quot; unique_id=&quot;10018&quot;&gt;&lt;property id=&quot;20148&quot; value=&quot;5&quot;/&gt;&lt;property id=&quot;20300&quot; value=&quot;Slide 15 - &amp;quot;What Changed: GL Sum Fund Overdraft (Cont’d)&amp;quot;&quot;/&gt;&lt;property id=&quot;20302&quot; value=&quot;1&quot;/&gt;&lt;property id=&quot;20303&quot; value=&quot;-1&quot;/&gt;&lt;property id=&quot;20307&quot; value=&quot;708&quot;/&gt;&lt;property id=&quot;20312&quot; value=&quot;0&quot;/&gt;&lt;/object&gt;&lt;object type=&quot;3&quot; unique_id=&quot;10019&quot;&gt;&lt;property id=&quot;20148&quot; value=&quot;5&quot;/&gt;&lt;property id=&quot;20300&quot; value=&quot;Slide 16 - &amp;quot;What Changed: GL Sum Fund Overdraft (Cont’d)&amp;quot;&quot;/&gt;&lt;property id=&quot;20302&quot; value=&quot;1&quot;/&gt;&lt;property id=&quot;20303&quot; value=&quot;-1&quot;/&gt;&lt;property id=&quot;20307&quot; value=&quot;714&quot;/&gt;&lt;property id=&quot;20312&quot; value=&quot;0&quot;/&gt;&lt;/object&gt;&lt;object type=&quot;3&quot; unique_id=&quot;10020&quot;&gt;&lt;property id=&quot;20148&quot; value=&quot;5&quot;/&gt;&lt;property id=&quot;20300&quot; value=&quot;Slide 17 - &amp;quot;What Changed: GL Sum By Five Chartfields&amp;quot;&quot;/&gt;&lt;property id=&quot;20302&quot; value=&quot;1&quot;/&gt;&lt;property id=&quot;20303&quot; value=&quot;-1&quot;/&gt;&lt;property id=&quot;20307&quot; value=&quot;716&quot;/&gt;&lt;property id=&quot;20312&quot; value=&quot;0&quot;/&gt;&lt;/object&gt;&lt;object type=&quot;3&quot; unique_id=&quot;10021&quot;&gt;&lt;property id=&quot;20148&quot; value=&quot;5&quot;/&gt;&lt;property id=&quot;20300&quot; value=&quot;Slide 18 - &amp;quot;What Changed: GL Sum By Five Chartfields (Cont’d)&amp;quot;&quot;/&gt;&lt;property id=&quot;20302&quot; value=&quot;1&quot;/&gt;&lt;property id=&quot;20303&quot; value=&quot;-1&quot;/&gt;&lt;property id=&quot;20307&quot; value=&quot;717&quot;/&gt;&lt;property id=&quot;20312&quot; value=&quot;0&quot;/&gt;&lt;/object&gt;&lt;object type=&quot;3&quot; unique_id=&quot;10022&quot;&gt;&lt;property id=&quot;20148&quot; value=&quot;5&quot;/&gt;&lt;property id=&quot;20300&quot; value=&quot;Slide 19 - &amp;quot;What Changed: GL Sum By Five Chartfields (Cont’d)&amp;quot;&quot;/&gt;&lt;property id=&quot;20302&quot; value=&quot;1&quot;/&gt;&lt;property id=&quot;20303&quot; value=&quot;-1&quot;/&gt;&lt;property id=&quot;20307&quot; value=&quot;718&quot;/&gt;&lt;property id=&quot;20312&quot; value=&quot;0&quot;/&gt;&lt;/object&gt;&lt;object type=&quot;3&quot; unique_id=&quot;10023&quot;&gt;&lt;property id=&quot;20148&quot; value=&quot;5&quot;/&gt;&lt;property id=&quot;20300&quot; value=&quot;Slide 20 - &amp;quot;BAIRS Reports: Questions and Feedback&amp;quot;&quot;/&gt;&lt;property id=&quot;20302&quot; value=&quot;1&quot;/&gt;&lt;property id=&quot;20303&quot; value=&quot;-1&quot;/&gt;&lt;property id=&quot;20307&quot; value=&quot;715&quot;/&gt;&lt;property id=&quot;20312&quot; value=&quot;0&quot;/&gt;&lt;/object&gt;&lt;/object&gt;&lt;object type=&quot;4&quot; unique_id=&quot;1009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49&quot;/&gt;&lt;lineCharCount val=&quot;1&quot;/&gt;&lt;lineCharCount val=&quot;5&quot;/&gt;&lt;lineCharCount val=&quot;39&quot;/&gt;&lt;lineCharCount val=&quot;60&quot;/&gt;&lt;lineCharCount val=&quot;20&quot;/&gt;&lt;lineCharCount val=&quot;16&quot;/&gt;&lt;lineCharCount val=&quot;18&quot;/&gt;&lt;lineCharCount val=&quot;50&quot;/&gt;&lt;lineCharCount val=&quot;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PSNARRATION" val="4,418030281,Z:\www-prod\baimanuals\PowerPoint\BAIRS\BAIRSNewReportsOverview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5,418030281,Z:\www-prod\baimanuals\PowerPoint\BAIRS\BAIRSNewReportsOverview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6,418030281,Z:\www-prod\baimanuals\PowerPoint\BAIRS\BAIRSNewReportsOverview_pptx\Media.ppcx"/>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PSNARRATION" val="7,418030281,Z:\www-prod\baimanuals\PowerPoint\BAIRS\BAIRSNewReportsOverview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PSNARRATION" val="8,418030281,Z:\www-prod\baimanuals\PowerPoint\BAIRS\BAIRSNewReportsOverview_pptx\Media.ppcx"/>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PSNARRATION" val="9,418030281,Z:\www-prod\baimanuals\PowerPoint\BAIRS\BAIRSNewReportsOverview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418030281,Z:\www-prod\baimanuals\PowerPoint\BAIRS\BAIRSNewReportsOverview_pptx\Media.ppcx"/>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PSNARRATION" val="12,418030281,Z:\www-prod\baimanuals\PowerPoint\BAIRS\BAIRSNewReportsOverview_pptx\Media.ppcx"/>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PSNARRATION" val="13,418030281,Z:\www-prod\baimanuals\PowerPoint\BAIRS\BAIRSNewReportsOverview_pptx\Media.ppcx"/>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PSNARRATION" val="14,418030281,Z:\www-prod\baimanuals\PowerPoint\BAIRS\BAIRSNewReportsOverview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418030281,Z:\www-prod\baimanuals\PowerPoint\BAIRS\BAIRSNewReportsOverview_pptx\Media.ppcx"/>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PSNARRATION" val="15,418030281,Z:\www-prod\baimanuals\PowerPoint\BAIRS\BAIRSNewReportsOverview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PSNARRATION" val="16,418030281,Z:\www-prod\baimanuals\PowerPoint\BAIRS\BAIRSNewReportsOverview_pptx\Media.ppcx"/>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PSNARRATION" val="17,418030281,Z:\www-prod\baimanuals\PowerPoint\BAIRS\BAIRSNewReportsOverview_pptx\Media.ppcx"/>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PSNARRATION" val="18,418030281,Z:\www-prod\baimanuals\PowerPoint\BAIRS\BAIRSNewReportsOverview_pptx\Media.ppcx"/>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 val="18,418030281,Z:\www-prod\baimanuals\PowerPoint\BAIRS\BAIRSNewReportsOverview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 val="19,418030281,Z:\www-prod\baimanuals\PowerPoint\BAIRS\BAIRSNewReportsOverview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PSNARRATION" val="14,418030281,Z:\www-prod\baimanuals\PowerPoint\BAIRS\BAIRSNewReportsOverview_pptx\Media.ppcx"/>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PSNARRATION" val="15,418030281,Z:\www-prod\baimanuals\PowerPoint\BAIRS\BAIRSNewReportsOverview_pptx\Media.ppcx"/>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 val="5,418030281,Z:\www-prod\baimanuals\PowerPoint\BAIRS\BAIRSNewReportsOverview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5,418030281,Z:\www-prod\baimanuals\PowerPoint\BAIRS\BAIRSNewReportsOverview_pptx\Media.ppcx"/>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49&quot;/&gt;&lt;lineCharCount val=&quot;1&quot;/&gt;&lt;lineCharCount val=&quot;5&quot;/&gt;&lt;lineCharCount val=&quot;39&quot;/&gt;&lt;lineCharCount val=&quot;60&quot;/&gt;&lt;lineCharCount val=&quot;20&quot;/&gt;&lt;lineCharCount val=&quot;16&quot;/&gt;&lt;lineCharCount val=&quot;18&quot;/&gt;&lt;lineCharCount val=&quot;50&quot;/&gt;&lt;lineCharCount val=&quot;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PSNARRATION" val="2,418030281,Z:\www-prod\baimanuals\PowerPoint\BAIRS\BAIRSNewReportsOverview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PSNARRATION" val="3,418030281,Z:\www-prod\baimanuals\PowerPoint\BAIRS\BAIRSNewReportsOverview_pptx\Media.ppcx"/>
</p:tagLst>
</file>

<file path=ppt/tags/tag80.xml><?xml version="1.0" encoding="utf-8"?>
<p:tagLst xmlns:a="http://schemas.openxmlformats.org/drawingml/2006/main" xmlns:r="http://schemas.openxmlformats.org/officeDocument/2006/relationships" xmlns:p="http://schemas.openxmlformats.org/presentationml/2006/main">
  <p:tag name="PPSNARRATION" val="10,418030281,Z:\www-prod\baimanuals\PowerPoint\BAIRS\BAIRSNewReportsOverview_pptx\Media.ppcx"/>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PSNARRATION" val="11,418030281,Z:\www-prod\baimanuals\PowerPoint\BAIRS\BAIRSNewReportsOverview_pptx\Media.ppcx"/>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PSNARRATION" val="20,418030281,Z:\www-prod\baimanuals\PowerPoint\BAIRS\BAIRSNewReportsOverview_pptx\Media.ppcx"/>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Lst>
</file>

<file path=ppt/theme/theme1.xml><?xml version="1.0" encoding="utf-8"?>
<a:theme xmlns:a="http://schemas.openxmlformats.org/drawingml/2006/main" name="UCB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 Budget Hearing 2004">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AS Budget Hearing 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 Budget Hearing 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 Budget Hearing 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 Budget Hearing 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 Budget Hearing 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 Budget Hearing 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 Budget Hearing 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 Budget Hearing 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 Budget Hearing 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 Budget Hearing 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 Budget Hearing 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 Budget Hearing 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UCB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AS Budget Hearing 2004">
      <a:majorFont>
        <a:latin typeface="Arial"/>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1"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AS Budget Hearing 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 Budget Hearing 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 Budget Hearing 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 Budget Hearing 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 Budget Hearing 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 Budget Hearing 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 Budget Hearing 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 Budget Hearing 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 Budget Hearing 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 Budget Hearing 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 Budget Hearing 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 Budget Hearing 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21770CB035BD4A99DC8664F4E3D7EF" ma:contentTypeVersion="0" ma:contentTypeDescription="Create a new document." ma:contentTypeScope="" ma:versionID="a7619f89559be27f797495152c8718d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5A8934-4D10-4F56-9153-08779B781B82}">
  <ds:schemaRefs>
    <ds:schemaRef ds:uri="http://schemas.microsoft.com/sharepoint/v3/contenttype/forms"/>
  </ds:schemaRefs>
</ds:datastoreItem>
</file>

<file path=customXml/itemProps2.xml><?xml version="1.0" encoding="utf-8"?>
<ds:datastoreItem xmlns:ds="http://schemas.openxmlformats.org/officeDocument/2006/customXml" ds:itemID="{875222B1-0BC6-4DF7-BC72-B24E6CE1719E}">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7854F14-A117-4B19-9349-6C5715914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UCB Theme</Template>
  <TotalTime>0</TotalTime>
  <Words>3780</Words>
  <Application>Microsoft Office PowerPoint</Application>
  <PresentationFormat>On-screen Show (4:3)</PresentationFormat>
  <Paragraphs>562</Paragraphs>
  <Slides>50</Slides>
  <Notes>43</Notes>
  <HiddenSlides>0</HiddenSlides>
  <MMClips>0</MMClip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UCB Theme</vt:lpstr>
      <vt:lpstr>Custom Design</vt:lpstr>
      <vt:lpstr>2_UCB Theme</vt:lpstr>
      <vt:lpstr>BAIRS | New Reports Overview</vt:lpstr>
      <vt:lpstr>BAIRS Reports:  What is changing in FY13?</vt:lpstr>
      <vt:lpstr>Table of contents</vt:lpstr>
      <vt:lpstr>Directory Structure:  What is changing in FY13?</vt:lpstr>
      <vt:lpstr>New BAIRS Reports Directories:   </vt:lpstr>
      <vt:lpstr>PowerPoint Presentation</vt:lpstr>
      <vt:lpstr>Summary:  GL Reports (New 07-01-2012) </vt:lpstr>
      <vt:lpstr>What Changed: GL Detail Expanded Report</vt:lpstr>
      <vt:lpstr>What Changed: GL Detail Expanded Report (Cont’d)</vt:lpstr>
      <vt:lpstr>What Changed: GL Detail Expanded Report (Cont’d)</vt:lpstr>
      <vt:lpstr>What Changed: GL Detail Expanded Report (Cont’d)</vt:lpstr>
      <vt:lpstr>What Changed: GL Customer Reports (non-Contracts &amp; Grants Current Funds version)</vt:lpstr>
      <vt:lpstr>What Changed: GL Customer Reports (Cont’d)  (non-Contracts &amp; Grants Current Funds version)</vt:lpstr>
      <vt:lpstr>What Changed: GL Customer Reports (Cont’d)  (non-Contracts &amp; Grants Current Funds version)</vt:lpstr>
      <vt:lpstr>What Changed: GL Customer Reports (Cont’d)  (*non-Contracts &amp; Grants Current Funds version)</vt:lpstr>
      <vt:lpstr>What Changed: GL Sum Fund Overdraft Report</vt:lpstr>
      <vt:lpstr>What Changed: GL Sum Fund Overdraft (Cont’d)</vt:lpstr>
      <vt:lpstr>What Changed: GL Sum Fund Overdraft (Cont’d)</vt:lpstr>
      <vt:lpstr>What Changed: GL Sum By Five Chartfields</vt:lpstr>
      <vt:lpstr>What Changed: GL Sum By Five Chartfields (Cont’d)</vt:lpstr>
      <vt:lpstr>What Changed: GL Sum By Five Chartfields (Cont’d)</vt:lpstr>
      <vt:lpstr>What Changed: GL Sum By Five Chartfields (Cont’d)</vt:lpstr>
      <vt:lpstr>What Changed: GL Sum By Five Chartfields (Cont’d)</vt:lpstr>
      <vt:lpstr>What Changed: GL Sum By Five Chartfields (Cont’d)</vt:lpstr>
      <vt:lpstr>What Changed: GL Detail Transaction Verification</vt:lpstr>
      <vt:lpstr>What Changed: GL Detail Transaction Verification (Cont’d)</vt:lpstr>
      <vt:lpstr>‘All Current FundS’ Reporting</vt:lpstr>
      <vt:lpstr>Summary:  GL Reports (All Current Funds New 07-01-2012) </vt:lpstr>
      <vt:lpstr>Summary: GL Reports (All Current Funds New 07-01-2012) </vt:lpstr>
      <vt:lpstr>What Changed: GL Customer Reports  (All Current Funds version)</vt:lpstr>
      <vt:lpstr>What Changed: GL Customer Reports (Cont’d)  (All Current Funds version)</vt:lpstr>
      <vt:lpstr>What Changed: GL Customer Reports (Cont’d)  (All Current Funds version)</vt:lpstr>
      <vt:lpstr>What Changed: GL Sum by Five Chartfields  (All Current Funds version)</vt:lpstr>
      <vt:lpstr>What Changed: GL Sum by Five Chartfields (Cont’d)  (All Current Funds version)</vt:lpstr>
      <vt:lpstr>What Changed: GL Sum by Five Chartfields (Cont’d)  (All Current Funds version)</vt:lpstr>
      <vt:lpstr>What Changed: GL Sum Monthly Expense  (All Current Funds version)</vt:lpstr>
      <vt:lpstr>What Changed: GL Sum Monthly Expense (Cont’d)  (All Current Funds version)</vt:lpstr>
      <vt:lpstr>What Changed: GL Sum Monthly Expense (Cont’d)  (All Current Funds version)</vt:lpstr>
      <vt:lpstr>What Changed: GL Detail Expanded  (All Current Funds version)</vt:lpstr>
      <vt:lpstr>What Changed: GL Detail Expanded (Cont’d)  (All Current Funds version)</vt:lpstr>
      <vt:lpstr>What Changed: GL Detail Expanded (Cont’d)  (All Current Funds version)</vt:lpstr>
      <vt:lpstr>What Changed: GL Detail Standard  (All Current Funds version)</vt:lpstr>
      <vt:lpstr>What Changed: GL Detail Standard (Cont’d)  (All Current Funds version)</vt:lpstr>
      <vt:lpstr>What Changed: GL Detail Standard (Cont’d)  (All Current Funds version)</vt:lpstr>
      <vt:lpstr>GL Department Fund Summary  (All Current Funds version)</vt:lpstr>
      <vt:lpstr>GL Department Fund Summary (Cont’d)  (All Current Funds version)</vt:lpstr>
      <vt:lpstr>GL Department Fund Summary (Cont’d)  (All Current Funds version)</vt:lpstr>
      <vt:lpstr>GL Department Fund Summary (Cont’d)  (All Current Funds version)</vt:lpstr>
      <vt:lpstr>GL Department Fund Summary (Cont’d)  (All Current Funds version)</vt:lpstr>
      <vt:lpstr>BAIRS Reports: Questions and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Steering_Committee_Session_30</dc:title>
  <dc:creator/>
  <cp:lastModifiedBy/>
  <cp:revision>1</cp:revision>
  <dcterms:created xsi:type="dcterms:W3CDTF">2011-07-22T17:46:22Z</dcterms:created>
  <dcterms:modified xsi:type="dcterms:W3CDTF">2012-11-26T17:25:33Z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0x010100D721770CB035BD4A99DC8664F4E3D7EF</vt:lpwstr>
  </property>
</Properties>
</file>